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A_A17AF488.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33_5F12E1E9.xml" ContentType="application/vnd.ms-powerpoint.comments+xml"/>
  <Override PartName="/ppt/notesSlides/notesSlide6.xml" ContentType="application/vnd.openxmlformats-officedocument.presentationml.notesSlide+xml"/>
  <Override PartName="/ppt/comments/modernComment_124_3D1F5042.xml" ContentType="application/vnd.ms-powerpoint.comments+xml"/>
  <Override PartName="/ppt/notesSlides/notesSlide7.xml" ContentType="application/vnd.openxmlformats-officedocument.presentationml.notesSlide+xml"/>
  <Override PartName="/ppt/comments/modernComment_10F_24D181AB.xml" ContentType="application/vnd.ms-powerpoint.comments+xml"/>
  <Override PartName="/ppt/comments/modernComment_110_3451426E.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2A_8F03BDC7.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57" r:id="rId6"/>
    <p:sldId id="276" r:id="rId7"/>
    <p:sldId id="300" r:id="rId8"/>
    <p:sldId id="286" r:id="rId9"/>
    <p:sldId id="258" r:id="rId10"/>
    <p:sldId id="301" r:id="rId11"/>
    <p:sldId id="273" r:id="rId12"/>
    <p:sldId id="274" r:id="rId13"/>
    <p:sldId id="303" r:id="rId14"/>
    <p:sldId id="285" r:id="rId15"/>
    <p:sldId id="264" r:id="rId16"/>
    <p:sldId id="302" r:id="rId17"/>
    <p:sldId id="283" r:id="rId18"/>
    <p:sldId id="282" r:id="rId19"/>
    <p:sldId id="278" r:id="rId20"/>
    <p:sldId id="279" r:id="rId21"/>
    <p:sldId id="280" r:id="rId22"/>
    <p:sldId id="281" r:id="rId23"/>
    <p:sldId id="307" r:id="rId24"/>
    <p:sldId id="292" r:id="rId25"/>
    <p:sldId id="305" r:id="rId26"/>
    <p:sldId id="306" r:id="rId27"/>
    <p:sldId id="271" r:id="rId28"/>
    <p:sldId id="272" r:id="rId29"/>
    <p:sldId id="299" r:id="rId30"/>
    <p:sldId id="290" r:id="rId31"/>
    <p:sldId id="291" r:id="rId32"/>
    <p:sldId id="287" r:id="rId33"/>
    <p:sldId id="294" r:id="rId34"/>
    <p:sldId id="289" r:id="rId35"/>
    <p:sldId id="263" r:id="rId36"/>
    <p:sldId id="293" r:id="rId37"/>
    <p:sldId id="296" r:id="rId38"/>
    <p:sldId id="295" r:id="rId39"/>
    <p:sldId id="267" r:id="rId40"/>
    <p:sldId id="297" r:id="rId41"/>
    <p:sldId id="29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AFF8D0-DAC4-4F69-428A-D527FFE2388C}" name="Natasa Peric" initials="NP" userId="S::np654@nau.edu::c2446d64-331e-4772-8ccb-5630b3df9621" providerId="AD"/>
  <p188:author id="{3C724EDA-60C9-A783-9A04-F73E497DF479}" name="Jacob Keeland" initials="" userId="S::jk2398@nau.edu::af5d8736-d0c8-40bc-93ff-c92d2cac48d2" providerId="AD"/>
  <p188:author id="{EE2C19EC-950F-70E1-5124-3FFA4A1499B3}" name="Selina Yingzhuo Cozens" initials="SC" userId="S::syc34@nau.edu::d67b55ed-49d5-4f67-8c4d-378c6e7c71c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E2EFDA"/>
    <a:srgbClr val="182A58"/>
    <a:srgbClr val="F8B700"/>
    <a:srgbClr val="003466"/>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19431-38C3-3885-E538-AF9CC11365C3}" v="824" dt="2025-09-17T22:25:54.932"/>
    <p1510:client id="{2E507C83-FD58-B68E-197E-4B4268BBF30E}" v="100" dt="2025-09-17T23:34:27.971"/>
    <p1510:client id="{35B5F3CD-52F1-1156-B2ED-CF6CFB0E82CA}" v="171" dt="2025-09-18T19:32:32.504"/>
    <p1510:client id="{39EA39BB-F52F-8B5C-723D-83AD1EB5A15A}" v="1" dt="2025-09-18T06:11:53.471"/>
    <p1510:client id="{4D3CE064-49AD-0348-BA8E-1330EF6EF4A8}" v="195" dt="2025-09-18T20:12:03.718"/>
    <p1510:client id="{542BA739-CAF5-ED6E-0290-13E1E1729C8C}" v="39" dt="2025-09-18T19:30:11.546"/>
    <p1510:client id="{578FCC19-3D73-BCE1-5369-9A5870E3A993}" v="206" dt="2025-09-18T00:12:27.806"/>
    <p1510:client id="{57CF0FFF-88B9-FF4C-9CF3-03AF0E71BC11}" v="589" dt="2025-09-18T18:30:47.926"/>
    <p1510:client id="{613841A5-87FA-5D42-85D7-1F43B6F94707}" v="5928" dt="2025-09-18T19:19:30.405"/>
    <p1510:client id="{A2E1D49A-5745-7D42-868B-B9207585DA38}" v="53" dt="2025-09-18T07:42:04.520"/>
    <p1510:client id="{B4748952-9F02-4541-86E1-EA367883F215}" v="627" dt="2025-09-18T19:18:00.9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10F_24D181AB.xml><?xml version="1.0" encoding="utf-8"?>
<p188:cmLst xmlns:a="http://schemas.openxmlformats.org/drawingml/2006/main" xmlns:r="http://schemas.openxmlformats.org/officeDocument/2006/relationships" xmlns:p188="http://schemas.microsoft.com/office/powerpoint/2018/8/main">
  <p188:cm id="{06F7335C-70B2-4789-BB3E-38CD7F234F33}" authorId="{EE2C19EC-950F-70E1-5124-3FFA4A1499B3}" created="2025-09-18T19:18:54.494">
    <ac:deMkLst xmlns:ac="http://schemas.microsoft.com/office/drawing/2013/main/command">
      <pc:docMk xmlns:pc="http://schemas.microsoft.com/office/powerpoint/2013/main/command"/>
      <pc:sldMk xmlns:pc="http://schemas.microsoft.com/office/powerpoint/2013/main/command" cId="617709995" sldId="271"/>
      <ac:spMk id="5" creationId="{DEB410B8-AAF5-09F8-C7EF-44CD599B6F56}"/>
    </ac:deMkLst>
    <p188:txBody>
      <a:bodyPr/>
      <a:lstStyle/>
      <a:p>
        <a:r>
          <a:rPr lang="en-US"/>
          <a:t>Updated cite number</a:t>
        </a:r>
      </a:p>
    </p188:txBody>
  </p188:cm>
</p188:cmLst>
</file>

<file path=ppt/comments/modernComment_110_3451426E.xml><?xml version="1.0" encoding="utf-8"?>
<p188:cmLst xmlns:a="http://schemas.openxmlformats.org/drawingml/2006/main" xmlns:r="http://schemas.openxmlformats.org/officeDocument/2006/relationships" xmlns:p188="http://schemas.microsoft.com/office/powerpoint/2018/8/main">
  <p188:cm id="{72085C0D-719B-48F7-8A63-E746F5DA417F}" authorId="{EE2C19EC-950F-70E1-5124-3FFA4A1499B3}" created="2025-09-18T19:19:05.840">
    <ac:deMkLst xmlns:ac="http://schemas.microsoft.com/office/drawing/2013/main/command">
      <pc:docMk xmlns:pc="http://schemas.microsoft.com/office/powerpoint/2013/main/command"/>
      <pc:sldMk xmlns:pc="http://schemas.microsoft.com/office/powerpoint/2013/main/command" cId="877740654" sldId="272"/>
      <ac:spMk id="5" creationId="{A3AE0361-8770-CDDF-C7A7-56AC9DA9E535}"/>
    </ac:deMkLst>
    <p188:txBody>
      <a:bodyPr/>
      <a:lstStyle/>
      <a:p>
        <a:r>
          <a:rPr lang="en-US"/>
          <a:t>Updated cite numbers</a:t>
        </a:r>
      </a:p>
    </p188:txBody>
  </p188:cm>
</p188:cmLst>
</file>

<file path=ppt/comments/modernComment_11A_A17AF488.xml><?xml version="1.0" encoding="utf-8"?>
<p188:cmLst xmlns:a="http://schemas.openxmlformats.org/drawingml/2006/main" xmlns:r="http://schemas.openxmlformats.org/officeDocument/2006/relationships" xmlns:p188="http://schemas.microsoft.com/office/powerpoint/2018/8/main">
  <p188:cm id="{11232257-8C98-453C-816C-F66CC6121830}" authorId="{EE2C19EC-950F-70E1-5124-3FFA4A1499B3}" status="resolved" created="2025-09-18T18:25:11.218" complete="100000">
    <ac:txMkLst xmlns:ac="http://schemas.microsoft.com/office/drawing/2013/main/command">
      <pc:docMk xmlns:pc="http://schemas.microsoft.com/office/powerpoint/2013/main/command"/>
      <pc:sldMk xmlns:pc="http://schemas.microsoft.com/office/powerpoint/2013/main/command" cId="2709189768" sldId="282"/>
      <ac:spMk id="3" creationId="{AB93434F-216A-9696-54B7-1AEFE60AB21B}"/>
      <ac:txMk cp="425" len="288">
        <ac:context len="1416" hash="3589932069"/>
      </ac:txMk>
    </ac:txMkLst>
    <p188:pos x="4267200" y="2886075"/>
    <p188:replyLst>
      <p188:reply id="{FD52CFE5-C05B-BC4F-8B8B-47F576701F7D}" authorId="{3C724EDA-60C9-A783-9A04-F73E497DF479}" created="2025-09-18T18:40:05.751">
        <p188:txBody>
          <a:bodyPr/>
          <a:lstStyle/>
          <a:p>
            <a:r>
              <a:rPr lang="en-US"/>
              <a:t>Chanced and thank you </a:t>
            </a:r>
          </a:p>
        </p188:txBody>
      </p188:reply>
    </p188:replyLst>
    <p188:txBody>
      <a:bodyPr/>
      <a:lstStyle/>
      <a:p>
        <a:r>
          <a:rPr lang="en-US"/>
          <a:t>These both have the same summary.</a:t>
        </a:r>
      </a:p>
    </p188:txBody>
    <p188:extLst>
      <p:ext xmlns:p="http://schemas.openxmlformats.org/presentationml/2006/main" uri="{57CB4572-C831-44C2-8A1C-0ADB6CCDFE69}">
        <p223:reactions xmlns:p223="http://schemas.microsoft.com/office/powerpoint/2022/03/main">
          <p223:rxn type="👍">
            <p223:instance time="2025-09-18T18:39:53.549" authorId="{3C724EDA-60C9-A783-9A04-F73E497DF479}"/>
          </p223:rxn>
        </p223:reactions>
      </p:ext>
    </p188:extLst>
  </p188:cm>
</p188:cmLst>
</file>

<file path=ppt/comments/modernComment_124_3D1F5042.xml><?xml version="1.0" encoding="utf-8"?>
<p188:cmLst xmlns:a="http://schemas.openxmlformats.org/drawingml/2006/main" xmlns:r="http://schemas.openxmlformats.org/officeDocument/2006/relationships" xmlns:p188="http://schemas.microsoft.com/office/powerpoint/2018/8/main">
  <p188:cm id="{630A8C07-EE2A-464B-85C5-D31E5D43D842}" authorId="{EE2C19EC-950F-70E1-5124-3FFA4A1499B3}" status="resolved" created="2025-09-18T18:30:30.112" complete="100000">
    <ac:deMkLst xmlns:ac="http://schemas.microsoft.com/office/drawing/2013/main/command">
      <pc:docMk xmlns:pc="http://schemas.microsoft.com/office/powerpoint/2013/main/command"/>
      <pc:sldMk xmlns:pc="http://schemas.microsoft.com/office/powerpoint/2013/main/command" cId="1025462338" sldId="292"/>
      <ac:spMk id="9" creationId="{67C56DA4-6C70-63BD-19FC-292E2BBF30E1}"/>
    </ac:deMkLst>
    <p188:replyLst>
      <p188:reply id="{43B1E579-50D4-4D26-86EC-920ECDF06C45}" authorId="{EE2C19EC-950F-70E1-5124-3FFA4A1499B3}" created="2025-09-18T18:30:47.926">
        <p188:txBody>
          <a:bodyPr/>
          <a:lstStyle/>
          <a:p>
            <a:r>
              <a:rPr lang="en-US"/>
              <a:t>[54]</a:t>
            </a:r>
          </a:p>
        </p188:txBody>
      </p188:reply>
    </p188:replyLst>
    <p188:txBody>
      <a:bodyPr/>
      <a:lstStyle/>
      <a:p>
        <a:r>
          <a:rPr lang="en-US"/>
          <a:t>Please cite this equation</a:t>
        </a:r>
      </a:p>
    </p188:txBody>
  </p188:cm>
  <p188:cm id="{6C3C821B-3D47-481C-B121-0CEAAFD524C1}" authorId="{EE2C19EC-950F-70E1-5124-3FFA4A1499B3}" created="2025-09-18T19:25:18.174">
    <ac:txMkLst xmlns:ac="http://schemas.microsoft.com/office/drawing/2013/main/command">
      <pc:docMk xmlns:pc="http://schemas.microsoft.com/office/powerpoint/2013/main/command"/>
      <pc:sldMk xmlns:pc="http://schemas.microsoft.com/office/powerpoint/2013/main/command" cId="1025462338" sldId="292"/>
      <ac:graphicFrameMk id="16" creationId="{DDAA7491-E50B-B9E6-2F15-87B564D19725}"/>
      <ac:tblMk/>
      <ac:tcMk rowId="3632007262" colId="1939418260"/>
      <ac:txMk cp="0" len="30">
        <ac:context len="45" hash="3148976468"/>
      </ac:txMk>
    </ac:txMkLst>
    <p188:pos x="4751916" y="687916"/>
    <p188:txBody>
      <a:bodyPr/>
      <a:lstStyle/>
      <a:p>
        <a:r>
          <a:rPr lang="en-US"/>
          <a:t>what is the initial speed value</a:t>
        </a:r>
      </a:p>
    </p188:txBody>
  </p188:cm>
  <p188:cm id="{5A4ED013-77DE-4B12-80C1-09C82BFB8DC4}" authorId="{EE2C19EC-950F-70E1-5124-3FFA4A1499B3}" created="2025-09-18T19:28:56.639">
    <ac:txMkLst xmlns:ac="http://schemas.microsoft.com/office/drawing/2013/main/command">
      <pc:docMk xmlns:pc="http://schemas.microsoft.com/office/powerpoint/2013/main/command"/>
      <pc:sldMk xmlns:pc="http://schemas.microsoft.com/office/powerpoint/2013/main/command" cId="1025462338" sldId="292"/>
      <ac:graphicFrameMk id="16" creationId="{DDAA7491-E50B-B9E6-2F15-87B564D19725}"/>
      <ac:tblMk/>
      <ac:tcMk rowId="352864541" colId="2156033411"/>
      <ac:txMk cp="0" len="26">
        <ac:context len="35" hash="3731896273"/>
      </ac:txMk>
    </ac:txMkLst>
    <p188:pos x="3630083" y="1926166"/>
    <p188:txBody>
      <a:bodyPr/>
      <a:lstStyle/>
      <a:p>
        <a:r>
          <a:rPr lang="en-US"/>
          <a:t>What is the symbol for this? What units does this use?</a:t>
        </a:r>
      </a:p>
    </p188:txBody>
  </p188:cm>
</p188:cmLst>
</file>

<file path=ppt/comments/modernComment_12A_8F03BDC7.xml><?xml version="1.0" encoding="utf-8"?>
<p188:cmLst xmlns:a="http://schemas.openxmlformats.org/drawingml/2006/main" xmlns:r="http://schemas.openxmlformats.org/officeDocument/2006/relationships" xmlns:p188="http://schemas.microsoft.com/office/powerpoint/2018/8/main">
  <p188:cm id="{326B9F94-E30B-4330-9894-B50FFF3C92DC}" authorId="{EE2C19EC-950F-70E1-5124-3FFA4A1499B3}" created="2025-09-17T17:28:14.231">
    <ac:txMkLst xmlns:ac="http://schemas.microsoft.com/office/drawing/2013/main/command">
      <pc:docMk xmlns:pc="http://schemas.microsoft.com/office/powerpoint/2013/main/command"/>
      <pc:sldMk xmlns:pc="http://schemas.microsoft.com/office/powerpoint/2013/main/command" cId="2399387079" sldId="298"/>
      <ac:spMk id="3" creationId="{918F9646-4AC0-E445-D9E0-409418B9945B}"/>
      <ac:txMk cp="1547" len="488">
        <ac:context len="2564" hash="3581322256"/>
      </ac:txMk>
    </ac:txMkLst>
    <p188:pos x="9644742" y="1088571"/>
    <p188:txBody>
      <a:bodyPr/>
      <a:lstStyle/>
      <a:p>
        <a:r>
          <a:rPr lang="en-US"/>
          <a:t>Not sure about the validity of these.</a:t>
        </a:r>
      </a:p>
    </p188:txBody>
  </p188:cm>
</p188:cmLst>
</file>

<file path=ppt/comments/modernComment_133_5F12E1E9.xml><?xml version="1.0" encoding="utf-8"?>
<p188:cmLst xmlns:a="http://schemas.openxmlformats.org/drawingml/2006/main" xmlns:r="http://schemas.openxmlformats.org/officeDocument/2006/relationships" xmlns:p188="http://schemas.microsoft.com/office/powerpoint/2018/8/main">
  <p188:cm id="{BAEBB8BC-79D6-4C73-BDDF-1713D2B4F953}" authorId="{EE2C19EC-950F-70E1-5124-3FFA4A1499B3}" created="2025-09-18T18:27:55.530">
    <ac:deMkLst xmlns:ac="http://schemas.microsoft.com/office/drawing/2013/main/command">
      <pc:docMk xmlns:pc="http://schemas.microsoft.com/office/powerpoint/2013/main/command"/>
      <pc:sldMk xmlns:pc="http://schemas.microsoft.com/office/powerpoint/2013/main/command" cId="1595073001" sldId="307"/>
      <ac:spMk id="3" creationId="{267E4D4E-C6D2-7C7A-377B-234DDF64344C}"/>
    </ac:deMkLst>
    <p188:replyLst>
      <p188:reply id="{F1AE2225-2944-48B9-A95D-1DC963C60A62}" authorId="{EE2C19EC-950F-70E1-5124-3FFA4A1499B3}" created="2025-09-18T18:30:40.910">
        <p188:txBody>
          <a:bodyPr/>
          <a:lstStyle/>
          <a:p>
            <a:r>
              <a:rPr lang="en-US"/>
              <a:t>[53]</a:t>
            </a:r>
          </a:p>
        </p188:txBody>
      </p188:reply>
      <p188:reply id="{F38C2633-9FCE-5D4E-814B-06A067CFAB8C}" authorId="{3C724EDA-60C9-A783-9A04-F73E497DF479}" created="2025-09-18T18:41:39.142">
        <p188:txBody>
          <a:bodyPr/>
          <a:lstStyle/>
          <a:p>
            <a:r>
              <a:rPr lang="en-US"/>
              <a:t>k do note though this is a redundancy given t i cited 53.</a:t>
            </a:r>
          </a:p>
        </p188:txBody>
      </p188:reply>
      <p188:reply id="{69299B08-A30E-486F-8B21-BC03517EF9F6}" authorId="{EE2C19EC-950F-70E1-5124-3FFA4A1499B3}" created="2025-09-18T19:10:30.686">
        <p188:txBody>
          <a:bodyPr/>
          <a:lstStyle/>
          <a:p>
            <a:r>
              <a:rPr lang="en-US"/>
              <a:t>When you deleted your old equations, those cites are nolonger viable. I updated the works cited.</a:t>
            </a:r>
          </a:p>
        </p188:txBody>
      </p188:reply>
    </p188:replyLst>
    <p188:txBody>
      <a:bodyPr/>
      <a:lstStyle/>
      <a:p>
        <a:r>
          <a:rPr lang="en-US"/>
          <a:t>Please cite this equation</a:t>
        </a:r>
      </a:p>
    </p188:txBody>
    <p188:extLst>
      <p:ext xmlns:p="http://schemas.openxmlformats.org/presentationml/2006/main" uri="{57CB4572-C831-44C2-8A1C-0ADB6CCDFE69}">
        <p223:reactions xmlns:p223="http://schemas.microsoft.com/office/powerpoint/2022/03/main">
          <p223:rxn type="👍">
            <p223:instance time="2025-09-18T18:41:07.091" authorId="{3C724EDA-60C9-A783-9A04-F73E497DF479}"/>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4393B-8E2D-4EA5-BFB6-DD161712DAE7}"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390CD-1383-46E5-9837-72C680922E53}" type="slidenum">
              <a:rPr lang="en-US" smtClean="0"/>
              <a:t>‹#›</a:t>
            </a:fld>
            <a:endParaRPr lang="en-US"/>
          </a:p>
        </p:txBody>
      </p:sp>
    </p:spTree>
    <p:extLst>
      <p:ext uri="{BB962C8B-B14F-4D97-AF65-F5344CB8AC3E}">
        <p14:creationId xmlns:p14="http://schemas.microsoft.com/office/powerpoint/2010/main" val="23196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Test and build off of current products on the market</a:t>
            </a:r>
          </a:p>
          <a:p>
            <a:r>
              <a:rPr lang="en-US"/>
              <a:t>building an actuation system for traditional cars can also be cheaper than owning a tesla or using waymo regularly</a:t>
            </a:r>
          </a:p>
        </p:txBody>
      </p:sp>
      <p:sp>
        <p:nvSpPr>
          <p:cNvPr id="4" name="Slide Number Placeholder 3"/>
          <p:cNvSpPr>
            <a:spLocks noGrp="1"/>
          </p:cNvSpPr>
          <p:nvPr>
            <p:ph type="sldNum" sz="quarter" idx="5"/>
          </p:nvPr>
        </p:nvSpPr>
        <p:spPr/>
        <p:txBody>
          <a:bodyPr/>
          <a:lstStyle/>
          <a:p>
            <a:fld id="{44A390CD-1383-46E5-9837-72C680922E53}" type="slidenum">
              <a:rPr lang="en-US" smtClean="0"/>
              <a:t>12</a:t>
            </a:fld>
            <a:endParaRPr lang="en-US"/>
          </a:p>
        </p:txBody>
      </p:sp>
    </p:spTree>
    <p:extLst>
      <p:ext uri="{BB962C8B-B14F-4D97-AF65-F5344CB8AC3E}">
        <p14:creationId xmlns:p14="http://schemas.microsoft.com/office/powerpoint/2010/main" val="3416344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390CD-1383-46E5-9837-72C680922E53}" type="slidenum">
              <a:rPr lang="en-US" smtClean="0"/>
              <a:t>38</a:t>
            </a:fld>
            <a:endParaRPr lang="en-US"/>
          </a:p>
        </p:txBody>
      </p:sp>
    </p:spTree>
    <p:extLst>
      <p:ext uri="{BB962C8B-B14F-4D97-AF65-F5344CB8AC3E}">
        <p14:creationId xmlns:p14="http://schemas.microsoft.com/office/powerpoint/2010/main" val="346966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1: Compares Robotic &amp; LED steering wheels fitted for autonomous driving to alert users of danger. The robotic is better because it alerts the user physically instead of visually.   </a:t>
            </a:r>
          </a:p>
          <a:p>
            <a:r>
              <a:rPr lang="en-US"/>
              <a:t>Source 2: EPS' are found in nearly almost every steering wheel system and treats the self aligning torque of a steering wheel as an issue. This study proposes that this self aligning torque should be utilized to make autonomous steering smoother.</a:t>
            </a:r>
          </a:p>
          <a:p>
            <a:r>
              <a:rPr lang="en-US"/>
              <a:t>Source 3: This paper tested using a fuzzy logic control system to program an EPS to drive the way a person would drive.</a:t>
            </a:r>
          </a:p>
          <a:p>
            <a:r>
              <a:rPr lang="en-US"/>
              <a:t>Source 4: This paper discussed using a Model Predictive Control to steer an autonomous vehicle on slippery roads like ice. </a:t>
            </a:r>
          </a:p>
          <a:p>
            <a:r>
              <a:rPr lang="en-US"/>
              <a:t>Source 5: This paper discusses the design of an automatic steering system using a DC motor, microcontroller, and an ultrasonic sensor. This system enhances road safety by providing pre-notification for potential calculated collision. </a:t>
            </a:r>
          </a:p>
          <a:p>
            <a:r>
              <a:rPr lang="en-US"/>
              <a:t>Source 6: This paper proposes a method for autonomous lane detection and navigation using Ackermann steering. A modular camera, and what is captured is processed to detect lanes and control the vehicle's steering angle.</a:t>
            </a:r>
          </a:p>
          <a:p>
            <a:r>
              <a:rPr lang="en-US"/>
              <a:t>Source 7: This thesis modeling and simulating steering systems for robotic vehicles. Simulations are preformed in MATLAB and ADAMS to analyze system stability, vehicle handling, and steering performance. </a:t>
            </a:r>
          </a:p>
        </p:txBody>
      </p:sp>
      <p:sp>
        <p:nvSpPr>
          <p:cNvPr id="4" name="Slide Number Placeholder 3"/>
          <p:cNvSpPr>
            <a:spLocks noGrp="1"/>
          </p:cNvSpPr>
          <p:nvPr>
            <p:ph type="sldNum" sz="quarter" idx="5"/>
          </p:nvPr>
        </p:nvSpPr>
        <p:spPr/>
        <p:txBody>
          <a:bodyPr/>
          <a:lstStyle/>
          <a:p>
            <a:fld id="{44A390CD-1383-46E5-9837-72C680922E53}" type="slidenum">
              <a:rPr lang="en-US" smtClean="0"/>
              <a:t>16</a:t>
            </a:fld>
            <a:endParaRPr lang="en-US"/>
          </a:p>
        </p:txBody>
      </p:sp>
    </p:spTree>
    <p:extLst>
      <p:ext uri="{BB962C8B-B14F-4D97-AF65-F5344CB8AC3E}">
        <p14:creationId xmlns:p14="http://schemas.microsoft.com/office/powerpoint/2010/main" val="2999988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44A390CD-1383-46E5-9837-72C680922E53}" type="slidenum">
              <a:rPr lang="en-US" smtClean="0"/>
              <a:t>17</a:t>
            </a:fld>
            <a:endParaRPr lang="en-US"/>
          </a:p>
        </p:txBody>
      </p:sp>
    </p:spTree>
    <p:extLst>
      <p:ext uri="{BB962C8B-B14F-4D97-AF65-F5344CB8AC3E}">
        <p14:creationId xmlns:p14="http://schemas.microsoft.com/office/powerpoint/2010/main" val="353808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Throttle body optimization research , source [30], provides strategies for achieving smooth and precise throttle response, which is essential for autonomous decision-making.</a:t>
            </a:r>
          </a:p>
          <a:p>
            <a:r>
              <a:rPr lang="en-US"/>
              <a:t>	Implementation of intelligent speed control, source [31], demonstrates adaptive methods for maintaining safe and efficient vehicle operation. </a:t>
            </a:r>
          </a:p>
          <a:p>
            <a:r>
              <a:rPr lang="en-US"/>
              <a:t>	Cruise control review, source [32], helps to guide our choice of control algorithms for regulating throttle input. </a:t>
            </a:r>
          </a:p>
          <a:p>
            <a:r>
              <a:rPr lang="en-US"/>
              <a:t>	The development of drive-by-wire systems using ROS, source [33], is particularly relevant, as our project requires electronic throttle actuation integrated with software control. </a:t>
            </a:r>
          </a:p>
          <a:p>
            <a:r>
              <a:rPr lang="en-US"/>
              <a:t>	Building vehicle autonomy, source [34], emphasizes the role of sensors and computation in ensuring accurate throttle response to environmental inputs. </a:t>
            </a:r>
          </a:p>
          <a:p>
            <a:r>
              <a:rPr lang="en-US"/>
              <a:t>	Reinforcement learning approach, source [35], suggest ways to make throttle control more adaptive and naturalistic.</a:t>
            </a:r>
          </a:p>
          <a:p>
            <a:r>
              <a:rPr lang="en-US"/>
              <a:t>	Adaptive throttle and brake control system, source [36] offers a practical framework that closely aligns with the objective of our systems.</a:t>
            </a:r>
          </a:p>
          <a:p>
            <a:endParaRPr lang="en-US"/>
          </a:p>
        </p:txBody>
      </p:sp>
      <p:sp>
        <p:nvSpPr>
          <p:cNvPr id="4" name="Slide Number Placeholder 3"/>
          <p:cNvSpPr>
            <a:spLocks noGrp="1"/>
          </p:cNvSpPr>
          <p:nvPr>
            <p:ph type="sldNum" sz="quarter" idx="5"/>
          </p:nvPr>
        </p:nvSpPr>
        <p:spPr/>
        <p:txBody>
          <a:bodyPr/>
          <a:lstStyle/>
          <a:p>
            <a:fld id="{44A390CD-1383-46E5-9837-72C680922E53}" type="slidenum">
              <a:rPr lang="en-US" smtClean="0"/>
              <a:t>18</a:t>
            </a:fld>
            <a:endParaRPr lang="en-US"/>
          </a:p>
        </p:txBody>
      </p:sp>
    </p:spTree>
    <p:extLst>
      <p:ext uri="{BB962C8B-B14F-4D97-AF65-F5344CB8AC3E}">
        <p14:creationId xmlns:p14="http://schemas.microsoft.com/office/powerpoint/2010/main" val="4053563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390CD-1383-46E5-9837-72C680922E53}" type="slidenum">
              <a:rPr lang="en-US" smtClean="0"/>
              <a:t>20</a:t>
            </a:fld>
            <a:endParaRPr lang="en-US"/>
          </a:p>
        </p:txBody>
      </p:sp>
    </p:spTree>
    <p:extLst>
      <p:ext uri="{BB962C8B-B14F-4D97-AF65-F5344CB8AC3E}">
        <p14:creationId xmlns:p14="http://schemas.microsoft.com/office/powerpoint/2010/main" val="132847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390CD-1383-46E5-9837-72C680922E53}" type="slidenum">
              <a:rPr lang="en-US" smtClean="0"/>
              <a:t>21</a:t>
            </a:fld>
            <a:endParaRPr lang="en-US"/>
          </a:p>
        </p:txBody>
      </p:sp>
    </p:spTree>
    <p:extLst>
      <p:ext uri="{BB962C8B-B14F-4D97-AF65-F5344CB8AC3E}">
        <p14:creationId xmlns:p14="http://schemas.microsoft.com/office/powerpoint/2010/main" val="51235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390CD-1383-46E5-9837-72C680922E53}" type="slidenum">
              <a:rPr lang="en-US" smtClean="0"/>
              <a:t>24</a:t>
            </a:fld>
            <a:endParaRPr lang="en-US"/>
          </a:p>
        </p:txBody>
      </p:sp>
    </p:spTree>
    <p:extLst>
      <p:ext uri="{BB962C8B-B14F-4D97-AF65-F5344CB8AC3E}">
        <p14:creationId xmlns:p14="http://schemas.microsoft.com/office/powerpoint/2010/main" val="185770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figured Gantt chart was good for presenting the schedule but it does not fit very well</a:t>
            </a:r>
          </a:p>
        </p:txBody>
      </p:sp>
      <p:sp>
        <p:nvSpPr>
          <p:cNvPr id="4" name="Slide Number Placeholder 3"/>
          <p:cNvSpPr>
            <a:spLocks noGrp="1"/>
          </p:cNvSpPr>
          <p:nvPr>
            <p:ph type="sldNum" sz="quarter" idx="5"/>
          </p:nvPr>
        </p:nvSpPr>
        <p:spPr/>
        <p:txBody>
          <a:bodyPr/>
          <a:lstStyle/>
          <a:p>
            <a:fld id="{44A390CD-1383-46E5-9837-72C680922E53}" type="slidenum">
              <a:rPr lang="en-US" smtClean="0"/>
              <a:t>29</a:t>
            </a:fld>
            <a:endParaRPr lang="en-US"/>
          </a:p>
        </p:txBody>
      </p:sp>
    </p:spTree>
    <p:extLst>
      <p:ext uri="{BB962C8B-B14F-4D97-AF65-F5344CB8AC3E}">
        <p14:creationId xmlns:p14="http://schemas.microsoft.com/office/powerpoint/2010/main" val="87743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last class Willy mentioned 15% per prototype so 30% so I’m not sure we’re supposed to have 3 prototypes. In the Gantt I put prototype 3 as prototype 2 due date and same scale down with prototype 2 to 1’s due date. I imagine our “prototype 1” will be more of a proof of concept and not a functioning prototype. Budget will also need to be adjusted.</a:t>
            </a:r>
          </a:p>
        </p:txBody>
      </p:sp>
      <p:sp>
        <p:nvSpPr>
          <p:cNvPr id="4" name="Slide Number Placeholder 3"/>
          <p:cNvSpPr>
            <a:spLocks noGrp="1"/>
          </p:cNvSpPr>
          <p:nvPr>
            <p:ph type="sldNum" sz="quarter" idx="5"/>
          </p:nvPr>
        </p:nvSpPr>
        <p:spPr/>
        <p:txBody>
          <a:bodyPr/>
          <a:lstStyle/>
          <a:p>
            <a:fld id="{44A390CD-1383-46E5-9837-72C680922E53}" type="slidenum">
              <a:rPr lang="en-US" smtClean="0"/>
              <a:t>30</a:t>
            </a:fld>
            <a:endParaRPr lang="en-US"/>
          </a:p>
        </p:txBody>
      </p:sp>
    </p:spTree>
    <p:extLst>
      <p:ext uri="{BB962C8B-B14F-4D97-AF65-F5344CB8AC3E}">
        <p14:creationId xmlns:p14="http://schemas.microsoft.com/office/powerpoint/2010/main" val="4027154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D58AA-EB78-7A4A-AA34-C0122A6D8EF0}"/>
              </a:ext>
            </a:extLst>
          </p:cNvPr>
          <p:cNvSpPr/>
          <p:nvPr userDrawn="1"/>
        </p:nvSpPr>
        <p:spPr>
          <a:xfrm>
            <a:off x="-101204" y="-55564"/>
            <a:ext cx="12345591" cy="7122319"/>
          </a:xfrm>
          <a:prstGeom prst="rect">
            <a:avLst/>
          </a:prstGeom>
          <a:solidFill>
            <a:srgbClr val="182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3466"/>
              </a:highlight>
            </a:endParaRPr>
          </a:p>
        </p:txBody>
      </p:sp>
      <p:sp>
        <p:nvSpPr>
          <p:cNvPr id="2" name="Title 1"/>
          <p:cNvSpPr>
            <a:spLocks noGrp="1"/>
          </p:cNvSpPr>
          <p:nvPr>
            <p:ph type="ctrTitle" hasCustomPrompt="1"/>
          </p:nvPr>
        </p:nvSpPr>
        <p:spPr>
          <a:xfrm>
            <a:off x="1523999" y="1563290"/>
            <a:ext cx="9144000" cy="1835150"/>
          </a:xfrm>
        </p:spPr>
        <p:txBody>
          <a:bodyPr anchor="t" anchorCtr="0"/>
          <a:lstStyle>
            <a:lvl1pPr algn="ctr">
              <a:defRPr sz="6000" b="1">
                <a:solidFill>
                  <a:srgbClr val="F8B700"/>
                </a:solidFill>
                <a:latin typeface="Arial" panose="020B0604020202020204" pitchFamily="34" charset="0"/>
                <a:cs typeface="Arial" panose="020B0604020202020204" pitchFamily="34" charset="0"/>
              </a:defRPr>
            </a:lvl1pPr>
          </a:lstStyle>
          <a:p>
            <a:r>
              <a:rPr lang="en-US"/>
              <a:t>HEADER</a:t>
            </a:r>
          </a:p>
        </p:txBody>
      </p:sp>
      <p:sp>
        <p:nvSpPr>
          <p:cNvPr id="3" name="Subtitle 2"/>
          <p:cNvSpPr>
            <a:spLocks noGrp="1"/>
          </p:cNvSpPr>
          <p:nvPr>
            <p:ph type="subTitle" idx="1" hasCustomPrompt="1"/>
          </p:nvPr>
        </p:nvSpPr>
        <p:spPr>
          <a:xfrm>
            <a:off x="1523999" y="3410347"/>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Subheader</a:t>
            </a:r>
            <a:endParaRPr lang="en-US"/>
          </a:p>
        </p:txBody>
      </p:sp>
      <p:pic>
        <p:nvPicPr>
          <p:cNvPr id="7" name="Picture 6">
            <a:extLst>
              <a:ext uri="{FF2B5EF4-FFF2-40B4-BE49-F238E27FC236}">
                <a16:creationId xmlns:a16="http://schemas.microsoft.com/office/drawing/2014/main" id="{E52CAF0F-C2A0-6040-8FE1-E6BCB779BB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838200" y="5613400"/>
            <a:ext cx="11353800" cy="12446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EEAE2518-40DD-564C-9620-AEF456CF03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9502" y="6054090"/>
            <a:ext cx="7452995" cy="363220"/>
          </a:xfrm>
          <a:prstGeom prst="rect">
            <a:avLst/>
          </a:prstGeom>
        </p:spPr>
      </p:pic>
    </p:spTree>
    <p:extLst>
      <p:ext uri="{BB962C8B-B14F-4D97-AF65-F5344CB8AC3E}">
        <p14:creationId xmlns:p14="http://schemas.microsoft.com/office/powerpoint/2010/main" val="8025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72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EF1B7540-0581-5648-ACE8-9AAA3DC81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6197600" y="6464300"/>
            <a:ext cx="5994400" cy="3937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873C09CF-1956-034E-8141-A58186FD2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8" y="0"/>
            <a:ext cx="11353800" cy="393700"/>
          </a:xfrm>
          <a:prstGeom prst="rect">
            <a:avLst/>
          </a:prstGeom>
        </p:spPr>
      </p:pic>
    </p:spTree>
    <p:extLst>
      <p:ext uri="{BB962C8B-B14F-4D97-AF65-F5344CB8AC3E}">
        <p14:creationId xmlns:p14="http://schemas.microsoft.com/office/powerpoint/2010/main" val="2929851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lvl1pPr>
              <a:defRPr>
                <a:solidFill>
                  <a:srgbClr val="003466"/>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close up of a logo&#10;&#10;Description automatically generated">
            <a:extLst>
              <a:ext uri="{FF2B5EF4-FFF2-40B4-BE49-F238E27FC236}">
                <a16:creationId xmlns:a16="http://schemas.microsoft.com/office/drawing/2014/main" id="{141B2A74-2816-7F4F-81D1-3A7F516966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a:xfrm>
            <a:off x="838200" y="365125"/>
            <a:ext cx="9667461" cy="97901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95060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550406"/>
            <a:ext cx="10515600" cy="2852737"/>
          </a:xfrm>
        </p:spPr>
        <p:txBody>
          <a:bodyPr anchor="t" anchorCtr="0"/>
          <a:lstStyle>
            <a:lvl1pPr>
              <a:defRPr sz="60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1850" y="34301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a:extLst>
              <a:ext uri="{FF2B5EF4-FFF2-40B4-BE49-F238E27FC236}">
                <a16:creationId xmlns:a16="http://schemas.microsoft.com/office/drawing/2014/main" id="{7FE1812C-53FF-8542-A0C1-D61518344E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838200" y="5613400"/>
            <a:ext cx="11353800" cy="12446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0DF1BD08-DEC5-E045-8D33-E4DE184399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9502" y="6054090"/>
            <a:ext cx="7452995" cy="363220"/>
          </a:xfrm>
          <a:prstGeom prst="rect">
            <a:avLst/>
          </a:prstGeom>
        </p:spPr>
      </p:pic>
    </p:spTree>
    <p:extLst>
      <p:ext uri="{BB962C8B-B14F-4D97-AF65-F5344CB8AC3E}">
        <p14:creationId xmlns:p14="http://schemas.microsoft.com/office/powerpoint/2010/main" val="56656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4C54FA4-D324-2644-97E1-46597FF6AD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4"/>
            <a:ext cx="5181600" cy="4262941"/>
          </a:xfrm>
        </p:spPr>
        <p:txBody>
          <a:bodyPr/>
          <a:lstStyle>
            <a:lvl1pPr>
              <a:defRPr>
                <a:solidFill>
                  <a:srgbClr val="003466"/>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4"/>
            <a:ext cx="5181600" cy="4262941"/>
          </a:xfrm>
        </p:spPr>
        <p:txBody>
          <a:bodyPr/>
          <a:lstStyle>
            <a:lvl1pPr>
              <a:defRPr>
                <a:solidFill>
                  <a:srgbClr val="003466"/>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AE8DF8F-D3EB-304B-8F1F-AFAA1F5ECF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850" y="6464300"/>
            <a:ext cx="11353800" cy="393700"/>
          </a:xfrm>
          <a:prstGeom prst="rect">
            <a:avLst/>
          </a:prstGeom>
        </p:spPr>
      </p:pic>
    </p:spTree>
    <p:extLst>
      <p:ext uri="{BB962C8B-B14F-4D97-AF65-F5344CB8AC3E}">
        <p14:creationId xmlns:p14="http://schemas.microsoft.com/office/powerpoint/2010/main" val="132040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DBEA452-4C37-2A4C-A60D-04B290157C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a:xfrm>
            <a:off x="839788" y="2635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579563"/>
            <a:ext cx="515778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403474"/>
            <a:ext cx="5157787" cy="38189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7956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03474"/>
            <a:ext cx="5183188" cy="38189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90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6151C51-513F-244F-8DFE-F822FB7D24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8" name="Chart Placeholder 7">
            <a:extLst>
              <a:ext uri="{FF2B5EF4-FFF2-40B4-BE49-F238E27FC236}">
                <a16:creationId xmlns:a16="http://schemas.microsoft.com/office/drawing/2014/main" id="{D8E345AA-D6A0-F84F-B7CE-51DC932BDDA0}"/>
              </a:ext>
            </a:extLst>
          </p:cNvPr>
          <p:cNvSpPr>
            <a:spLocks noGrp="1"/>
          </p:cNvSpPr>
          <p:nvPr>
            <p:ph type="chart" sz="quarter" idx="10"/>
          </p:nvPr>
        </p:nvSpPr>
        <p:spPr>
          <a:xfrm>
            <a:off x="838200" y="1673225"/>
            <a:ext cx="10515600" cy="4819650"/>
          </a:xfrm>
        </p:spPr>
        <p:txBody>
          <a:bodyPr/>
          <a:lstStyle/>
          <a:p>
            <a:endParaRPr lang="en-US"/>
          </a:p>
        </p:txBody>
      </p:sp>
    </p:spTree>
    <p:extLst>
      <p:ext uri="{BB962C8B-B14F-4D97-AF65-F5344CB8AC3E}">
        <p14:creationId xmlns:p14="http://schemas.microsoft.com/office/powerpoint/2010/main" val="313763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9DECEAD-AC18-5343-A96F-F2AA0E2746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a:extLst>
              <a:ext uri="{FF2B5EF4-FFF2-40B4-BE49-F238E27FC236}">
                <a16:creationId xmlns:a16="http://schemas.microsoft.com/office/drawing/2014/main" id="{CD548632-27BE-C548-9919-5269670158A3}"/>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A754727A-0604-6C48-9EF4-09B741C2C5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838200" y="5613400"/>
            <a:ext cx="11353800" cy="1244600"/>
          </a:xfrm>
          <a:prstGeom prst="rect">
            <a:avLst/>
          </a:prstGeom>
        </p:spPr>
      </p:pic>
      <p:pic>
        <p:nvPicPr>
          <p:cNvPr id="7" name="Picture 6" descr="A close up of a sign&#10;&#10;Description automatically generated">
            <a:extLst>
              <a:ext uri="{FF2B5EF4-FFF2-40B4-BE49-F238E27FC236}">
                <a16:creationId xmlns:a16="http://schemas.microsoft.com/office/drawing/2014/main" id="{745203F1-3836-6C47-823F-36242DE683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9502" y="6054090"/>
            <a:ext cx="7452995" cy="363220"/>
          </a:xfrm>
          <a:prstGeom prst="rect">
            <a:avLst/>
          </a:prstGeom>
        </p:spPr>
      </p:pic>
    </p:spTree>
    <p:extLst>
      <p:ext uri="{BB962C8B-B14F-4D97-AF65-F5344CB8AC3E}">
        <p14:creationId xmlns:p14="http://schemas.microsoft.com/office/powerpoint/2010/main" val="398450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8" name="Text Placeholder 2"/>
          <p:cNvSpPr>
            <a:spLocks noGrp="1"/>
          </p:cNvSpPr>
          <p:nvPr>
            <p:ph type="body" idx="1"/>
          </p:nvPr>
        </p:nvSpPr>
        <p:spPr>
          <a:xfrm>
            <a:off x="1465762" y="627866"/>
            <a:ext cx="4548529"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2"/>
          <p:cNvSpPr>
            <a:spLocks noGrp="1"/>
          </p:cNvSpPr>
          <p:nvPr>
            <p:ph type="body" idx="10"/>
          </p:nvPr>
        </p:nvSpPr>
        <p:spPr>
          <a:xfrm>
            <a:off x="6299724" y="635486"/>
            <a:ext cx="4546577"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30"/>
          <p:cNvSpPr>
            <a:spLocks noGrp="1"/>
          </p:cNvSpPr>
          <p:nvPr>
            <p:ph type="pic" sz="quarter" idx="11"/>
          </p:nvPr>
        </p:nvSpPr>
        <p:spPr>
          <a:xfrm>
            <a:off x="1465762" y="1566484"/>
            <a:ext cx="4548529" cy="3021397"/>
          </a:xfrm>
        </p:spPr>
        <p:txBody>
          <a:bodyPr/>
          <a:lstStyle/>
          <a:p>
            <a:r>
              <a:rPr lang="en-US"/>
              <a:t>Click icon to add picture</a:t>
            </a:r>
          </a:p>
        </p:txBody>
      </p:sp>
      <p:sp>
        <p:nvSpPr>
          <p:cNvPr id="32" name="Picture Placeholder 30"/>
          <p:cNvSpPr>
            <a:spLocks noGrp="1"/>
          </p:cNvSpPr>
          <p:nvPr>
            <p:ph type="pic" sz="quarter" idx="12"/>
          </p:nvPr>
        </p:nvSpPr>
        <p:spPr>
          <a:xfrm>
            <a:off x="6299723" y="1566484"/>
            <a:ext cx="4548529" cy="3021397"/>
          </a:xfrm>
        </p:spPr>
        <p:txBody>
          <a:bodyPr/>
          <a:lstStyle/>
          <a:p>
            <a:r>
              <a:rPr lang="en-US"/>
              <a:t>Click icon to add picture</a:t>
            </a:r>
          </a:p>
        </p:txBody>
      </p:sp>
      <p:sp>
        <p:nvSpPr>
          <p:cNvPr id="34" name="Picture Placeholder 33"/>
          <p:cNvSpPr>
            <a:spLocks noGrp="1"/>
          </p:cNvSpPr>
          <p:nvPr>
            <p:ph type="pic" sz="quarter" idx="13"/>
          </p:nvPr>
        </p:nvSpPr>
        <p:spPr>
          <a:xfrm>
            <a:off x="1465762" y="4702587"/>
            <a:ext cx="2208167" cy="1493837"/>
          </a:xfrm>
        </p:spPr>
        <p:txBody>
          <a:bodyPr/>
          <a:lstStyle/>
          <a:p>
            <a:r>
              <a:rPr lang="en-US"/>
              <a:t>Click icon to add picture</a:t>
            </a:r>
          </a:p>
        </p:txBody>
      </p:sp>
      <p:sp>
        <p:nvSpPr>
          <p:cNvPr id="36" name="Picture Placeholder 33"/>
          <p:cNvSpPr>
            <a:spLocks noGrp="1"/>
          </p:cNvSpPr>
          <p:nvPr>
            <p:ph type="pic" sz="quarter" idx="14"/>
          </p:nvPr>
        </p:nvSpPr>
        <p:spPr>
          <a:xfrm>
            <a:off x="3806124" y="4702587"/>
            <a:ext cx="2208167" cy="1493837"/>
          </a:xfrm>
        </p:spPr>
        <p:txBody>
          <a:bodyPr/>
          <a:lstStyle/>
          <a:p>
            <a:r>
              <a:rPr lang="en-US"/>
              <a:t>Click icon to add picture</a:t>
            </a:r>
          </a:p>
        </p:txBody>
      </p:sp>
      <p:sp>
        <p:nvSpPr>
          <p:cNvPr id="37" name="Picture Placeholder 33"/>
          <p:cNvSpPr>
            <a:spLocks noGrp="1"/>
          </p:cNvSpPr>
          <p:nvPr>
            <p:ph type="pic" sz="quarter" idx="15"/>
          </p:nvPr>
        </p:nvSpPr>
        <p:spPr>
          <a:xfrm>
            <a:off x="6297772" y="4702587"/>
            <a:ext cx="2208167" cy="1493837"/>
          </a:xfrm>
        </p:spPr>
        <p:txBody>
          <a:bodyPr/>
          <a:lstStyle/>
          <a:p>
            <a:r>
              <a:rPr lang="en-US"/>
              <a:t>Click icon to add picture</a:t>
            </a:r>
          </a:p>
        </p:txBody>
      </p:sp>
      <p:sp>
        <p:nvSpPr>
          <p:cNvPr id="38" name="Picture Placeholder 33"/>
          <p:cNvSpPr>
            <a:spLocks noGrp="1"/>
          </p:cNvSpPr>
          <p:nvPr>
            <p:ph type="pic" sz="quarter" idx="16"/>
          </p:nvPr>
        </p:nvSpPr>
        <p:spPr>
          <a:xfrm>
            <a:off x="8638134" y="4702587"/>
            <a:ext cx="2208167" cy="1493837"/>
          </a:xfrm>
        </p:spPr>
        <p:txBody>
          <a:bodyPr/>
          <a:lstStyle/>
          <a:p>
            <a:r>
              <a:rPr lang="en-US"/>
              <a:t>Click icon to add picture</a:t>
            </a:r>
          </a:p>
        </p:txBody>
      </p:sp>
      <p:pic>
        <p:nvPicPr>
          <p:cNvPr id="22" name="Picture 21">
            <a:extLst>
              <a:ext uri="{FF2B5EF4-FFF2-40B4-BE49-F238E27FC236}">
                <a16:creationId xmlns:a16="http://schemas.microsoft.com/office/drawing/2014/main" id="{4D61E93F-0B51-8A47-B1D4-0BE346EB86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6197600" y="6464300"/>
            <a:ext cx="5994400" cy="393700"/>
          </a:xfrm>
          <a:prstGeom prst="rect">
            <a:avLst/>
          </a:prstGeom>
        </p:spPr>
      </p:pic>
      <p:pic>
        <p:nvPicPr>
          <p:cNvPr id="23" name="Picture 22" descr="A close up of a logo&#10;&#10;Description automatically generated">
            <a:extLst>
              <a:ext uri="{FF2B5EF4-FFF2-40B4-BE49-F238E27FC236}">
                <a16:creationId xmlns:a16="http://schemas.microsoft.com/office/drawing/2014/main" id="{D4B85887-6933-9C41-9EF1-116BEB1F4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94400" cy="393700"/>
          </a:xfrm>
          <a:prstGeom prst="rect">
            <a:avLst/>
          </a:prstGeom>
        </p:spPr>
      </p:pic>
    </p:spTree>
    <p:extLst>
      <p:ext uri="{BB962C8B-B14F-4D97-AF65-F5344CB8AC3E}">
        <p14:creationId xmlns:p14="http://schemas.microsoft.com/office/powerpoint/2010/main" val="12250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5183188" y="987425"/>
            <a:ext cx="6172200" cy="49673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973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descr="A close up of a logo&#10;&#10;Description automatically generated">
            <a:extLst>
              <a:ext uri="{FF2B5EF4-FFF2-40B4-BE49-F238E27FC236}">
                <a16:creationId xmlns:a16="http://schemas.microsoft.com/office/drawing/2014/main" id="{D7AB5277-A3E9-2A46-9BFD-861956ADE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994400" cy="393700"/>
          </a:xfrm>
          <a:prstGeom prst="rect">
            <a:avLst/>
          </a:prstGeom>
        </p:spPr>
      </p:pic>
      <p:pic>
        <p:nvPicPr>
          <p:cNvPr id="14" name="Picture 13">
            <a:extLst>
              <a:ext uri="{FF2B5EF4-FFF2-40B4-BE49-F238E27FC236}">
                <a16:creationId xmlns:a16="http://schemas.microsoft.com/office/drawing/2014/main" id="{553C02C7-1F70-F944-9841-D4C78F4F6C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6612" y="6464300"/>
            <a:ext cx="11353800" cy="393700"/>
          </a:xfrm>
          <a:prstGeom prst="rect">
            <a:avLst/>
          </a:prstGeom>
        </p:spPr>
      </p:pic>
    </p:spTree>
    <p:extLst>
      <p:ext uri="{BB962C8B-B14F-4D97-AF65-F5344CB8AC3E}">
        <p14:creationId xmlns:p14="http://schemas.microsoft.com/office/powerpoint/2010/main" val="369620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9790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8893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545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92" r:id="rId7"/>
    <p:sldLayoutId id="2147483658" r:id="rId8"/>
    <p:sldLayoutId id="2147483656" r:id="rId9"/>
    <p:sldLayoutId id="2147483657" r:id="rId10"/>
  </p:sldLayoutIdLst>
  <p:txStyles>
    <p:titleStyle>
      <a:lvl1pPr algn="ctr" defTabSz="914400" rtl="0" eaLnBrk="1" latinLnBrk="0" hangingPunct="1">
        <a:lnSpc>
          <a:spcPct val="90000"/>
        </a:lnSpc>
        <a:spcBef>
          <a:spcPct val="0"/>
        </a:spcBef>
        <a:buNone/>
        <a:defRPr sz="4400" b="1" kern="1200">
          <a:solidFill>
            <a:srgbClr val="F8B700"/>
          </a:solidFill>
          <a:latin typeface="Arial MT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4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hyperlink" Target="https://clipset.com/general-motors-revela-sus-planes-de-coches-autonomos/" TargetMode="External"/><Relationship Id="rId5" Type="http://schemas.openxmlformats.org/officeDocument/2006/relationships/image" Target="../media/image21.jpeg"/><Relationship Id="rId4" Type="http://schemas.openxmlformats.org/officeDocument/2006/relationships/hyperlink" Target="https://medium.com/enrique-dans/what-waymos-purchase-of-20-000-jaguar-i-pace-really-means-b11cd98ba9c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1A_A17AF48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18/10/relationships/comments" Target="../comments/modernComment_133_5F12E1E9.xml"/><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18/10/relationships/comments" Target="../comments/modernComment_124_3D1F5042.xml"/><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0F_24D181AB.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8/10/relationships/comments" Target="../comments/modernComment_110_3451426E.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scienceexchange.caltech.edu/topics/artificial-intelligence-research/autonomous-ai-cars-drones"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eureka.patsnap.com/report-throttle-body-optimization-for-autonomous-decision-making-systems" TargetMode="External"/><Relationship Id="rId2" Type="http://schemas.openxmlformats.org/officeDocument/2006/relationships/hyperlink" Target="https://arxiv.org/html/2412.08133v1"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hyperlink" Target="https://link.springer.com/chapter/10.1007/978-3-030-59897-6_7" TargetMode="External"/><Relationship Id="rId3" Type="http://schemas.openxmlformats.org/officeDocument/2006/relationships/hyperlink" Target="https://doi.org/10.1016/s0045-7906(97)00013-x" TargetMode="External"/><Relationship Id="rId7" Type="http://schemas.openxmlformats.org/officeDocument/2006/relationships/hyperlink" Target="https://doi.org/10.1145/3368756.3369045" TargetMode="External"/><Relationship Id="rId2" Type="http://schemas.openxmlformats.org/officeDocument/2006/relationships/hyperlink" Target="https://doi.org/10.1109/ies59143.2023.10242563" TargetMode="External"/><Relationship Id="rId1" Type="http://schemas.openxmlformats.org/officeDocument/2006/relationships/slideLayout" Target="../slideLayouts/slideLayout4.xml"/><Relationship Id="rId6" Type="http://schemas.openxmlformats.org/officeDocument/2006/relationships/hyperlink" Target="https://doi.org/10.5220/0010157401730180" TargetMode="External"/><Relationship Id="rId11" Type="http://schemas.openxmlformats.org/officeDocument/2006/relationships/hyperlink" Target="https://doi.org/10.3390/s22197395" TargetMode="External"/><Relationship Id="rId5" Type="http://schemas.openxmlformats.org/officeDocument/2006/relationships/hyperlink" Target="https://doi.org/10.2139/ssrn.3492778" TargetMode="External"/><Relationship Id="rId10" Type="http://schemas.openxmlformats.org/officeDocument/2006/relationships/hyperlink" Target="https://doi.org/10.1109/sensors60989.2024.10785102" TargetMode="External"/><Relationship Id="rId4" Type="http://schemas.openxmlformats.org/officeDocument/2006/relationships/hyperlink" Target="https://doi.org/10.3390/s20216121" TargetMode="External"/><Relationship Id="rId9" Type="http://schemas.openxmlformats.org/officeDocument/2006/relationships/hyperlink" Target="https://doi.org/10.3390/books978-3-0365-3511-1"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chatgpt.com/s/t_68c9a011cb688191b759f1cd35489e71" TargetMode="External"/><Relationship Id="rId3" Type="http://schemas.microsoft.com/office/2018/10/relationships/comments" Target="../comments/modernComment_12A_8F03BDC7.xml"/><Relationship Id="rId7" Type="http://schemas.openxmlformats.org/officeDocument/2006/relationships/hyperlink" Target="https://www.learn-automatic.com/tutorials/right-turns-in-automatic-car/speed/" TargetMode="External"/><Relationship Id="rId12" Type="http://schemas.openxmlformats.org/officeDocument/2006/relationships/hyperlink" Target="http://amazon.com/Upgraded-Gokart-GK110-Reverse-Wheels/dp/B015P3K9RK"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courses.lumenlearning.com/suny-physics/chapter/6-1-rotation-angle-and-angular-velocity/" TargetMode="External"/><Relationship Id="rId11" Type="http://schemas.openxmlformats.org/officeDocument/2006/relationships/hyperlink" Target="https://mototecusa.com/mototec-maverick-go-kart-36v-1000w-red.html?srsltid=AfmBOopFsndbSnCM9fEoATDctOQhMEFDCPzX75qQ5rVPK3E8wcFpTcIFTds" TargetMode="External"/><Relationship Id="rId5" Type="http://schemas.openxmlformats.org/officeDocument/2006/relationships/hyperlink" Target="https://www.aimtechnologies.com/how-to-choose-kart-steering-wheel/" TargetMode="External"/><Relationship Id="rId10" Type="http://schemas.openxmlformats.org/officeDocument/2006/relationships/hyperlink" Target="https://doi.org/10.3390/books978-3-0365-3511-1" TargetMode="External"/><Relationship Id="rId4" Type="http://schemas.openxmlformats.org/officeDocument/2006/relationships/hyperlink" Target="https://doi.org/10.1109/CVPR46437.2021.00978" TargetMode="External"/><Relationship Id="rId9" Type="http://schemas.openxmlformats.org/officeDocument/2006/relationships/hyperlink" Target="https://www.ijstr.org/final-print/mar2020/Design-And-Fabrication-Of-Adaptive-Spoiler-For-Go-Kart-Vehicles.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A929C-F016-0E4C-BBA8-F90194F293AF}"/>
              </a:ext>
            </a:extLst>
          </p:cNvPr>
          <p:cNvSpPr>
            <a:spLocks noGrp="1"/>
          </p:cNvSpPr>
          <p:nvPr>
            <p:ph type="ctrTitle"/>
          </p:nvPr>
        </p:nvSpPr>
        <p:spPr>
          <a:xfrm>
            <a:off x="1282244" y="2329659"/>
            <a:ext cx="9634501" cy="1092351"/>
          </a:xfrm>
        </p:spPr>
        <p:txBody>
          <a:bodyPr>
            <a:normAutofit fontScale="90000"/>
          </a:bodyPr>
          <a:lstStyle/>
          <a:p>
            <a:r>
              <a:rPr lang="en-US">
                <a:latin typeface="Arial"/>
                <a:cs typeface="Arial"/>
              </a:rPr>
              <a:t>Boeing Autonomous Driving</a:t>
            </a:r>
            <a:endParaRPr lang="en-US" b="1">
              <a:solidFill>
                <a:srgbClr val="F8B700"/>
              </a:solidFill>
              <a:latin typeface="Arial" panose="020B0604020202020204" pitchFamily="34" charset="0"/>
            </a:endParaRPr>
          </a:p>
        </p:txBody>
      </p:sp>
      <p:sp>
        <p:nvSpPr>
          <p:cNvPr id="4" name="Subtitle 3">
            <a:extLst>
              <a:ext uri="{FF2B5EF4-FFF2-40B4-BE49-F238E27FC236}">
                <a16:creationId xmlns:a16="http://schemas.microsoft.com/office/drawing/2014/main" id="{652DB678-FFA9-2547-B22A-6C5EFA9C1F2B}"/>
              </a:ext>
            </a:extLst>
          </p:cNvPr>
          <p:cNvSpPr>
            <a:spLocks noGrp="1"/>
          </p:cNvSpPr>
          <p:nvPr>
            <p:ph type="subTitle" idx="1"/>
          </p:nvPr>
        </p:nvSpPr>
        <p:spPr>
          <a:xfrm>
            <a:off x="1285583" y="3591722"/>
            <a:ext cx="9634814" cy="1110669"/>
          </a:xfrm>
        </p:spPr>
        <p:txBody>
          <a:bodyPr vert="horz" lIns="91440" tIns="45720" rIns="91440" bIns="45720" rtlCol="0" anchor="t">
            <a:normAutofit/>
          </a:bodyPr>
          <a:lstStyle/>
          <a:p>
            <a:r>
              <a:rPr lang="en-US" sz="1700">
                <a:latin typeface="Arial"/>
                <a:cs typeface="Arial"/>
              </a:rPr>
              <a:t>By: </a:t>
            </a:r>
            <a:endParaRPr lang="en-US" sz="1700"/>
          </a:p>
          <a:p>
            <a:r>
              <a:rPr lang="en-US" sz="1700">
                <a:latin typeface="Arial"/>
                <a:cs typeface="Arial"/>
              </a:rPr>
              <a:t>Elise </a:t>
            </a:r>
            <a:r>
              <a:rPr lang="en-US" sz="1700" err="1">
                <a:latin typeface="Arial"/>
                <a:cs typeface="Arial"/>
              </a:rPr>
              <a:t>Chantegros</a:t>
            </a:r>
            <a:r>
              <a:rPr lang="en-US" sz="1700">
                <a:latin typeface="Arial"/>
                <a:cs typeface="Arial"/>
              </a:rPr>
              <a:t>, Selina Cozens, Jacob Keeland, </a:t>
            </a:r>
            <a:endParaRPr lang="en-US" sz="1700"/>
          </a:p>
          <a:p>
            <a:r>
              <a:rPr lang="en-US" sz="1600">
                <a:latin typeface="Arial"/>
                <a:cs typeface="Arial"/>
              </a:rPr>
              <a:t>Marek Lemieux,</a:t>
            </a:r>
            <a:r>
              <a:rPr lang="en-US" sz="1700">
                <a:latin typeface="Arial"/>
                <a:cs typeface="Arial"/>
              </a:rPr>
              <a:t> Desirae Mangum, Natasa Peric</a:t>
            </a:r>
            <a:endParaRPr lang="en-US" sz="1700"/>
          </a:p>
        </p:txBody>
      </p:sp>
    </p:spTree>
    <p:extLst>
      <p:ext uri="{BB962C8B-B14F-4D97-AF65-F5344CB8AC3E}">
        <p14:creationId xmlns:p14="http://schemas.microsoft.com/office/powerpoint/2010/main" val="2150756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890B7-C79A-180F-D6F3-3FE4BA47E0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972CF-20C1-CB41-C22F-A9C2E7377705}"/>
              </a:ext>
            </a:extLst>
          </p:cNvPr>
          <p:cNvSpPr>
            <a:spLocks noGrp="1"/>
          </p:cNvSpPr>
          <p:nvPr>
            <p:ph type="title"/>
          </p:nvPr>
        </p:nvSpPr>
        <p:spPr/>
        <p:txBody>
          <a:bodyPr>
            <a:normAutofit/>
          </a:bodyPr>
          <a:lstStyle/>
          <a:p>
            <a:pPr algn="l"/>
            <a:r>
              <a:rPr lang="en-US">
                <a:latin typeface="Arial"/>
                <a:cs typeface="Arial"/>
              </a:rPr>
              <a:t>Throttle Requirements</a:t>
            </a:r>
            <a:endParaRPr lang="en-US"/>
          </a:p>
        </p:txBody>
      </p:sp>
      <p:sp>
        <p:nvSpPr>
          <p:cNvPr id="6" name="TextBox 5">
            <a:extLst>
              <a:ext uri="{FF2B5EF4-FFF2-40B4-BE49-F238E27FC236}">
                <a16:creationId xmlns:a16="http://schemas.microsoft.com/office/drawing/2014/main" id="{D2F95E24-3AE4-813B-7B55-36A13B3396A7}"/>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EC/NP 10</a:t>
            </a:r>
          </a:p>
        </p:txBody>
      </p:sp>
      <p:sp>
        <p:nvSpPr>
          <p:cNvPr id="5" name="Content Placeholder 4">
            <a:extLst>
              <a:ext uri="{FF2B5EF4-FFF2-40B4-BE49-F238E27FC236}">
                <a16:creationId xmlns:a16="http://schemas.microsoft.com/office/drawing/2014/main" id="{A6F2C41C-0DF7-4B5F-4D40-46A0F92B7829}"/>
              </a:ext>
            </a:extLst>
          </p:cNvPr>
          <p:cNvSpPr>
            <a:spLocks noGrp="1"/>
          </p:cNvSpPr>
          <p:nvPr>
            <p:ph sz="half" idx="1"/>
          </p:nvPr>
        </p:nvSpPr>
        <p:spPr/>
        <p:txBody>
          <a:bodyPr vert="horz" lIns="91440" tIns="45720" rIns="91440" bIns="45720" rtlCol="0" anchor="t">
            <a:normAutofit/>
          </a:bodyPr>
          <a:lstStyle/>
          <a:p>
            <a:pPr marL="0" indent="0">
              <a:lnSpc>
                <a:spcPct val="100000"/>
              </a:lnSpc>
              <a:buNone/>
            </a:pPr>
            <a:r>
              <a:rPr lang="en-US" b="1"/>
              <a:t>Engineering Requirements</a:t>
            </a:r>
            <a:endParaRPr lang="en-US">
              <a:solidFill>
                <a:srgbClr val="003366"/>
              </a:solidFill>
            </a:endParaRPr>
          </a:p>
          <a:p>
            <a:pPr>
              <a:lnSpc>
                <a:spcPct val="100000"/>
              </a:lnSpc>
              <a:buFont typeface="Arial"/>
              <a:buChar char="•"/>
            </a:pPr>
            <a:r>
              <a:rPr lang="en-US" sz="2200"/>
              <a:t>Response Time (&lt;500ms)</a:t>
            </a:r>
            <a:endParaRPr lang="en-US" sz="2200">
              <a:solidFill>
                <a:srgbClr val="003366"/>
              </a:solidFill>
            </a:endParaRPr>
          </a:p>
          <a:p>
            <a:pPr>
              <a:lnSpc>
                <a:spcPct val="100000"/>
              </a:lnSpc>
              <a:buFont typeface="Arial"/>
              <a:buChar char="•"/>
            </a:pPr>
            <a:r>
              <a:rPr lang="en-US" sz="2200">
                <a:latin typeface="Arial"/>
                <a:cs typeface="Arial"/>
              </a:rPr>
              <a:t>Max Autonomous Speed (15kph)</a:t>
            </a:r>
            <a:endParaRPr lang="en-US" sz="2200">
              <a:solidFill>
                <a:srgbClr val="003366"/>
              </a:solidFill>
              <a:latin typeface="Arial"/>
              <a:cs typeface="Arial"/>
            </a:endParaRPr>
          </a:p>
          <a:p>
            <a:pPr>
              <a:lnSpc>
                <a:spcPct val="100000"/>
              </a:lnSpc>
              <a:buFont typeface="Arial"/>
              <a:buChar char="•"/>
            </a:pPr>
            <a:r>
              <a:rPr lang="en-US" sz="2200">
                <a:latin typeface="Arial"/>
                <a:cs typeface="Arial"/>
              </a:rPr>
              <a:t>Air Flow Rate (&lt;30 CFM)</a:t>
            </a:r>
            <a:endParaRPr lang="en-US" sz="2200">
              <a:solidFill>
                <a:srgbClr val="003366"/>
              </a:solidFill>
              <a:latin typeface="Arial"/>
              <a:cs typeface="Arial"/>
            </a:endParaRPr>
          </a:p>
          <a:p>
            <a:pPr>
              <a:lnSpc>
                <a:spcPct val="100000"/>
              </a:lnSpc>
              <a:buFont typeface="Arial"/>
              <a:buChar char="•"/>
            </a:pPr>
            <a:r>
              <a:rPr lang="en-US" sz="2200">
                <a:latin typeface="Arial"/>
                <a:cs typeface="Arial"/>
              </a:rPr>
              <a:t>Max Pedal Force (~2.5N)</a:t>
            </a:r>
            <a:endParaRPr lang="en-US" sz="2200">
              <a:solidFill>
                <a:srgbClr val="003366"/>
              </a:solidFill>
              <a:latin typeface="Arial"/>
              <a:cs typeface="Arial"/>
            </a:endParaRPr>
          </a:p>
          <a:p>
            <a:pPr>
              <a:lnSpc>
                <a:spcPct val="100000"/>
              </a:lnSpc>
              <a:buFont typeface="Arial"/>
              <a:buChar char="•"/>
            </a:pPr>
            <a:r>
              <a:rPr lang="en-US" sz="2200">
                <a:latin typeface="Arial"/>
                <a:cs typeface="Arial"/>
              </a:rPr>
              <a:t>Min Actuator Response Time (50 </a:t>
            </a:r>
            <a:r>
              <a:rPr lang="en-US" sz="2200" err="1">
                <a:latin typeface="Arial"/>
                <a:cs typeface="Arial"/>
              </a:rPr>
              <a:t>ms</a:t>
            </a:r>
            <a:r>
              <a:rPr lang="en-US" sz="2200">
                <a:latin typeface="Arial"/>
                <a:cs typeface="Arial"/>
              </a:rPr>
              <a:t>)</a:t>
            </a:r>
            <a:endParaRPr lang="en-US" sz="2200">
              <a:solidFill>
                <a:srgbClr val="003366"/>
              </a:solidFill>
              <a:latin typeface="Arial"/>
              <a:cs typeface="Arial"/>
            </a:endParaRPr>
          </a:p>
          <a:p>
            <a:pPr>
              <a:lnSpc>
                <a:spcPct val="100000"/>
              </a:lnSpc>
              <a:buFont typeface="Arial"/>
              <a:buChar char="•"/>
            </a:pPr>
            <a:r>
              <a:rPr lang="en-US" sz="2200">
                <a:latin typeface="Arial"/>
                <a:cs typeface="Arial"/>
              </a:rPr>
              <a:t>Throttle System Power Consumption (</a:t>
            </a:r>
            <a:r>
              <a:rPr lang="en-US" sz="2000">
                <a:latin typeface="Arial"/>
                <a:cs typeface="Arial"/>
              </a:rPr>
              <a:t>≤ 100W)</a:t>
            </a:r>
            <a:endParaRPr lang="en-US" sz="2000">
              <a:solidFill>
                <a:srgbClr val="003366"/>
              </a:solidFill>
              <a:latin typeface="Arial"/>
              <a:cs typeface="Arial"/>
            </a:endParaRPr>
          </a:p>
          <a:p>
            <a:pPr>
              <a:lnSpc>
                <a:spcPct val="100000"/>
              </a:lnSpc>
              <a:buFont typeface="Arial"/>
              <a:buChar char="•"/>
            </a:pPr>
            <a:r>
              <a:rPr lang="en-US" sz="2200"/>
              <a:t>Min User Override Force (10N)</a:t>
            </a:r>
            <a:endParaRPr lang="en-US"/>
          </a:p>
        </p:txBody>
      </p:sp>
      <p:pic>
        <p:nvPicPr>
          <p:cNvPr id="8" name="Picture 7" descr="TRAILMASTER Mid XRX 2-SEATER GO KART – Epic Wheelz">
            <a:extLst>
              <a:ext uri="{FF2B5EF4-FFF2-40B4-BE49-F238E27FC236}">
                <a16:creationId xmlns:a16="http://schemas.microsoft.com/office/drawing/2014/main" id="{48D11416-9FDB-EBE8-741E-A5B0A3278EDB}"/>
              </a:ext>
            </a:extLst>
          </p:cNvPr>
          <p:cNvPicPr>
            <a:picLocks noChangeAspect="1"/>
          </p:cNvPicPr>
          <p:nvPr/>
        </p:nvPicPr>
        <p:blipFill>
          <a:blip r:embed="rId2"/>
          <a:stretch>
            <a:fillRect/>
          </a:stretch>
        </p:blipFill>
        <p:spPr>
          <a:xfrm>
            <a:off x="6905133" y="2388123"/>
            <a:ext cx="4132083" cy="3142269"/>
          </a:xfrm>
          <a:prstGeom prst="rect">
            <a:avLst/>
          </a:prstGeom>
        </p:spPr>
      </p:pic>
      <p:sp>
        <p:nvSpPr>
          <p:cNvPr id="10" name="TextBox 9">
            <a:extLst>
              <a:ext uri="{FF2B5EF4-FFF2-40B4-BE49-F238E27FC236}">
                <a16:creationId xmlns:a16="http://schemas.microsoft.com/office/drawing/2014/main" id="{0A6327C7-ACEA-5132-48CB-3A8A6DFF7C7F}"/>
              </a:ext>
            </a:extLst>
          </p:cNvPr>
          <p:cNvSpPr txBox="1"/>
          <p:nvPr/>
        </p:nvSpPr>
        <p:spPr>
          <a:xfrm>
            <a:off x="6883885" y="5529551"/>
            <a:ext cx="41671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Calibri"/>
                <a:cs typeface="Calibri"/>
              </a:rPr>
              <a:t>Go Kart Throttle &amp; Brakes [5]</a:t>
            </a:r>
          </a:p>
        </p:txBody>
      </p:sp>
    </p:spTree>
    <p:extLst>
      <p:ext uri="{BB962C8B-B14F-4D97-AF65-F5344CB8AC3E}">
        <p14:creationId xmlns:p14="http://schemas.microsoft.com/office/powerpoint/2010/main" val="3167177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01FAA-65F9-8FD3-7015-600D76F48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470BF-6F7A-492A-94A7-205490CEF53A}"/>
              </a:ext>
            </a:extLst>
          </p:cNvPr>
          <p:cNvSpPr>
            <a:spLocks noGrp="1"/>
          </p:cNvSpPr>
          <p:nvPr>
            <p:ph type="title"/>
          </p:nvPr>
        </p:nvSpPr>
        <p:spPr/>
        <p:txBody>
          <a:bodyPr/>
          <a:lstStyle/>
          <a:p>
            <a:pPr algn="l"/>
            <a:r>
              <a:rPr lang="en-US">
                <a:latin typeface="Arial"/>
                <a:cs typeface="Arial"/>
              </a:rPr>
              <a:t>QFD - Throttle</a:t>
            </a:r>
            <a:endParaRPr lang="en-US"/>
          </a:p>
        </p:txBody>
      </p:sp>
      <p:sp>
        <p:nvSpPr>
          <p:cNvPr id="6" name="TextBox 5">
            <a:extLst>
              <a:ext uri="{FF2B5EF4-FFF2-40B4-BE49-F238E27FC236}">
                <a16:creationId xmlns:a16="http://schemas.microsoft.com/office/drawing/2014/main" id="{430E9E57-E847-2F18-36FF-CC4FDABE2662}"/>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EC/NP 11</a:t>
            </a:r>
          </a:p>
        </p:txBody>
      </p:sp>
      <p:pic>
        <p:nvPicPr>
          <p:cNvPr id="8" name="Picture 7" descr="A close-up of a project&#10;&#10;AI-generated content may be incorrect.">
            <a:extLst>
              <a:ext uri="{FF2B5EF4-FFF2-40B4-BE49-F238E27FC236}">
                <a16:creationId xmlns:a16="http://schemas.microsoft.com/office/drawing/2014/main" id="{2A93CAE5-67B7-687B-EC40-3B857E5A8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785" y="1560771"/>
            <a:ext cx="7772400" cy="4851225"/>
          </a:xfrm>
          <a:prstGeom prst="rect">
            <a:avLst/>
          </a:prstGeom>
        </p:spPr>
      </p:pic>
    </p:spTree>
    <p:extLst>
      <p:ext uri="{BB962C8B-B14F-4D97-AF65-F5344CB8AC3E}">
        <p14:creationId xmlns:p14="http://schemas.microsoft.com/office/powerpoint/2010/main" val="2373414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1A1B9-6FF5-1203-2340-B6A437577C11}"/>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08060C98-0FAA-09F3-5B56-D675BD268084}"/>
              </a:ext>
            </a:extLst>
          </p:cNvPr>
          <p:cNvSpPr>
            <a:spLocks noGrp="1"/>
          </p:cNvSpPr>
          <p:nvPr>
            <p:ph type="title"/>
          </p:nvPr>
        </p:nvSpPr>
        <p:spPr/>
        <p:txBody>
          <a:bodyPr>
            <a:normAutofit/>
          </a:bodyPr>
          <a:lstStyle/>
          <a:p>
            <a:pPr algn="l"/>
            <a:r>
              <a:rPr lang="en-US" sz="4600">
                <a:latin typeface="Arial"/>
                <a:cs typeface="Arial"/>
              </a:rPr>
              <a:t>Background</a:t>
            </a:r>
            <a:endParaRPr lang="en-US"/>
          </a:p>
        </p:txBody>
      </p:sp>
      <p:pic>
        <p:nvPicPr>
          <p:cNvPr id="4" name="Content Placeholder 3" descr="Autonomous AI | How Autonomous Systems Work - Caltech Science Exchange">
            <a:extLst>
              <a:ext uri="{FF2B5EF4-FFF2-40B4-BE49-F238E27FC236}">
                <a16:creationId xmlns:a16="http://schemas.microsoft.com/office/drawing/2014/main" id="{0FC8BEEE-0915-0A85-A26F-534322CC9E1E}"/>
              </a:ext>
            </a:extLst>
          </p:cNvPr>
          <p:cNvPicPr>
            <a:picLocks noGrp="1" noChangeAspect="1"/>
          </p:cNvPicPr>
          <p:nvPr>
            <p:ph sz="half" idx="2"/>
          </p:nvPr>
        </p:nvPicPr>
        <p:blipFill>
          <a:blip r:embed="rId3"/>
          <a:stretch>
            <a:fillRect/>
          </a:stretch>
        </p:blipFill>
        <p:spPr>
          <a:xfrm>
            <a:off x="6095230" y="2244998"/>
            <a:ext cx="5181600" cy="2915691"/>
          </a:xfrm>
          <a:prstGeom prst="rect">
            <a:avLst/>
          </a:prstGeom>
        </p:spPr>
      </p:pic>
      <p:sp>
        <p:nvSpPr>
          <p:cNvPr id="5" name="TextBox 4">
            <a:extLst>
              <a:ext uri="{FF2B5EF4-FFF2-40B4-BE49-F238E27FC236}">
                <a16:creationId xmlns:a16="http://schemas.microsoft.com/office/drawing/2014/main" id="{C990C739-EAF3-AF41-8A57-1CC11CDF2873}"/>
              </a:ext>
            </a:extLst>
          </p:cNvPr>
          <p:cNvSpPr txBox="1"/>
          <p:nvPr/>
        </p:nvSpPr>
        <p:spPr>
          <a:xfrm>
            <a:off x="6603999" y="5156969"/>
            <a:ext cx="41671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Calibri"/>
                <a:cs typeface="Calibri"/>
              </a:rPr>
              <a:t>Car with Autonomous Sensors [6]</a:t>
            </a:r>
          </a:p>
        </p:txBody>
      </p:sp>
      <p:sp>
        <p:nvSpPr>
          <p:cNvPr id="3" name="TextBox 2">
            <a:extLst>
              <a:ext uri="{FF2B5EF4-FFF2-40B4-BE49-F238E27FC236}">
                <a16:creationId xmlns:a16="http://schemas.microsoft.com/office/drawing/2014/main" id="{572D5833-2791-D3AE-95FC-2E3238A3B08A}"/>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DM 12</a:t>
            </a:r>
          </a:p>
        </p:txBody>
      </p:sp>
      <p:sp>
        <p:nvSpPr>
          <p:cNvPr id="8" name="Content Placeholder 6">
            <a:extLst>
              <a:ext uri="{FF2B5EF4-FFF2-40B4-BE49-F238E27FC236}">
                <a16:creationId xmlns:a16="http://schemas.microsoft.com/office/drawing/2014/main" id="{3E3F170D-87FA-4112-40D6-5ECF20B25CA5}"/>
              </a:ext>
            </a:extLst>
          </p:cNvPr>
          <p:cNvSpPr txBox="1">
            <a:spLocks/>
          </p:cNvSpPr>
          <p:nvPr/>
        </p:nvSpPr>
        <p:spPr>
          <a:xfrm>
            <a:off x="838200" y="1827722"/>
            <a:ext cx="5257693" cy="4661636"/>
          </a:xfrm>
          <a:prstGeom prst="rect">
            <a:avLst/>
          </a:prstGeom>
        </p:spPr>
        <p:txBody>
          <a:bodyPr vert="horz" lIns="91440" tIns="45720" rIns="91440" bIns="45720" rtlCol="0" anchor="t">
            <a:norm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4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Arial"/>
                <a:cs typeface="Arial"/>
              </a:rPr>
              <a:t>Issues</a:t>
            </a:r>
            <a:endParaRPr lang="en-US" b="1"/>
          </a:p>
          <a:p>
            <a:pPr lvl="1">
              <a:buFont typeface="Arial" panose="02070309020205020404" pitchFamily="49" charset="0"/>
              <a:buChar char="•"/>
            </a:pPr>
            <a:r>
              <a:rPr lang="en-US">
                <a:latin typeface="Arial"/>
                <a:cs typeface="Arial"/>
              </a:rPr>
              <a:t>Undetected Collisions</a:t>
            </a:r>
          </a:p>
          <a:p>
            <a:pPr lvl="1">
              <a:buFont typeface="Arial" panose="02070309020205020404" pitchFamily="49" charset="0"/>
              <a:buChar char="•"/>
            </a:pPr>
            <a:r>
              <a:rPr lang="en-US">
                <a:latin typeface="Arial"/>
                <a:cs typeface="Arial"/>
              </a:rPr>
              <a:t>Poor Response Technology</a:t>
            </a:r>
          </a:p>
          <a:p>
            <a:pPr lvl="1">
              <a:buFont typeface="Arial" panose="02070309020205020404" pitchFamily="49" charset="0"/>
              <a:buChar char="•"/>
            </a:pPr>
            <a:r>
              <a:rPr lang="en-US">
                <a:latin typeface="Arial"/>
                <a:cs typeface="Arial"/>
              </a:rPr>
              <a:t>High Cost</a:t>
            </a:r>
          </a:p>
          <a:p>
            <a:pPr marL="0" indent="0">
              <a:buNone/>
            </a:pPr>
            <a:r>
              <a:rPr lang="en-US" b="1">
                <a:latin typeface="Arial"/>
                <a:cs typeface="Arial"/>
              </a:rPr>
              <a:t>Possible Resolutions</a:t>
            </a:r>
            <a:endParaRPr lang="en-US" b="1">
              <a:solidFill>
                <a:srgbClr val="003366"/>
              </a:solidFill>
            </a:endParaRPr>
          </a:p>
          <a:p>
            <a:pPr lvl="1">
              <a:buFont typeface="Arial"/>
              <a:buChar char="•"/>
            </a:pPr>
            <a:r>
              <a:rPr lang="en-US">
                <a:solidFill>
                  <a:srgbClr val="003366"/>
                </a:solidFill>
                <a:latin typeface="Arial"/>
                <a:cs typeface="Arial"/>
              </a:rPr>
              <a:t>Multiple Test of Systems</a:t>
            </a:r>
          </a:p>
          <a:p>
            <a:pPr lvl="1">
              <a:buFont typeface="Arial"/>
              <a:buChar char="•"/>
            </a:pPr>
            <a:r>
              <a:rPr lang="en-US">
                <a:solidFill>
                  <a:srgbClr val="003366"/>
                </a:solidFill>
                <a:latin typeface="Arial"/>
                <a:cs typeface="Arial"/>
              </a:rPr>
              <a:t>Effective Schedule </a:t>
            </a:r>
          </a:p>
          <a:p>
            <a:pPr lvl="1">
              <a:buFont typeface="Arial"/>
              <a:buChar char="•"/>
            </a:pPr>
            <a:r>
              <a:rPr lang="en-US">
                <a:solidFill>
                  <a:srgbClr val="003366"/>
                </a:solidFill>
                <a:latin typeface="Arial"/>
                <a:cs typeface="Arial"/>
              </a:rPr>
              <a:t>Cheaper Alternative to Competitors</a:t>
            </a:r>
            <a:endParaRPr lang="en-US">
              <a:solidFill>
                <a:srgbClr val="003366"/>
              </a:solidFill>
            </a:endParaRPr>
          </a:p>
        </p:txBody>
      </p:sp>
    </p:spTree>
    <p:extLst>
      <p:ext uri="{BB962C8B-B14F-4D97-AF65-F5344CB8AC3E}">
        <p14:creationId xmlns:p14="http://schemas.microsoft.com/office/powerpoint/2010/main" val="2012651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3E1FF-E2C6-80BE-C3FA-7363DF7CD6A3}"/>
              </a:ext>
            </a:extLst>
          </p:cNvPr>
          <p:cNvSpPr>
            <a:spLocks noGrp="1"/>
          </p:cNvSpPr>
          <p:nvPr>
            <p:ph type="title"/>
          </p:nvPr>
        </p:nvSpPr>
        <p:spPr>
          <a:xfrm>
            <a:off x="838200" y="365125"/>
            <a:ext cx="9482083" cy="979013"/>
          </a:xfrm>
        </p:spPr>
        <p:txBody>
          <a:bodyPr/>
          <a:lstStyle/>
          <a:p>
            <a:pPr algn="l"/>
            <a:r>
              <a:rPr lang="en-US" sz="4600"/>
              <a:t>Benchmarking</a:t>
            </a:r>
            <a:endParaRPr lang="en-US" sz="4600" b="0">
              <a:solidFill>
                <a:srgbClr val="000000"/>
              </a:solidFill>
            </a:endParaRPr>
          </a:p>
        </p:txBody>
      </p:sp>
      <p:sp>
        <p:nvSpPr>
          <p:cNvPr id="3" name="Content Placeholder 2">
            <a:extLst>
              <a:ext uri="{FF2B5EF4-FFF2-40B4-BE49-F238E27FC236}">
                <a16:creationId xmlns:a16="http://schemas.microsoft.com/office/drawing/2014/main" id="{E4DE08D5-AB22-5C4A-4C84-128B8E3708B2}"/>
              </a:ext>
            </a:extLst>
          </p:cNvPr>
          <p:cNvSpPr>
            <a:spLocks noGrp="1"/>
          </p:cNvSpPr>
          <p:nvPr>
            <p:ph sz="half" idx="1"/>
          </p:nvPr>
        </p:nvSpPr>
        <p:spPr>
          <a:xfrm>
            <a:off x="838200" y="1817768"/>
            <a:ext cx="2869325" cy="4262941"/>
          </a:xfrm>
        </p:spPr>
        <p:txBody>
          <a:bodyPr vert="horz" lIns="91440" tIns="45720" rIns="91440" bIns="45720" rtlCol="0" anchor="t">
            <a:normAutofit/>
          </a:bodyPr>
          <a:lstStyle/>
          <a:p>
            <a:pPr marL="0" indent="0">
              <a:buNone/>
            </a:pPr>
            <a:r>
              <a:rPr lang="en-US" b="1">
                <a:solidFill>
                  <a:srgbClr val="003366"/>
                </a:solidFill>
                <a:latin typeface="Arial"/>
                <a:cs typeface="Arial"/>
              </a:rPr>
              <a:t>Tesla:</a:t>
            </a:r>
            <a:endParaRPr lang="en-US" b="1">
              <a:latin typeface="Arial"/>
              <a:cs typeface="Arial"/>
            </a:endParaRPr>
          </a:p>
          <a:p>
            <a:r>
              <a:rPr lang="en-US" sz="2600">
                <a:solidFill>
                  <a:srgbClr val="003366"/>
                </a:solidFill>
                <a:latin typeface="Arial"/>
                <a:cs typeface="Arial"/>
              </a:rPr>
              <a:t>Cameras</a:t>
            </a:r>
            <a:endParaRPr lang="en-US" sz="2600">
              <a:solidFill>
                <a:srgbClr val="003366"/>
              </a:solidFill>
            </a:endParaRPr>
          </a:p>
          <a:p>
            <a:r>
              <a:rPr lang="en-US" sz="2600">
                <a:solidFill>
                  <a:srgbClr val="003366"/>
                </a:solidFill>
                <a:latin typeface="Arial"/>
                <a:cs typeface="Arial"/>
              </a:rPr>
              <a:t>Pros: 1.2 megapixels</a:t>
            </a:r>
            <a:endParaRPr lang="en-US" sz="2600">
              <a:solidFill>
                <a:srgbClr val="003366"/>
              </a:solidFill>
            </a:endParaRPr>
          </a:p>
          <a:p>
            <a:r>
              <a:rPr lang="en-US" sz="2600">
                <a:solidFill>
                  <a:srgbClr val="003366"/>
                </a:solidFill>
                <a:latin typeface="Arial"/>
                <a:cs typeface="Arial"/>
              </a:rPr>
              <a:t>Cons: Depth perception</a:t>
            </a:r>
            <a:r>
              <a:rPr lang="en-US">
                <a:solidFill>
                  <a:srgbClr val="003366"/>
                </a:solidFill>
                <a:latin typeface="Arial"/>
                <a:cs typeface="Arial"/>
              </a:rPr>
              <a:t> </a:t>
            </a:r>
            <a:endParaRPr lang="en-US">
              <a:solidFill>
                <a:srgbClr val="003366"/>
              </a:solidFill>
            </a:endParaRPr>
          </a:p>
          <a:p>
            <a:pPr marL="0" indent="0">
              <a:buNone/>
            </a:pPr>
            <a:endParaRPr lang="en-US">
              <a:solidFill>
                <a:srgbClr val="003366"/>
              </a:solidFill>
            </a:endParaRPr>
          </a:p>
        </p:txBody>
      </p:sp>
      <p:sp>
        <p:nvSpPr>
          <p:cNvPr id="4" name="Content Placeholder 3">
            <a:extLst>
              <a:ext uri="{FF2B5EF4-FFF2-40B4-BE49-F238E27FC236}">
                <a16:creationId xmlns:a16="http://schemas.microsoft.com/office/drawing/2014/main" id="{03A2BAD4-9CB7-8F63-88D5-7300969CF653}"/>
              </a:ext>
            </a:extLst>
          </p:cNvPr>
          <p:cNvSpPr>
            <a:spLocks noGrp="1"/>
          </p:cNvSpPr>
          <p:nvPr>
            <p:ph sz="half" idx="2"/>
          </p:nvPr>
        </p:nvSpPr>
        <p:spPr>
          <a:xfrm>
            <a:off x="4545716" y="1825624"/>
            <a:ext cx="3088289" cy="4262941"/>
          </a:xfrm>
        </p:spPr>
        <p:txBody>
          <a:bodyPr vert="horz" lIns="91440" tIns="45720" rIns="91440" bIns="45720" rtlCol="0" anchor="t">
            <a:normAutofit/>
          </a:bodyPr>
          <a:lstStyle/>
          <a:p>
            <a:pPr marL="0" indent="0">
              <a:buNone/>
            </a:pPr>
            <a:r>
              <a:rPr lang="en-US" b="1">
                <a:solidFill>
                  <a:srgbClr val="003366"/>
                </a:solidFill>
                <a:latin typeface="Arial"/>
                <a:cs typeface="Arial"/>
              </a:rPr>
              <a:t>Waymo:</a:t>
            </a:r>
            <a:endParaRPr lang="en-US" b="1"/>
          </a:p>
          <a:p>
            <a:r>
              <a:rPr lang="en-US" sz="2600">
                <a:latin typeface="Arial"/>
                <a:cs typeface="Arial"/>
              </a:rPr>
              <a:t>LiDAR</a:t>
            </a:r>
          </a:p>
          <a:p>
            <a:r>
              <a:rPr lang="en-US" sz="2600">
                <a:latin typeface="Arial"/>
                <a:cs typeface="Arial"/>
              </a:rPr>
              <a:t>Pros: 30cm-3mm</a:t>
            </a:r>
          </a:p>
          <a:p>
            <a:r>
              <a:rPr lang="en-US" sz="2600">
                <a:latin typeface="Arial"/>
                <a:cs typeface="Arial"/>
              </a:rPr>
              <a:t>Cons: &gt;200m</a:t>
            </a:r>
            <a:endParaRPr lang="en-US" sz="2600"/>
          </a:p>
        </p:txBody>
      </p:sp>
      <p:sp>
        <p:nvSpPr>
          <p:cNvPr id="6" name="Content Placeholder 3">
            <a:extLst>
              <a:ext uri="{FF2B5EF4-FFF2-40B4-BE49-F238E27FC236}">
                <a16:creationId xmlns:a16="http://schemas.microsoft.com/office/drawing/2014/main" id="{0192EF1A-A2F3-4B84-C32F-4A0CA62CD3FF}"/>
              </a:ext>
            </a:extLst>
          </p:cNvPr>
          <p:cNvSpPr txBox="1">
            <a:spLocks/>
          </p:cNvSpPr>
          <p:nvPr/>
        </p:nvSpPr>
        <p:spPr>
          <a:xfrm>
            <a:off x="8497190" y="1829127"/>
            <a:ext cx="3088289" cy="42629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4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003366"/>
                </a:solidFill>
                <a:latin typeface="Arial"/>
                <a:cs typeface="Arial"/>
              </a:rPr>
              <a:t>Cruise:</a:t>
            </a:r>
          </a:p>
          <a:p>
            <a:r>
              <a:rPr lang="en-US" sz="2600">
                <a:latin typeface="Arial"/>
                <a:cs typeface="Arial"/>
              </a:rPr>
              <a:t>LiDAR</a:t>
            </a:r>
          </a:p>
          <a:p>
            <a:r>
              <a:rPr lang="en-US" sz="2600">
                <a:latin typeface="Arial"/>
                <a:cs typeface="Arial"/>
              </a:rPr>
              <a:t>Pros: 30cm-3mm</a:t>
            </a:r>
          </a:p>
          <a:p>
            <a:r>
              <a:rPr lang="en-US" sz="2600">
                <a:latin typeface="Arial"/>
                <a:cs typeface="Arial"/>
              </a:rPr>
              <a:t>Cons: &gt;200m</a:t>
            </a:r>
            <a:r>
              <a:rPr lang="en-US">
                <a:latin typeface="Arial"/>
                <a:cs typeface="Arial"/>
              </a:rPr>
              <a:t> </a:t>
            </a:r>
            <a:endParaRPr lang="en-US"/>
          </a:p>
        </p:txBody>
      </p:sp>
      <p:pic>
        <p:nvPicPr>
          <p:cNvPr id="11" name="Picture 10" descr="Uncategorized – Automotive Club">
            <a:extLst>
              <a:ext uri="{FF2B5EF4-FFF2-40B4-BE49-F238E27FC236}">
                <a16:creationId xmlns:a16="http://schemas.microsoft.com/office/drawing/2014/main" id="{96584A0F-2A74-5C35-A96C-C9244B5F274D}"/>
              </a:ext>
            </a:extLst>
          </p:cNvPr>
          <p:cNvPicPr>
            <a:picLocks noChangeAspect="1"/>
          </p:cNvPicPr>
          <p:nvPr/>
        </p:nvPicPr>
        <p:blipFill>
          <a:blip r:embed="rId2"/>
          <a:stretch>
            <a:fillRect/>
          </a:stretch>
        </p:blipFill>
        <p:spPr>
          <a:xfrm>
            <a:off x="837709" y="4895850"/>
            <a:ext cx="2219325" cy="1304925"/>
          </a:xfrm>
          <a:prstGeom prst="rect">
            <a:avLst/>
          </a:prstGeom>
        </p:spPr>
      </p:pic>
      <p:pic>
        <p:nvPicPr>
          <p:cNvPr id="12" name="Picture 11" descr="A white car with a black roof&#10;&#10;AI-generated content may be incorrect.">
            <a:extLst>
              <a:ext uri="{FF2B5EF4-FFF2-40B4-BE49-F238E27FC236}">
                <a16:creationId xmlns:a16="http://schemas.microsoft.com/office/drawing/2014/main" id="{765F8098-C58B-0DBD-9387-8F43B953150B}"/>
              </a:ext>
            </a:extLst>
          </p:cNvPr>
          <p:cNvPicPr>
            <a:picLocks noChangeAspect="1"/>
          </p:cNvPicPr>
          <p:nvPr/>
        </p:nvPicPr>
        <p:blipFill>
          <a:blip r:embed="rId3">
            <a:extLst>
              <a:ext uri="{837473B0-CC2E-450A-ABE3-18F120FF3D39}">
                <a1611:picAttrSrcUrl xmlns:a1611="http://schemas.microsoft.com/office/drawing/2016/11/main" r:id="rId4"/>
              </a:ext>
            </a:extLst>
          </a:blip>
          <a:srcRect t="-1160" r="-1262" b="7223"/>
          <a:stretch>
            <a:fillRect/>
          </a:stretch>
        </p:blipFill>
        <p:spPr>
          <a:xfrm>
            <a:off x="4768883" y="4853439"/>
            <a:ext cx="2652421" cy="1313488"/>
          </a:xfrm>
          <a:prstGeom prst="rect">
            <a:avLst/>
          </a:prstGeom>
        </p:spPr>
      </p:pic>
      <p:pic>
        <p:nvPicPr>
          <p:cNvPr id="27" name="Picture 26" descr="A white car with a white roof&#10;&#10;AI-generated content may be incorrect.">
            <a:extLst>
              <a:ext uri="{FF2B5EF4-FFF2-40B4-BE49-F238E27FC236}">
                <a16:creationId xmlns:a16="http://schemas.microsoft.com/office/drawing/2014/main" id="{12C6DB07-479D-F045-D364-66DCC78F4447}"/>
              </a:ext>
            </a:extLst>
          </p:cNvPr>
          <p:cNvPicPr>
            <a:picLocks noChangeAspect="1"/>
          </p:cNvPicPr>
          <p:nvPr/>
        </p:nvPicPr>
        <p:blipFill>
          <a:blip r:embed="rId5">
            <a:extLst>
              <a:ext uri="{837473B0-CC2E-450A-ABE3-18F120FF3D39}">
                <a1611:picAttrSrcUrl xmlns:a1611="http://schemas.microsoft.com/office/drawing/2016/11/main" r:id="rId6"/>
              </a:ext>
            </a:extLst>
          </a:blip>
          <a:srcRect t="18694" b="6318"/>
          <a:stretch>
            <a:fillRect/>
          </a:stretch>
        </p:blipFill>
        <p:spPr>
          <a:xfrm>
            <a:off x="8879363" y="4850737"/>
            <a:ext cx="2324100" cy="1314247"/>
          </a:xfrm>
          <a:prstGeom prst="rect">
            <a:avLst/>
          </a:prstGeom>
        </p:spPr>
      </p:pic>
      <p:sp>
        <p:nvSpPr>
          <p:cNvPr id="5" name="TextBox 4">
            <a:extLst>
              <a:ext uri="{FF2B5EF4-FFF2-40B4-BE49-F238E27FC236}">
                <a16:creationId xmlns:a16="http://schemas.microsoft.com/office/drawing/2014/main" id="{4BE41C3B-BEB1-378B-3DBF-75339B725C85}"/>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DM 13</a:t>
            </a:r>
          </a:p>
        </p:txBody>
      </p:sp>
      <p:sp>
        <p:nvSpPr>
          <p:cNvPr id="14" name="TextBox 13">
            <a:extLst>
              <a:ext uri="{FF2B5EF4-FFF2-40B4-BE49-F238E27FC236}">
                <a16:creationId xmlns:a16="http://schemas.microsoft.com/office/drawing/2014/main" id="{1DC3B2B5-6ABC-C412-86C3-72814ADFC06A}"/>
              </a:ext>
            </a:extLst>
          </p:cNvPr>
          <p:cNvSpPr txBox="1"/>
          <p:nvPr/>
        </p:nvSpPr>
        <p:spPr>
          <a:xfrm>
            <a:off x="-183384" y="6201757"/>
            <a:ext cx="41671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Calibri"/>
                <a:cs typeface="Calibri"/>
              </a:rPr>
              <a:t>Tesla [7]</a:t>
            </a:r>
          </a:p>
        </p:txBody>
      </p:sp>
      <p:sp>
        <p:nvSpPr>
          <p:cNvPr id="17" name="TextBox 16">
            <a:extLst>
              <a:ext uri="{FF2B5EF4-FFF2-40B4-BE49-F238E27FC236}">
                <a16:creationId xmlns:a16="http://schemas.microsoft.com/office/drawing/2014/main" id="{805136C3-0668-A473-8CCE-56FE791B2D6A}"/>
              </a:ext>
            </a:extLst>
          </p:cNvPr>
          <p:cNvSpPr txBox="1"/>
          <p:nvPr/>
        </p:nvSpPr>
        <p:spPr>
          <a:xfrm>
            <a:off x="4007570" y="6162302"/>
            <a:ext cx="41671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Calibri"/>
                <a:cs typeface="Calibri"/>
              </a:rPr>
              <a:t>Waymo [8]</a:t>
            </a:r>
          </a:p>
        </p:txBody>
      </p:sp>
      <p:sp>
        <p:nvSpPr>
          <p:cNvPr id="20" name="TextBox 19">
            <a:extLst>
              <a:ext uri="{FF2B5EF4-FFF2-40B4-BE49-F238E27FC236}">
                <a16:creationId xmlns:a16="http://schemas.microsoft.com/office/drawing/2014/main" id="{19D9EF7C-DE2E-1D8B-7E4C-7324EEE16597}"/>
              </a:ext>
            </a:extLst>
          </p:cNvPr>
          <p:cNvSpPr txBox="1"/>
          <p:nvPr/>
        </p:nvSpPr>
        <p:spPr>
          <a:xfrm>
            <a:off x="7956727" y="6158868"/>
            <a:ext cx="41671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Calibri"/>
                <a:cs typeface="Calibri"/>
              </a:rPr>
              <a:t>Cruise [9]</a:t>
            </a:r>
          </a:p>
        </p:txBody>
      </p:sp>
    </p:spTree>
    <p:extLst>
      <p:ext uri="{BB962C8B-B14F-4D97-AF65-F5344CB8AC3E}">
        <p14:creationId xmlns:p14="http://schemas.microsoft.com/office/powerpoint/2010/main" val="3903219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4444D-61B5-EA22-C5E3-35E679631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6B92F-6F08-D1EE-43E7-F4D70C84BB54}"/>
              </a:ext>
            </a:extLst>
          </p:cNvPr>
          <p:cNvSpPr>
            <a:spLocks noGrp="1"/>
          </p:cNvSpPr>
          <p:nvPr>
            <p:ph type="title"/>
          </p:nvPr>
        </p:nvSpPr>
        <p:spPr/>
        <p:txBody>
          <a:bodyPr/>
          <a:lstStyle/>
          <a:p>
            <a:pPr algn="l"/>
            <a:r>
              <a:rPr lang="en-US">
                <a:latin typeface="Arial"/>
                <a:cs typeface="Arial"/>
              </a:rPr>
              <a:t>Literature Review – Brakes</a:t>
            </a:r>
            <a:endParaRPr lang="en-US"/>
          </a:p>
        </p:txBody>
      </p:sp>
      <p:sp>
        <p:nvSpPr>
          <p:cNvPr id="6" name="Content Placeholder 2">
            <a:extLst>
              <a:ext uri="{FF2B5EF4-FFF2-40B4-BE49-F238E27FC236}">
                <a16:creationId xmlns:a16="http://schemas.microsoft.com/office/drawing/2014/main" id="{588E2924-F858-8FDE-2AE1-959FD49218A8}"/>
              </a:ext>
            </a:extLst>
          </p:cNvPr>
          <p:cNvSpPr txBox="1">
            <a:spLocks/>
          </p:cNvSpPr>
          <p:nvPr/>
        </p:nvSpPr>
        <p:spPr>
          <a:xfrm>
            <a:off x="765272" y="1508801"/>
            <a:ext cx="10506739" cy="43161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4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i="1">
                <a:latin typeface="Arial"/>
                <a:cs typeface="Arial"/>
              </a:rPr>
              <a:t>Vehicle Braking, Stability and Control on JSTOR [10] </a:t>
            </a:r>
            <a:endParaRPr lang="en-US" sz="1900" i="1"/>
          </a:p>
          <a:p>
            <a:pPr lvl="1"/>
            <a:r>
              <a:rPr lang="en-US" sz="1500">
                <a:latin typeface="Arial"/>
                <a:cs typeface="Arial"/>
              </a:rPr>
              <a:t>Braking in different weather conditions</a:t>
            </a:r>
            <a:endParaRPr lang="en-US" sz="1500">
              <a:solidFill>
                <a:srgbClr val="003366"/>
              </a:solidFill>
              <a:latin typeface="Arial"/>
              <a:cs typeface="Arial"/>
            </a:endParaRPr>
          </a:p>
          <a:p>
            <a:r>
              <a:rPr lang="en-US" sz="1900" i="1">
                <a:latin typeface="Arial"/>
                <a:cs typeface="Arial"/>
              </a:rPr>
              <a:t>A hypothesis for the function of braking forces during running turns – ScienceDirect [11]</a:t>
            </a:r>
            <a:endParaRPr lang="en-US" sz="1900" i="1"/>
          </a:p>
          <a:p>
            <a:pPr lvl="1"/>
            <a:r>
              <a:rPr lang="en-US" sz="1500">
                <a:latin typeface="Arial"/>
                <a:cs typeface="Arial"/>
              </a:rPr>
              <a:t>Force analysis from braking during turns</a:t>
            </a:r>
          </a:p>
          <a:p>
            <a:r>
              <a:rPr lang="en-US" sz="1900" i="1">
                <a:latin typeface="Arial"/>
                <a:cs typeface="Arial"/>
              </a:rPr>
              <a:t>The Effect of Tire Break-In on Force and Moment Properties on JSTOR [12] </a:t>
            </a:r>
          </a:p>
          <a:p>
            <a:pPr lvl="1"/>
            <a:r>
              <a:rPr lang="en-US" sz="1500">
                <a:latin typeface="Arial"/>
                <a:cs typeface="Arial"/>
              </a:rPr>
              <a:t>Adjusted braking values to compensate for wear</a:t>
            </a:r>
          </a:p>
          <a:p>
            <a:r>
              <a:rPr lang="en-US" sz="1900" i="1">
                <a:latin typeface="Arial"/>
                <a:cs typeface="Arial"/>
              </a:rPr>
              <a:t>Analysis of heat conduction in a disk brake system | Heat and Mass Transfer [13]  </a:t>
            </a:r>
            <a:endParaRPr lang="en-US" sz="1900" i="1"/>
          </a:p>
          <a:p>
            <a:pPr lvl="1"/>
            <a:r>
              <a:rPr lang="en-US" sz="1500">
                <a:latin typeface="Arial"/>
                <a:cs typeface="Arial"/>
              </a:rPr>
              <a:t>Heat analysis of a disk brake to determine wear and heat generated</a:t>
            </a:r>
            <a:endParaRPr lang="en-US" sz="1500">
              <a:solidFill>
                <a:srgbClr val="003366"/>
              </a:solidFill>
              <a:latin typeface="Arial"/>
              <a:cs typeface="Arial"/>
            </a:endParaRPr>
          </a:p>
          <a:p>
            <a:r>
              <a:rPr lang="en-US" sz="1900" i="1">
                <a:latin typeface="Arial"/>
                <a:cs typeface="Arial"/>
              </a:rPr>
              <a:t>On the Distribution of Braking Forces in Road Braking on JSTOR [14] </a:t>
            </a:r>
          </a:p>
          <a:p>
            <a:pPr lvl="1"/>
            <a:r>
              <a:rPr lang="en-US" sz="1500">
                <a:latin typeface="Arial"/>
                <a:cs typeface="Arial"/>
              </a:rPr>
              <a:t>Road based force calculations and simulations</a:t>
            </a:r>
            <a:endParaRPr lang="en-US" sz="1500"/>
          </a:p>
          <a:p>
            <a:r>
              <a:rPr lang="en-US" sz="1900" i="1">
                <a:latin typeface="Arial"/>
                <a:cs typeface="Arial"/>
              </a:rPr>
              <a:t>Acceleration-Deceleration Behavior of Various Vehicle Types – ScienceDirect [15] </a:t>
            </a:r>
            <a:endParaRPr lang="en-US" sz="1900" i="1"/>
          </a:p>
          <a:p>
            <a:pPr lvl="1"/>
            <a:r>
              <a:rPr lang="en-US" sz="1500">
                <a:latin typeface="Arial"/>
                <a:cs typeface="Arial"/>
              </a:rPr>
              <a:t>Deceleration analysis of vehicles</a:t>
            </a:r>
          </a:p>
          <a:p>
            <a:pPr>
              <a:lnSpc>
                <a:spcPct val="100000"/>
              </a:lnSpc>
            </a:pPr>
            <a:r>
              <a:rPr lang="en-US" sz="1900" i="1">
                <a:latin typeface="Arial"/>
                <a:cs typeface="Arial"/>
              </a:rPr>
              <a:t>Autonomous Vehicles Testing and Operating in the State of Arizona [16]</a:t>
            </a:r>
            <a:endParaRPr lang="en-US" sz="1900" i="1"/>
          </a:p>
          <a:p>
            <a:pPr lvl="1">
              <a:lnSpc>
                <a:spcPct val="100000"/>
              </a:lnSpc>
            </a:pPr>
            <a:r>
              <a:rPr lang="en-US" sz="1500">
                <a:latin typeface="Arial"/>
                <a:cs typeface="Arial"/>
              </a:rPr>
              <a:t>Local laws for Arizona on autonomous driving vehicles including testing on public roads</a:t>
            </a:r>
            <a:endParaRPr lang="en-US" sz="1500"/>
          </a:p>
        </p:txBody>
      </p:sp>
      <p:sp>
        <p:nvSpPr>
          <p:cNvPr id="4" name="TextBox 3">
            <a:extLst>
              <a:ext uri="{FF2B5EF4-FFF2-40B4-BE49-F238E27FC236}">
                <a16:creationId xmlns:a16="http://schemas.microsoft.com/office/drawing/2014/main" id="{EF39FBA8-2676-7738-6A2B-183CB4A004C7}"/>
              </a:ext>
            </a:extLst>
          </p:cNvPr>
          <p:cNvSpPr txBox="1"/>
          <p:nvPr/>
        </p:nvSpPr>
        <p:spPr>
          <a:xfrm>
            <a:off x="6091569" y="6488668"/>
            <a:ext cx="6095064" cy="369332"/>
          </a:xfrm>
          <a:prstGeom prst="rect">
            <a:avLst/>
          </a:prstGeom>
          <a:noFill/>
        </p:spPr>
        <p:txBody>
          <a:bodyPr wrap="square">
            <a:spAutoFit/>
          </a:bodyPr>
          <a:lstStyle/>
          <a:p>
            <a:pPr algn="r"/>
            <a:r>
              <a:rPr lang="en-US">
                <a:latin typeface="Arial"/>
                <a:ea typeface="Calibri"/>
                <a:cs typeface="Arial"/>
              </a:rPr>
              <a:t>ML 14</a:t>
            </a:r>
          </a:p>
        </p:txBody>
      </p:sp>
    </p:spTree>
    <p:extLst>
      <p:ext uri="{BB962C8B-B14F-4D97-AF65-F5344CB8AC3E}">
        <p14:creationId xmlns:p14="http://schemas.microsoft.com/office/powerpoint/2010/main" val="343260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8126E-70F4-DB9B-3C41-4D212A6598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C214A-2E8F-27FC-2013-84B1297C4D36}"/>
              </a:ext>
            </a:extLst>
          </p:cNvPr>
          <p:cNvSpPr>
            <a:spLocks noGrp="1"/>
          </p:cNvSpPr>
          <p:nvPr>
            <p:ph type="title"/>
          </p:nvPr>
        </p:nvSpPr>
        <p:spPr/>
        <p:txBody>
          <a:bodyPr/>
          <a:lstStyle/>
          <a:p>
            <a:pPr algn="l"/>
            <a:r>
              <a:rPr lang="en-US">
                <a:latin typeface="Arial"/>
                <a:cs typeface="Arial"/>
              </a:rPr>
              <a:t>Literature Review – Brakes</a:t>
            </a:r>
            <a:endParaRPr lang="en-US"/>
          </a:p>
        </p:txBody>
      </p:sp>
      <p:sp>
        <p:nvSpPr>
          <p:cNvPr id="3" name="Content Placeholder 2">
            <a:extLst>
              <a:ext uri="{FF2B5EF4-FFF2-40B4-BE49-F238E27FC236}">
                <a16:creationId xmlns:a16="http://schemas.microsoft.com/office/drawing/2014/main" id="{AB93434F-216A-9696-54B7-1AEFE60AB21B}"/>
              </a:ext>
            </a:extLst>
          </p:cNvPr>
          <p:cNvSpPr>
            <a:spLocks noGrp="1"/>
          </p:cNvSpPr>
          <p:nvPr>
            <p:ph sz="half" idx="1"/>
          </p:nvPr>
        </p:nvSpPr>
        <p:spPr>
          <a:xfrm>
            <a:off x="838200" y="1554748"/>
            <a:ext cx="10477711" cy="4947473"/>
          </a:xfrm>
        </p:spPr>
        <p:txBody>
          <a:bodyPr vert="horz" lIns="91440" tIns="45720" rIns="91440" bIns="45720" rtlCol="0" anchor="t">
            <a:noAutofit/>
          </a:bodyPr>
          <a:lstStyle/>
          <a:p>
            <a:r>
              <a:rPr lang="en-US" sz="1400" i="1">
                <a:latin typeface="Arial"/>
                <a:cs typeface="Arial"/>
              </a:rPr>
              <a:t>Autonomous cars: Past, present and future—a review of the developments in the last century, the present scenario and the expected future of autonomous vehicle technology [17]</a:t>
            </a:r>
            <a:endParaRPr lang="en-US" sz="1400" i="1"/>
          </a:p>
          <a:p>
            <a:pPr lvl="1"/>
            <a:r>
              <a:rPr lang="en-US" sz="1200" err="1">
                <a:solidFill>
                  <a:srgbClr val="003466"/>
                </a:solidFill>
                <a:latin typeface="Arial"/>
                <a:cs typeface="Arial"/>
              </a:rPr>
              <a:t>Bimbraw’s</a:t>
            </a:r>
            <a:r>
              <a:rPr lang="en-US" sz="1200">
                <a:solidFill>
                  <a:srgbClr val="003466"/>
                </a:solidFill>
                <a:latin typeface="Arial"/>
                <a:cs typeface="Arial"/>
              </a:rPr>
              <a:t> paper reviews the history, current state, and future prospects of autonomous vehicle technology, highlighting key developments and challenges over the last century</a:t>
            </a:r>
            <a:endParaRPr lang="en-US" sz="1200">
              <a:solidFill>
                <a:srgbClr val="003466"/>
              </a:solidFill>
            </a:endParaRPr>
          </a:p>
          <a:p>
            <a:r>
              <a:rPr lang="en-US" sz="1400" i="1">
                <a:latin typeface="Arial"/>
                <a:cs typeface="Arial"/>
              </a:rPr>
              <a:t>Fundamentals of Vehicle Dynamics [18]</a:t>
            </a:r>
            <a:endParaRPr lang="en-US" sz="1200" i="1"/>
          </a:p>
          <a:p>
            <a:pPr lvl="1"/>
            <a:r>
              <a:rPr lang="en-US" sz="1200">
                <a:solidFill>
                  <a:srgbClr val="003466"/>
                </a:solidFill>
                <a:latin typeface="Arial"/>
                <a:cs typeface="Arial"/>
              </a:rPr>
              <a:t>Stopping under resistive forces </a:t>
            </a:r>
            <a:endParaRPr lang="en-US" sz="1200">
              <a:solidFill>
                <a:srgbClr val="003466"/>
              </a:solidFill>
            </a:endParaRPr>
          </a:p>
          <a:p>
            <a:r>
              <a:rPr lang="en-US" sz="1400" i="1">
                <a:latin typeface="Arial"/>
                <a:cs typeface="Arial"/>
              </a:rPr>
              <a:t>A study on the stopping time of a vehicle using the braking force distribution [19] </a:t>
            </a:r>
          </a:p>
          <a:p>
            <a:pPr lvl="1"/>
            <a:r>
              <a:rPr lang="en-US" sz="1200">
                <a:latin typeface="Arial"/>
                <a:cs typeface="Arial"/>
              </a:rPr>
              <a:t>The website "Braking Physics" by David I. A. Cohen provides an in-depth, physics-based analysis of vehicle braking systems, including detailed calculations for stopping distance and time</a:t>
            </a:r>
            <a:endParaRPr lang="en-US" sz="1200"/>
          </a:p>
          <a:p>
            <a:r>
              <a:rPr lang="en-US" sz="1400" i="1">
                <a:latin typeface="Arial"/>
                <a:cs typeface="Arial"/>
              </a:rPr>
              <a:t>Braking physics [20] </a:t>
            </a:r>
          </a:p>
          <a:p>
            <a:pPr lvl="1"/>
            <a:r>
              <a:rPr lang="en-US" sz="1200">
                <a:solidFill>
                  <a:srgbClr val="003466"/>
                </a:solidFill>
                <a:latin typeface="Arial"/>
                <a:cs typeface="Arial"/>
              </a:rPr>
              <a:t>Equations and processes surrounding braking physics </a:t>
            </a:r>
            <a:endParaRPr lang="en-US" sz="1400">
              <a:latin typeface="Arial"/>
              <a:cs typeface="Arial"/>
            </a:endParaRPr>
          </a:p>
          <a:p>
            <a:r>
              <a:rPr lang="en-US" sz="1400" i="1">
                <a:latin typeface="Arial"/>
                <a:cs typeface="Arial"/>
              </a:rPr>
              <a:t>A Case Study of Reaction Time Reduction of Vehicle Brake System – SAE </a:t>
            </a:r>
            <a:r>
              <a:rPr lang="en-US" sz="1400" i="1" err="1">
                <a:latin typeface="Arial"/>
                <a:cs typeface="Arial"/>
              </a:rPr>
              <a:t>Mobilus</a:t>
            </a:r>
            <a:r>
              <a:rPr lang="en-US" sz="1400" i="1">
                <a:latin typeface="Arial"/>
                <a:cs typeface="Arial"/>
              </a:rPr>
              <a:t> [21]</a:t>
            </a:r>
            <a:endParaRPr lang="en-US" sz="1400" i="1"/>
          </a:p>
          <a:p>
            <a:pPr lvl="1"/>
            <a:r>
              <a:rPr lang="en-US" sz="1200">
                <a:solidFill>
                  <a:srgbClr val="003466"/>
                </a:solidFill>
                <a:latin typeface="Arial"/>
                <a:cs typeface="Arial"/>
              </a:rPr>
              <a:t>Analyzes methods to reduce brake system reaction time for faster and safer vehicle response</a:t>
            </a:r>
            <a:endParaRPr lang="en-US" sz="1200"/>
          </a:p>
          <a:p>
            <a:r>
              <a:rPr lang="en-US" sz="1400" i="1">
                <a:latin typeface="Arial"/>
                <a:cs typeface="Arial"/>
              </a:rPr>
              <a:t>Regenerative Braking Control Strategy Based on AI Algorithm to Improve Driving Comfort of Autonomous Vehicles – MDPI Applied Sciences [22]</a:t>
            </a:r>
          </a:p>
          <a:p>
            <a:pPr lvl="1"/>
            <a:r>
              <a:rPr lang="en-US" sz="1200">
                <a:solidFill>
                  <a:srgbClr val="003466"/>
                </a:solidFill>
                <a:latin typeface="Arial"/>
                <a:cs typeface="Arial"/>
              </a:rPr>
              <a:t>Develops an AI-based control strategy for regenerative braking that enhances both energy recovery and driving comfort in autonomous vehicles</a:t>
            </a:r>
            <a:endParaRPr lang="en-US" sz="1200"/>
          </a:p>
          <a:p>
            <a:r>
              <a:rPr lang="en-US" sz="1400" i="1">
                <a:latin typeface="Arial"/>
                <a:cs typeface="Arial"/>
              </a:rPr>
              <a:t>Effects of Brake Actuator Error on Vehicle Dynamics and Stability – SAE </a:t>
            </a:r>
            <a:r>
              <a:rPr lang="en-US" sz="1400" i="1" err="1">
                <a:latin typeface="Arial"/>
                <a:cs typeface="Arial"/>
              </a:rPr>
              <a:t>Mobilus</a:t>
            </a:r>
            <a:r>
              <a:rPr lang="en-US" sz="1400" i="1">
                <a:latin typeface="Arial"/>
                <a:cs typeface="Arial"/>
              </a:rPr>
              <a:t> [23]</a:t>
            </a:r>
          </a:p>
          <a:p>
            <a:pPr lvl="1"/>
            <a:r>
              <a:rPr lang="en-US" sz="1200">
                <a:solidFill>
                  <a:srgbClr val="003466"/>
                </a:solidFill>
                <a:latin typeface="Arial"/>
                <a:cs typeface="Arial"/>
              </a:rPr>
              <a:t>Investigates how brake actuator errors influence overall vehicle dynamics and stability during operation</a:t>
            </a:r>
            <a:endParaRPr lang="en-US" sz="1200"/>
          </a:p>
          <a:p>
            <a:endParaRPr lang="en-US" sz="2000" i="1"/>
          </a:p>
          <a:p>
            <a:endParaRPr lang="en-US" sz="2000" i="1"/>
          </a:p>
          <a:p>
            <a:endParaRPr lang="en-US" sz="2000" i="1"/>
          </a:p>
          <a:p>
            <a:endParaRPr lang="en-US"/>
          </a:p>
        </p:txBody>
      </p:sp>
      <p:sp>
        <p:nvSpPr>
          <p:cNvPr id="5" name="TextBox 4">
            <a:extLst>
              <a:ext uri="{FF2B5EF4-FFF2-40B4-BE49-F238E27FC236}">
                <a16:creationId xmlns:a16="http://schemas.microsoft.com/office/drawing/2014/main" id="{6E4ED0F8-5A20-896C-D7D3-510C47B4F29F}"/>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JK 15</a:t>
            </a:r>
          </a:p>
        </p:txBody>
      </p:sp>
    </p:spTree>
    <p:extLst>
      <p:ext uri="{BB962C8B-B14F-4D97-AF65-F5344CB8AC3E}">
        <p14:creationId xmlns:p14="http://schemas.microsoft.com/office/powerpoint/2010/main" val="2709189768"/>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93D27-54CB-B7C1-67B7-D6B3B780C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A3F844-AEEC-1C2F-E96C-865E96B511D1}"/>
              </a:ext>
            </a:extLst>
          </p:cNvPr>
          <p:cNvSpPr>
            <a:spLocks noGrp="1"/>
          </p:cNvSpPr>
          <p:nvPr>
            <p:ph type="title"/>
          </p:nvPr>
        </p:nvSpPr>
        <p:spPr/>
        <p:txBody>
          <a:bodyPr/>
          <a:lstStyle/>
          <a:p>
            <a:pPr algn="l"/>
            <a:r>
              <a:rPr lang="en-US">
                <a:latin typeface="Arial"/>
                <a:cs typeface="Arial"/>
              </a:rPr>
              <a:t>Literature Review - Steering</a:t>
            </a:r>
            <a:endParaRPr lang="en-US"/>
          </a:p>
        </p:txBody>
      </p:sp>
      <p:sp>
        <p:nvSpPr>
          <p:cNvPr id="3" name="Content Placeholder 2">
            <a:extLst>
              <a:ext uri="{FF2B5EF4-FFF2-40B4-BE49-F238E27FC236}">
                <a16:creationId xmlns:a16="http://schemas.microsoft.com/office/drawing/2014/main" id="{4B40F3EA-0ADC-054B-6D5E-9CEF462E658C}"/>
              </a:ext>
            </a:extLst>
          </p:cNvPr>
          <p:cNvSpPr>
            <a:spLocks noGrp="1"/>
          </p:cNvSpPr>
          <p:nvPr>
            <p:ph sz="half" idx="1"/>
          </p:nvPr>
        </p:nvSpPr>
        <p:spPr>
          <a:xfrm>
            <a:off x="838200" y="1485843"/>
            <a:ext cx="11356971" cy="4363237"/>
          </a:xfrm>
        </p:spPr>
        <p:txBody>
          <a:bodyPr vert="horz" lIns="91440" tIns="45720" rIns="91440" bIns="45720" rtlCol="0" anchor="t">
            <a:noAutofit/>
          </a:bodyPr>
          <a:lstStyle/>
          <a:p>
            <a:pPr>
              <a:lnSpc>
                <a:spcPct val="100000"/>
              </a:lnSpc>
            </a:pPr>
            <a:r>
              <a:rPr lang="en-US" sz="1800" i="1">
                <a:latin typeface="Arial"/>
                <a:cs typeface="Arial"/>
              </a:rPr>
              <a:t>Reinventing the Wheel: Transforming Steering Wheel Systems for Autonomous Vehicles [24]</a:t>
            </a:r>
            <a:endParaRPr lang="en-US" sz="1800" i="1"/>
          </a:p>
          <a:p>
            <a:pPr lvl="1">
              <a:lnSpc>
                <a:spcPct val="100000"/>
              </a:lnSpc>
            </a:pPr>
            <a:r>
              <a:rPr lang="en-US" sz="1400">
                <a:solidFill>
                  <a:srgbClr val="003466"/>
                </a:solidFill>
                <a:latin typeface="Arial"/>
                <a:cs typeface="Arial"/>
              </a:rPr>
              <a:t>Modification for physical/visual alerts using a mechanical steering wheel and a LED steering wheel</a:t>
            </a:r>
            <a:endParaRPr lang="en-US" sz="1400">
              <a:solidFill>
                <a:srgbClr val="003466"/>
              </a:solidFill>
            </a:endParaRPr>
          </a:p>
          <a:p>
            <a:pPr>
              <a:lnSpc>
                <a:spcPct val="100000"/>
              </a:lnSpc>
            </a:pPr>
            <a:r>
              <a:rPr lang="en-US" sz="1800" i="1">
                <a:latin typeface="Arial"/>
                <a:cs typeface="Arial"/>
              </a:rPr>
              <a:t>Nonlinear Steering Wheel Angle Control Using Self-Aligning Torque with Torque and Angle Sensors for Electrical Power Steering of Lateral Control System in Autonomous Vehicles [25]</a:t>
            </a:r>
            <a:endParaRPr lang="en-US" sz="1800" i="1"/>
          </a:p>
          <a:p>
            <a:pPr lvl="1">
              <a:lnSpc>
                <a:spcPct val="100000"/>
              </a:lnSpc>
            </a:pPr>
            <a:r>
              <a:rPr lang="en-US" sz="1400">
                <a:solidFill>
                  <a:srgbClr val="003466"/>
                </a:solidFill>
                <a:latin typeface="Arial"/>
                <a:cs typeface="Arial"/>
              </a:rPr>
              <a:t>Proposes that this self-aligning torque should be utilized to make autonomous steering smoother</a:t>
            </a:r>
            <a:endParaRPr lang="en-US" sz="1500">
              <a:solidFill>
                <a:srgbClr val="003466"/>
              </a:solidFill>
            </a:endParaRPr>
          </a:p>
          <a:p>
            <a:pPr>
              <a:lnSpc>
                <a:spcPct val="100000"/>
              </a:lnSpc>
            </a:pPr>
            <a:r>
              <a:rPr lang="en-US" sz="1800" i="1">
                <a:latin typeface="Arial"/>
                <a:cs typeface="Arial"/>
              </a:rPr>
              <a:t>Electric Power Steering Automation for Autonomous Driving [26]</a:t>
            </a:r>
            <a:endParaRPr lang="en-US" sz="1800" i="1"/>
          </a:p>
          <a:p>
            <a:pPr lvl="1">
              <a:lnSpc>
                <a:spcPct val="100000"/>
              </a:lnSpc>
            </a:pPr>
            <a:r>
              <a:rPr lang="en-US" sz="1400">
                <a:solidFill>
                  <a:srgbClr val="003366"/>
                </a:solidFill>
                <a:latin typeface="Arial"/>
                <a:cs typeface="Arial"/>
              </a:rPr>
              <a:t>AI is used to help program autonomous steering to steer more "human"</a:t>
            </a:r>
            <a:endParaRPr lang="en-US" sz="1400">
              <a:solidFill>
                <a:srgbClr val="003366"/>
              </a:solidFill>
            </a:endParaRPr>
          </a:p>
          <a:p>
            <a:pPr>
              <a:lnSpc>
                <a:spcPct val="100000"/>
              </a:lnSpc>
            </a:pPr>
            <a:r>
              <a:rPr lang="en-US" sz="1800" i="1">
                <a:latin typeface="Arial"/>
                <a:cs typeface="Arial"/>
              </a:rPr>
              <a:t>Predictive Active Steering Control for Autonomous Vehicle Systems [27]</a:t>
            </a:r>
            <a:endParaRPr lang="en-US" sz="1800" i="1"/>
          </a:p>
          <a:p>
            <a:pPr lvl="1">
              <a:lnSpc>
                <a:spcPct val="100000"/>
              </a:lnSpc>
            </a:pPr>
            <a:r>
              <a:rPr lang="en-US" sz="1400">
                <a:solidFill>
                  <a:srgbClr val="003366"/>
                </a:solidFill>
                <a:latin typeface="Arial"/>
                <a:cs typeface="Arial"/>
              </a:rPr>
              <a:t>Use of Model Predictive Control to steer the autonomous vehicle on slippery roads like ice</a:t>
            </a:r>
            <a:endParaRPr lang="en-US" sz="1400">
              <a:solidFill>
                <a:srgbClr val="003466"/>
              </a:solidFill>
            </a:endParaRPr>
          </a:p>
          <a:p>
            <a:pPr>
              <a:lnSpc>
                <a:spcPct val="100000"/>
              </a:lnSpc>
            </a:pPr>
            <a:r>
              <a:rPr lang="en-US" sz="1800" i="1">
                <a:latin typeface="Arial"/>
                <a:cs typeface="Arial"/>
              </a:rPr>
              <a:t>Automatic Steering System [28]</a:t>
            </a:r>
            <a:endParaRPr lang="en-US" sz="1800" i="1"/>
          </a:p>
          <a:p>
            <a:pPr lvl="1">
              <a:lnSpc>
                <a:spcPct val="100000"/>
              </a:lnSpc>
            </a:pPr>
            <a:r>
              <a:rPr lang="en-US" sz="1400">
                <a:solidFill>
                  <a:srgbClr val="003466"/>
                </a:solidFill>
                <a:latin typeface="Arial"/>
                <a:cs typeface="Arial"/>
              </a:rPr>
              <a:t>Provides insight for designing an autonomous steering system</a:t>
            </a:r>
            <a:endParaRPr lang="en-US" sz="1400">
              <a:solidFill>
                <a:srgbClr val="003466"/>
              </a:solidFill>
            </a:endParaRPr>
          </a:p>
          <a:p>
            <a:pPr>
              <a:lnSpc>
                <a:spcPct val="100000"/>
              </a:lnSpc>
            </a:pPr>
            <a:r>
              <a:rPr lang="en-US" sz="1800" i="1">
                <a:latin typeface="Arial"/>
                <a:cs typeface="Arial"/>
              </a:rPr>
              <a:t>Real Time Ackerman Steering Angle Control for Self-Driving Car Autonomous Navigation [29]</a:t>
            </a:r>
            <a:endParaRPr lang="en-US" sz="1800" i="1"/>
          </a:p>
          <a:p>
            <a:pPr lvl="1">
              <a:lnSpc>
                <a:spcPct val="100000"/>
              </a:lnSpc>
            </a:pPr>
            <a:r>
              <a:rPr lang="en-US" sz="1400">
                <a:solidFill>
                  <a:srgbClr val="003466"/>
                </a:solidFill>
                <a:latin typeface="Arial"/>
                <a:cs typeface="Arial"/>
              </a:rPr>
              <a:t>Proposes a method for autonomous lane detection and navigation using Ackermann steering</a:t>
            </a:r>
            <a:endParaRPr lang="en-US" sz="1500">
              <a:solidFill>
                <a:srgbClr val="003466"/>
              </a:solidFill>
            </a:endParaRPr>
          </a:p>
          <a:p>
            <a:pPr>
              <a:lnSpc>
                <a:spcPct val="100000"/>
              </a:lnSpc>
            </a:pPr>
            <a:r>
              <a:rPr lang="en-US" sz="1800" i="1">
                <a:latin typeface="Arial"/>
                <a:cs typeface="Arial"/>
              </a:rPr>
              <a:t>5.1.12 Steering Wheel Systems (393.209) [30]</a:t>
            </a:r>
            <a:endParaRPr lang="en-US" sz="1800" i="1"/>
          </a:p>
          <a:p>
            <a:pPr lvl="1">
              <a:lnSpc>
                <a:spcPct val="100000"/>
              </a:lnSpc>
            </a:pPr>
            <a:r>
              <a:rPr lang="en-US" sz="1400">
                <a:solidFill>
                  <a:srgbClr val="003466"/>
                </a:solidFill>
                <a:latin typeface="Arial"/>
                <a:cs typeface="Arial"/>
              </a:rPr>
              <a:t>FMCSA steering wheel standards</a:t>
            </a:r>
            <a:endParaRPr lang="en-US" sz="1400">
              <a:solidFill>
                <a:srgbClr val="003466"/>
              </a:solidFill>
            </a:endParaRPr>
          </a:p>
          <a:p>
            <a:pPr lvl="1">
              <a:lnSpc>
                <a:spcPct val="100000"/>
              </a:lnSpc>
            </a:pPr>
            <a:endParaRPr lang="en-US" sz="1400" i="1">
              <a:solidFill>
                <a:srgbClr val="003366"/>
              </a:solidFill>
            </a:endParaRPr>
          </a:p>
        </p:txBody>
      </p:sp>
      <p:sp>
        <p:nvSpPr>
          <p:cNvPr id="5" name="TextBox 4">
            <a:extLst>
              <a:ext uri="{FF2B5EF4-FFF2-40B4-BE49-F238E27FC236}">
                <a16:creationId xmlns:a16="http://schemas.microsoft.com/office/drawing/2014/main" id="{B95F4B9E-C8E4-3DF8-CC98-3D26A0989DDF}"/>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SC 16</a:t>
            </a:r>
          </a:p>
        </p:txBody>
      </p:sp>
    </p:spTree>
    <p:extLst>
      <p:ext uri="{BB962C8B-B14F-4D97-AF65-F5344CB8AC3E}">
        <p14:creationId xmlns:p14="http://schemas.microsoft.com/office/powerpoint/2010/main" val="2684087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B94F9-13D8-1E3A-BDDF-3F47AEB26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62A3D-2685-87B9-731A-D71C3143EF54}"/>
              </a:ext>
            </a:extLst>
          </p:cNvPr>
          <p:cNvSpPr>
            <a:spLocks noGrp="1"/>
          </p:cNvSpPr>
          <p:nvPr>
            <p:ph type="title"/>
          </p:nvPr>
        </p:nvSpPr>
        <p:spPr/>
        <p:txBody>
          <a:bodyPr/>
          <a:lstStyle/>
          <a:p>
            <a:pPr algn="l"/>
            <a:r>
              <a:rPr lang="en-US">
                <a:latin typeface="Arial"/>
                <a:cs typeface="Arial"/>
              </a:rPr>
              <a:t>Literature Review - Steering </a:t>
            </a:r>
            <a:endParaRPr lang="en-US"/>
          </a:p>
        </p:txBody>
      </p:sp>
      <p:sp>
        <p:nvSpPr>
          <p:cNvPr id="5" name="TextBox 4">
            <a:extLst>
              <a:ext uri="{FF2B5EF4-FFF2-40B4-BE49-F238E27FC236}">
                <a16:creationId xmlns:a16="http://schemas.microsoft.com/office/drawing/2014/main" id="{987242C8-B9A2-BC8E-2F9A-6D68DFD63C54}"/>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DM 17</a:t>
            </a:r>
          </a:p>
        </p:txBody>
      </p:sp>
      <p:sp>
        <p:nvSpPr>
          <p:cNvPr id="10" name="TextBox 9">
            <a:extLst>
              <a:ext uri="{FF2B5EF4-FFF2-40B4-BE49-F238E27FC236}">
                <a16:creationId xmlns:a16="http://schemas.microsoft.com/office/drawing/2014/main" id="{2A4CC29F-C88E-729B-3B4F-0F54B72479EC}"/>
              </a:ext>
            </a:extLst>
          </p:cNvPr>
          <p:cNvSpPr txBox="1"/>
          <p:nvPr/>
        </p:nvSpPr>
        <p:spPr>
          <a:xfrm>
            <a:off x="836084" y="1492249"/>
            <a:ext cx="11338830" cy="49192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000"/>
              </a:spcBef>
              <a:buFont typeface="Arial"/>
              <a:buChar char="•"/>
            </a:pPr>
            <a:r>
              <a:rPr lang="en-US" sz="1400" i="1">
                <a:solidFill>
                  <a:srgbClr val="003466"/>
                </a:solidFill>
                <a:latin typeface="Arial"/>
                <a:cs typeface="Arial"/>
              </a:rPr>
              <a:t>Steering System and Method for Autonomous Vehicles [31]</a:t>
            </a:r>
            <a:endParaRPr lang="en-US" sz="1400">
              <a:latin typeface="Arial"/>
              <a:cs typeface="Arial"/>
            </a:endParaRPr>
          </a:p>
          <a:p>
            <a:pPr marL="742950" lvl="1" indent="-285750">
              <a:spcBef>
                <a:spcPts val="500"/>
              </a:spcBef>
              <a:buFont typeface="Arial"/>
              <a:buChar char="•"/>
            </a:pPr>
            <a:r>
              <a:rPr lang="en-US" sz="1200">
                <a:solidFill>
                  <a:srgbClr val="003466"/>
                </a:solidFill>
                <a:latin typeface="Arial"/>
                <a:cs typeface="Arial"/>
              </a:rPr>
              <a:t>Patent for autonomous steering system provided insight on what we need to design and build</a:t>
            </a:r>
            <a:endParaRPr lang="en-US" sz="1200">
              <a:latin typeface="Arial"/>
              <a:cs typeface="Arial"/>
            </a:endParaRPr>
          </a:p>
          <a:p>
            <a:pPr marL="285750" indent="-285750">
              <a:spcBef>
                <a:spcPts val="1000"/>
              </a:spcBef>
              <a:buFont typeface="Arial"/>
              <a:buChar char="•"/>
            </a:pPr>
            <a:r>
              <a:rPr lang="en-US" sz="1400" i="1">
                <a:solidFill>
                  <a:srgbClr val="003466"/>
                </a:solidFill>
                <a:latin typeface="Arial"/>
                <a:cs typeface="Arial"/>
              </a:rPr>
              <a:t>Intelligent Electric Power Steering: Artificial Intelligence Integration Enhances Vehicle Safety Performance [32]</a:t>
            </a:r>
            <a:endParaRPr lang="en-US" sz="1400">
              <a:latin typeface="Arial"/>
              <a:cs typeface="Arial"/>
            </a:endParaRPr>
          </a:p>
          <a:p>
            <a:pPr marL="742950" lvl="1" indent="-285750">
              <a:spcBef>
                <a:spcPts val="500"/>
              </a:spcBef>
              <a:buFont typeface="Arial"/>
              <a:buChar char="•"/>
            </a:pPr>
            <a:r>
              <a:rPr lang="en-US" sz="1200">
                <a:solidFill>
                  <a:srgbClr val="003466"/>
                </a:solidFill>
                <a:latin typeface="Arial"/>
                <a:cs typeface="Arial"/>
              </a:rPr>
              <a:t>Background on power steering systems and how they have developed and how they effect a vehicle</a:t>
            </a:r>
            <a:endParaRPr lang="en-US" sz="1200">
              <a:latin typeface="Arial"/>
              <a:cs typeface="Arial"/>
            </a:endParaRPr>
          </a:p>
          <a:p>
            <a:pPr marL="285750" indent="-285750">
              <a:spcBef>
                <a:spcPts val="1000"/>
              </a:spcBef>
              <a:buFont typeface="Arial"/>
              <a:buChar char="•"/>
            </a:pPr>
            <a:r>
              <a:rPr lang="en-US" sz="1400" i="1">
                <a:solidFill>
                  <a:srgbClr val="003466"/>
                </a:solidFill>
                <a:latin typeface="Arial"/>
                <a:cs typeface="Arial"/>
              </a:rPr>
              <a:t>Analysis and Robust Control Design of Steering System for Autonomous Vehicles [33]</a:t>
            </a:r>
            <a:endParaRPr lang="en-US" sz="1400">
              <a:latin typeface="Arial"/>
              <a:cs typeface="Arial"/>
            </a:endParaRPr>
          </a:p>
          <a:p>
            <a:pPr marL="742950" lvl="1" indent="-285750">
              <a:spcBef>
                <a:spcPts val="500"/>
              </a:spcBef>
              <a:buFont typeface="Arial"/>
              <a:buChar char="•"/>
            </a:pPr>
            <a:r>
              <a:rPr lang="en-US" sz="1200">
                <a:solidFill>
                  <a:srgbClr val="003466"/>
                </a:solidFill>
                <a:latin typeface="Arial"/>
                <a:cs typeface="Arial"/>
              </a:rPr>
              <a:t>Analysis of steering system is built into the robust control and examines steering styles</a:t>
            </a:r>
            <a:endParaRPr lang="en-US" sz="1600">
              <a:solidFill>
                <a:srgbClr val="003466"/>
              </a:solidFill>
              <a:latin typeface="Arial"/>
              <a:cs typeface="Arial"/>
            </a:endParaRPr>
          </a:p>
          <a:p>
            <a:pPr marL="285750" indent="-285750">
              <a:spcBef>
                <a:spcPts val="1000"/>
              </a:spcBef>
              <a:buFont typeface="Arial"/>
              <a:buChar char="•"/>
            </a:pPr>
            <a:r>
              <a:rPr lang="en-US" sz="1400" i="1">
                <a:solidFill>
                  <a:srgbClr val="003466"/>
                </a:solidFill>
                <a:latin typeface="Arial"/>
                <a:cs typeface="Arial"/>
              </a:rPr>
              <a:t>Simulation Studies – Path Tracking of an Autonomous Electric Vehicle (AEV) by Using Fuzzy Information of Speed and Steering Angle [34]</a:t>
            </a:r>
            <a:endParaRPr lang="en-US" sz="1400">
              <a:latin typeface="Arial"/>
              <a:cs typeface="Arial"/>
            </a:endParaRPr>
          </a:p>
          <a:p>
            <a:pPr marL="742950" lvl="1" indent="-285750">
              <a:spcBef>
                <a:spcPts val="500"/>
              </a:spcBef>
              <a:buFont typeface="Arial"/>
              <a:buChar char="•"/>
            </a:pPr>
            <a:r>
              <a:rPr lang="en-US" sz="1200">
                <a:solidFill>
                  <a:srgbClr val="003466"/>
                </a:solidFill>
                <a:latin typeface="Arial"/>
                <a:cs typeface="Arial"/>
              </a:rPr>
              <a:t>Provided insight on control issues for related project, allowed for further understanding of project requirements</a:t>
            </a:r>
            <a:endParaRPr lang="en-US" sz="1200">
              <a:latin typeface="Arial"/>
              <a:cs typeface="Arial"/>
            </a:endParaRPr>
          </a:p>
          <a:p>
            <a:pPr marL="285750" indent="-285750">
              <a:spcBef>
                <a:spcPts val="1000"/>
              </a:spcBef>
              <a:buFont typeface="Arial"/>
              <a:buChar char="•"/>
            </a:pPr>
            <a:r>
              <a:rPr lang="en-US" sz="1400" i="1">
                <a:solidFill>
                  <a:srgbClr val="003466"/>
                </a:solidFill>
                <a:latin typeface="Arial"/>
                <a:cs typeface="Arial"/>
              </a:rPr>
              <a:t>Model Predictive Control-Based Path Tracking with Four-Wheel Independent Steering, Driving, and Braking Autonomous Vehicles on Low Friction Road [35]</a:t>
            </a:r>
            <a:endParaRPr lang="en-US" sz="1400">
              <a:latin typeface="Arial"/>
              <a:cs typeface="Arial"/>
            </a:endParaRPr>
          </a:p>
          <a:p>
            <a:pPr marL="742950" lvl="1" indent="-285750">
              <a:spcBef>
                <a:spcPts val="500"/>
              </a:spcBef>
              <a:buFont typeface="Arial"/>
              <a:buChar char="•"/>
            </a:pPr>
            <a:r>
              <a:rPr lang="en-US" sz="1200">
                <a:solidFill>
                  <a:srgbClr val="003466"/>
                </a:solidFill>
                <a:latin typeface="Arial"/>
                <a:cs typeface="Arial"/>
              </a:rPr>
              <a:t>Similar based project with four-wheel vehicle exploring all areas of project for general understanding</a:t>
            </a:r>
            <a:endParaRPr lang="en-US" sz="1200">
              <a:latin typeface="Arial"/>
              <a:cs typeface="Arial"/>
            </a:endParaRPr>
          </a:p>
          <a:p>
            <a:pPr marL="285750" indent="-285750">
              <a:spcBef>
                <a:spcPts val="1000"/>
              </a:spcBef>
              <a:buFont typeface="Arial"/>
              <a:buChar char="•"/>
            </a:pPr>
            <a:r>
              <a:rPr lang="en-US" sz="1400" i="1">
                <a:solidFill>
                  <a:srgbClr val="003466"/>
                </a:solidFill>
                <a:latin typeface="Arial"/>
                <a:cs typeface="Arial"/>
              </a:rPr>
              <a:t>Development of Steering Control System for Autonomous Vehicle [36]</a:t>
            </a:r>
            <a:endParaRPr lang="en-US" sz="1400">
              <a:latin typeface="Arial"/>
              <a:cs typeface="Arial"/>
            </a:endParaRPr>
          </a:p>
          <a:p>
            <a:pPr marL="742950" lvl="1" indent="-285750">
              <a:spcBef>
                <a:spcPts val="500"/>
              </a:spcBef>
              <a:buFont typeface="Arial"/>
              <a:buChar char="•"/>
            </a:pPr>
            <a:r>
              <a:rPr lang="en-US" sz="1200">
                <a:solidFill>
                  <a:srgbClr val="003466"/>
                </a:solidFill>
                <a:latin typeface="Arial"/>
                <a:cs typeface="Arial"/>
              </a:rPr>
              <a:t>Provided background of steering technology and example method of integrating an autonomous system into existing systems</a:t>
            </a:r>
            <a:endParaRPr lang="en-US" sz="1200">
              <a:latin typeface="Arial"/>
              <a:cs typeface="Arial"/>
            </a:endParaRPr>
          </a:p>
          <a:p>
            <a:pPr marL="285750" indent="-285750">
              <a:spcBef>
                <a:spcPts val="1000"/>
              </a:spcBef>
              <a:buFont typeface="Arial"/>
              <a:buChar char="•"/>
            </a:pPr>
            <a:r>
              <a:rPr lang="en-US" sz="1400" i="1">
                <a:solidFill>
                  <a:srgbClr val="003466"/>
                </a:solidFill>
                <a:latin typeface="Arial"/>
                <a:cs typeface="Arial"/>
              </a:rPr>
              <a:t>What is the Role of Steering Angle Sensor in Autonomous Driving? [37]</a:t>
            </a:r>
            <a:endParaRPr lang="en-US" sz="1400">
              <a:latin typeface="Arial"/>
              <a:cs typeface="Arial"/>
            </a:endParaRPr>
          </a:p>
          <a:p>
            <a:pPr marL="742950" lvl="1" indent="-285750">
              <a:spcBef>
                <a:spcPts val="500"/>
              </a:spcBef>
              <a:buFont typeface="Arial"/>
              <a:buChar char="•"/>
            </a:pPr>
            <a:r>
              <a:rPr lang="en-US" sz="1200">
                <a:latin typeface="Arial"/>
                <a:cs typeface="Arial"/>
              </a:rPr>
              <a:t>Video explaining steering angle and importance when using sensors</a:t>
            </a:r>
          </a:p>
          <a:p>
            <a:pPr marL="285750" indent="-285750">
              <a:spcBef>
                <a:spcPts val="1000"/>
              </a:spcBef>
              <a:buFont typeface="Arial"/>
              <a:buChar char="•"/>
            </a:pPr>
            <a:r>
              <a:rPr lang="en-US" sz="1400" i="1">
                <a:solidFill>
                  <a:srgbClr val="003466"/>
                </a:solidFill>
                <a:latin typeface="Arial"/>
                <a:cs typeface="Arial"/>
              </a:rPr>
              <a:t>Automated Vehicles for Safety [38]</a:t>
            </a:r>
            <a:endParaRPr lang="en-US" sz="1400">
              <a:latin typeface="Arial"/>
              <a:cs typeface="Arial"/>
            </a:endParaRPr>
          </a:p>
          <a:p>
            <a:pPr marL="742950" lvl="1" indent="-285750">
              <a:spcBef>
                <a:spcPts val="500"/>
              </a:spcBef>
              <a:buFont typeface="Arial"/>
              <a:buChar char="•"/>
            </a:pPr>
            <a:r>
              <a:rPr lang="en-US" sz="1200">
                <a:solidFill>
                  <a:srgbClr val="003466"/>
                </a:solidFill>
                <a:latin typeface="Arial"/>
                <a:cs typeface="Arial"/>
              </a:rPr>
              <a:t>Setting safety standards under the U.S. Department of Transportation</a:t>
            </a:r>
            <a:endParaRPr lang="en-US" sz="1200">
              <a:ea typeface="Calibri"/>
              <a:cs typeface="Calibri"/>
            </a:endParaRPr>
          </a:p>
        </p:txBody>
      </p:sp>
    </p:spTree>
    <p:extLst>
      <p:ext uri="{BB962C8B-B14F-4D97-AF65-F5344CB8AC3E}">
        <p14:creationId xmlns:p14="http://schemas.microsoft.com/office/powerpoint/2010/main" val="97787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00A35-8BEB-33B5-F1BE-CE67EEB13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478974-BF93-DB1C-7156-3CF44DE70A3B}"/>
              </a:ext>
            </a:extLst>
          </p:cNvPr>
          <p:cNvSpPr>
            <a:spLocks noGrp="1"/>
          </p:cNvSpPr>
          <p:nvPr>
            <p:ph type="title"/>
          </p:nvPr>
        </p:nvSpPr>
        <p:spPr/>
        <p:txBody>
          <a:bodyPr/>
          <a:lstStyle/>
          <a:p>
            <a:pPr algn="l"/>
            <a:r>
              <a:rPr lang="en-US">
                <a:latin typeface="Arial"/>
                <a:cs typeface="Arial"/>
              </a:rPr>
              <a:t>Literature Review - Throttle</a:t>
            </a:r>
            <a:endParaRPr lang="en-US"/>
          </a:p>
        </p:txBody>
      </p:sp>
      <p:sp>
        <p:nvSpPr>
          <p:cNvPr id="3" name="Content Placeholder 2">
            <a:extLst>
              <a:ext uri="{FF2B5EF4-FFF2-40B4-BE49-F238E27FC236}">
                <a16:creationId xmlns:a16="http://schemas.microsoft.com/office/drawing/2014/main" id="{6FC75DB7-AE5F-6289-34D4-8D19BAE365F8}"/>
              </a:ext>
            </a:extLst>
          </p:cNvPr>
          <p:cNvSpPr>
            <a:spLocks noGrp="1"/>
          </p:cNvSpPr>
          <p:nvPr>
            <p:ph sz="half" idx="1"/>
          </p:nvPr>
        </p:nvSpPr>
        <p:spPr>
          <a:xfrm>
            <a:off x="655320" y="1560360"/>
            <a:ext cx="11532437" cy="4953759"/>
          </a:xfrm>
        </p:spPr>
        <p:txBody>
          <a:bodyPr vert="horz" lIns="91440" tIns="45720" rIns="91440" bIns="45720" rtlCol="0" anchor="t">
            <a:normAutofit fontScale="85000" lnSpcReduction="10000"/>
          </a:bodyPr>
          <a:lstStyle/>
          <a:p>
            <a:pPr>
              <a:lnSpc>
                <a:spcPct val="110000"/>
              </a:lnSpc>
            </a:pPr>
            <a:r>
              <a:rPr lang="en-US" sz="2000" i="1">
                <a:solidFill>
                  <a:schemeClr val="tx1"/>
                </a:solidFill>
                <a:latin typeface="Arial"/>
                <a:cs typeface="Arial"/>
              </a:rPr>
              <a:t>Throttle Body Optimization for Autonomous Decision-Making Systems </a:t>
            </a:r>
            <a:r>
              <a:rPr lang="en-US" sz="2000" i="1">
                <a:latin typeface="Arial"/>
                <a:cs typeface="Arial"/>
              </a:rPr>
              <a:t>[39]</a:t>
            </a:r>
            <a:endParaRPr lang="en-US"/>
          </a:p>
          <a:p>
            <a:pPr lvl="1">
              <a:lnSpc>
                <a:spcPct val="110000"/>
              </a:lnSpc>
            </a:pPr>
            <a:r>
              <a:rPr lang="en-US" sz="1600">
                <a:latin typeface="Arial"/>
                <a:cs typeface="Arial"/>
              </a:rPr>
              <a:t>Strategies to achieve smooth and precise throttle response</a:t>
            </a:r>
          </a:p>
          <a:p>
            <a:pPr>
              <a:lnSpc>
                <a:spcPct val="110000"/>
              </a:lnSpc>
            </a:pPr>
            <a:r>
              <a:rPr lang="en-US" sz="2000" i="1">
                <a:latin typeface="Arial"/>
                <a:cs typeface="Arial"/>
              </a:rPr>
              <a:t>Implementation of Intelligent Speed Control for Autonomous Electric Vehicles [40]</a:t>
            </a:r>
          </a:p>
          <a:p>
            <a:pPr lvl="1">
              <a:lnSpc>
                <a:spcPct val="110000"/>
              </a:lnSpc>
            </a:pPr>
            <a:r>
              <a:rPr lang="en-US" sz="1600">
                <a:latin typeface="Arial"/>
                <a:cs typeface="Arial"/>
              </a:rPr>
              <a:t>Demonstrates an adaptive method for maintaining safe and efficient vehicle operation</a:t>
            </a:r>
          </a:p>
          <a:p>
            <a:pPr>
              <a:lnSpc>
                <a:spcPct val="110000"/>
              </a:lnSpc>
            </a:pPr>
            <a:r>
              <a:rPr lang="en-US" sz="2000" i="1">
                <a:latin typeface="Arial"/>
                <a:cs typeface="Arial"/>
              </a:rPr>
              <a:t>Cruise Control Technology Review [41]</a:t>
            </a:r>
          </a:p>
          <a:p>
            <a:pPr lvl="1">
              <a:lnSpc>
                <a:spcPct val="110000"/>
              </a:lnSpc>
            </a:pPr>
            <a:r>
              <a:rPr lang="en-US" sz="1600">
                <a:latin typeface="Arial"/>
                <a:cs typeface="Arial"/>
              </a:rPr>
              <a:t>Helps guide our choice of control algorithms for regulating throttle control</a:t>
            </a:r>
          </a:p>
          <a:p>
            <a:pPr>
              <a:lnSpc>
                <a:spcPct val="110000"/>
              </a:lnSpc>
            </a:pPr>
            <a:r>
              <a:rPr lang="en-US" sz="2000" i="1">
                <a:latin typeface="Arial"/>
                <a:cs typeface="Arial"/>
              </a:rPr>
              <a:t>Drive-By-Wire Development Process Based on ROS for an Autonomous Electric Vehicle [42]</a:t>
            </a:r>
          </a:p>
          <a:p>
            <a:pPr lvl="1">
              <a:lnSpc>
                <a:spcPct val="110000"/>
              </a:lnSpc>
            </a:pPr>
            <a:r>
              <a:rPr lang="en-US" sz="1600">
                <a:latin typeface="Arial"/>
                <a:cs typeface="Arial"/>
              </a:rPr>
              <a:t>Our project requires an electronic throttle actuation integrated with software control</a:t>
            </a:r>
          </a:p>
          <a:p>
            <a:pPr>
              <a:lnSpc>
                <a:spcPct val="110000"/>
              </a:lnSpc>
            </a:pPr>
            <a:r>
              <a:rPr lang="en-US" sz="2000" i="1">
                <a:latin typeface="Arial"/>
                <a:cs typeface="Arial"/>
              </a:rPr>
              <a:t>Building Vehicle Autonomy: Sensors, Semiconductors, Software and U.S. Competitiveness [43]</a:t>
            </a:r>
          </a:p>
          <a:p>
            <a:pPr lvl="1">
              <a:lnSpc>
                <a:spcPct val="110000"/>
              </a:lnSpc>
            </a:pPr>
            <a:r>
              <a:rPr lang="en-US" sz="1600">
                <a:latin typeface="Arial"/>
                <a:cs typeface="Arial"/>
              </a:rPr>
              <a:t>Emphasizes the role of sensors and computation in ensuring accurate throttle response to environmental inputs</a:t>
            </a:r>
          </a:p>
          <a:p>
            <a:pPr>
              <a:lnSpc>
                <a:spcPct val="110000"/>
              </a:lnSpc>
            </a:pPr>
            <a:r>
              <a:rPr lang="en-US" sz="2000" i="1">
                <a:latin typeface="Arial"/>
                <a:cs typeface="Arial"/>
              </a:rPr>
              <a:t>Autonomous Braking and Throttle System: A Deep Reinforcement Learning Approach for Naturalistic Driving [44]</a:t>
            </a:r>
          </a:p>
          <a:p>
            <a:pPr lvl="1">
              <a:lnSpc>
                <a:spcPct val="110000"/>
              </a:lnSpc>
            </a:pPr>
            <a:r>
              <a:rPr lang="en-US" sz="1600">
                <a:latin typeface="Arial"/>
                <a:cs typeface="Arial"/>
              </a:rPr>
              <a:t>Suggests ways to make the throttle control more adaptive and naturalistic</a:t>
            </a:r>
          </a:p>
          <a:p>
            <a:pPr>
              <a:lnSpc>
                <a:spcPct val="110000"/>
              </a:lnSpc>
            </a:pPr>
            <a:r>
              <a:rPr lang="en-US" sz="2000" i="1">
                <a:latin typeface="Arial"/>
                <a:cs typeface="Arial"/>
              </a:rPr>
              <a:t>An Adaptive Throttle and Brake Control System for Automatic Cruise Control in Disability Support Vehicle [45]</a:t>
            </a:r>
          </a:p>
          <a:p>
            <a:pPr lvl="1">
              <a:lnSpc>
                <a:spcPct val="110000"/>
              </a:lnSpc>
            </a:pPr>
            <a:r>
              <a:rPr lang="en-US" sz="1600">
                <a:latin typeface="Arial"/>
                <a:cs typeface="Arial"/>
              </a:rPr>
              <a:t>Offers a practical framework that closely aligns with the objectives of our system</a:t>
            </a:r>
          </a:p>
        </p:txBody>
      </p:sp>
      <p:sp>
        <p:nvSpPr>
          <p:cNvPr id="5" name="TextBox 4">
            <a:extLst>
              <a:ext uri="{FF2B5EF4-FFF2-40B4-BE49-F238E27FC236}">
                <a16:creationId xmlns:a16="http://schemas.microsoft.com/office/drawing/2014/main" id="{D68FB9C7-345C-C082-948B-056597D03CC0}"/>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EC 18</a:t>
            </a:r>
          </a:p>
        </p:txBody>
      </p:sp>
    </p:spTree>
    <p:extLst>
      <p:ext uri="{BB962C8B-B14F-4D97-AF65-F5344CB8AC3E}">
        <p14:creationId xmlns:p14="http://schemas.microsoft.com/office/powerpoint/2010/main" val="4226189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9C3FA-56DC-F35D-6963-FF781C6C24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150A2-7107-11B0-1FFF-D2ECE3D614FC}"/>
              </a:ext>
            </a:extLst>
          </p:cNvPr>
          <p:cNvSpPr>
            <a:spLocks noGrp="1"/>
          </p:cNvSpPr>
          <p:nvPr>
            <p:ph type="title"/>
          </p:nvPr>
        </p:nvSpPr>
        <p:spPr/>
        <p:txBody>
          <a:bodyPr/>
          <a:lstStyle/>
          <a:p>
            <a:pPr algn="l"/>
            <a:r>
              <a:rPr lang="en-US">
                <a:latin typeface="Arial"/>
                <a:cs typeface="Arial"/>
              </a:rPr>
              <a:t>Literature Review – Throttle</a:t>
            </a:r>
            <a:endParaRPr lang="en-US"/>
          </a:p>
        </p:txBody>
      </p:sp>
      <p:sp>
        <p:nvSpPr>
          <p:cNvPr id="3" name="Content Placeholder 2">
            <a:extLst>
              <a:ext uri="{FF2B5EF4-FFF2-40B4-BE49-F238E27FC236}">
                <a16:creationId xmlns:a16="http://schemas.microsoft.com/office/drawing/2014/main" id="{DAAA136D-3DC2-5990-8FB3-AA2DCEFA37D9}"/>
              </a:ext>
            </a:extLst>
          </p:cNvPr>
          <p:cNvSpPr>
            <a:spLocks noGrp="1"/>
          </p:cNvSpPr>
          <p:nvPr>
            <p:ph sz="half" idx="1"/>
          </p:nvPr>
        </p:nvSpPr>
        <p:spPr>
          <a:xfrm>
            <a:off x="837195" y="1576071"/>
            <a:ext cx="11356156" cy="4932515"/>
          </a:xfrm>
        </p:spPr>
        <p:txBody>
          <a:bodyPr vert="horz" lIns="91440" tIns="45720" rIns="91440" bIns="45720" rtlCol="0" anchor="t">
            <a:normAutofit fontScale="85000" lnSpcReduction="10000"/>
          </a:bodyPr>
          <a:lstStyle/>
          <a:p>
            <a:pPr>
              <a:lnSpc>
                <a:spcPct val="110000"/>
              </a:lnSpc>
            </a:pPr>
            <a:r>
              <a:rPr lang="en-US" sz="2000">
                <a:latin typeface="Arial"/>
                <a:cs typeface="Arial"/>
              </a:rPr>
              <a:t>Autonomous Vehicles: Present Technological Traits and Scope for Future Innovation </a:t>
            </a:r>
            <a:r>
              <a:rPr lang="en-US" sz="2000" i="1">
                <a:latin typeface="Arial"/>
                <a:cs typeface="Arial"/>
              </a:rPr>
              <a:t>[46]</a:t>
            </a:r>
            <a:endParaRPr lang="en-US"/>
          </a:p>
          <a:p>
            <a:pPr lvl="1">
              <a:lnSpc>
                <a:spcPct val="110000"/>
              </a:lnSpc>
            </a:pPr>
            <a:r>
              <a:rPr lang="en-US" sz="1600">
                <a:latin typeface="Arial"/>
                <a:cs typeface="Arial"/>
              </a:rPr>
              <a:t>Describes Stages in Constructing Autonomous Vehicle and the current obstacles other Autonomous Vehicle Design are Facing</a:t>
            </a:r>
          </a:p>
          <a:p>
            <a:pPr>
              <a:lnSpc>
                <a:spcPct val="110000"/>
              </a:lnSpc>
            </a:pPr>
            <a:r>
              <a:rPr lang="en-US" sz="2000" i="1">
                <a:latin typeface="Arial"/>
                <a:cs typeface="Arial"/>
              </a:rPr>
              <a:t>Actuators for Intelligent Electric Vehicles [47]</a:t>
            </a:r>
          </a:p>
          <a:p>
            <a:pPr lvl="1">
              <a:lnSpc>
                <a:spcPct val="110000"/>
              </a:lnSpc>
            </a:pPr>
            <a:r>
              <a:rPr lang="en-US" sz="1600">
                <a:latin typeface="Arial"/>
                <a:cs typeface="Arial"/>
              </a:rPr>
              <a:t>Offers Motion Planning using Actuators and Associated Technology</a:t>
            </a:r>
          </a:p>
          <a:p>
            <a:pPr>
              <a:lnSpc>
                <a:spcPct val="110000"/>
              </a:lnSpc>
            </a:pPr>
            <a:r>
              <a:rPr lang="en-US" sz="2000" i="1">
                <a:latin typeface="Arial"/>
                <a:cs typeface="Arial"/>
              </a:rPr>
              <a:t>Smooth Speed Control for an Autonomous Vehicle and On-Road Verification [48]</a:t>
            </a:r>
          </a:p>
          <a:p>
            <a:pPr lvl="1">
              <a:lnSpc>
                <a:spcPct val="110000"/>
              </a:lnSpc>
            </a:pPr>
            <a:r>
              <a:rPr lang="en-US" sz="1600">
                <a:latin typeface="Arial"/>
                <a:cs typeface="Arial"/>
              </a:rPr>
              <a:t>Describes smooth driving using LiDAR sensors along with critiques based on each mechanism</a:t>
            </a:r>
          </a:p>
          <a:p>
            <a:pPr>
              <a:lnSpc>
                <a:spcPct val="110000"/>
              </a:lnSpc>
            </a:pPr>
            <a:r>
              <a:rPr lang="en-US" sz="2000" i="1">
                <a:latin typeface="Arial"/>
                <a:cs typeface="Arial"/>
              </a:rPr>
              <a:t>FMVSS Considerations for Vehicles With Automated Driving Systems [49]</a:t>
            </a:r>
          </a:p>
          <a:p>
            <a:pPr lvl="1">
              <a:lnSpc>
                <a:spcPct val="110000"/>
              </a:lnSpc>
            </a:pPr>
            <a:r>
              <a:rPr lang="en-US" sz="1600">
                <a:latin typeface="Arial"/>
                <a:cs typeface="Arial"/>
              </a:rPr>
              <a:t>Autonomous Driving Standards offered by Federal Motor Vehicle Safety Standards if the Go-Kart can be Driven on the Road</a:t>
            </a:r>
          </a:p>
          <a:p>
            <a:pPr>
              <a:lnSpc>
                <a:spcPct val="110000"/>
              </a:lnSpc>
            </a:pPr>
            <a:r>
              <a:rPr lang="en-US" sz="2000" i="1">
                <a:latin typeface="Arial"/>
                <a:cs typeface="Arial"/>
              </a:rPr>
              <a:t>Longitudinal Predictive Control for Vehicle-Following Collision Avoidance in Autonomous Driving Considering Distance and Acceleration Compensation [50]</a:t>
            </a:r>
          </a:p>
          <a:p>
            <a:pPr lvl="1">
              <a:lnSpc>
                <a:spcPct val="110000"/>
              </a:lnSpc>
            </a:pPr>
            <a:r>
              <a:rPr lang="en-US" sz="1600">
                <a:latin typeface="Arial"/>
                <a:cs typeface="Arial"/>
              </a:rPr>
              <a:t>Details how Predictive Control works in an Autonomous Vehicle while it is in Motion</a:t>
            </a:r>
          </a:p>
          <a:p>
            <a:pPr>
              <a:lnSpc>
                <a:spcPct val="110000"/>
              </a:lnSpc>
            </a:pPr>
            <a:r>
              <a:rPr lang="en-US" sz="2000" i="1" err="1">
                <a:latin typeface="Arial"/>
                <a:cs typeface="Arial"/>
              </a:rPr>
              <a:t>AdvSim</a:t>
            </a:r>
            <a:r>
              <a:rPr lang="en-US" sz="2000" i="1">
                <a:latin typeface="Arial"/>
                <a:cs typeface="Arial"/>
              </a:rPr>
              <a:t>: Generating Safety-Critical Scenarios for Self-Driving Vehicles [51]</a:t>
            </a:r>
          </a:p>
          <a:p>
            <a:pPr lvl="1">
              <a:lnSpc>
                <a:spcPct val="110000"/>
              </a:lnSpc>
            </a:pPr>
            <a:r>
              <a:rPr lang="en-US" sz="1600">
                <a:latin typeface="Arial"/>
                <a:cs typeface="Arial"/>
              </a:rPr>
              <a:t>Evaluates Different solutions and forms of Troubleshooting currently used in Autonomous Vehicles</a:t>
            </a:r>
          </a:p>
          <a:p>
            <a:pPr>
              <a:lnSpc>
                <a:spcPct val="110000"/>
              </a:lnSpc>
            </a:pPr>
            <a:r>
              <a:rPr lang="en-US" sz="2000" i="1">
                <a:latin typeface="Arial"/>
                <a:cs typeface="Arial"/>
              </a:rPr>
              <a:t>AUTOSAR-Enabled Throttle Position Sensor Testing and Analysis using MATLAB [52]</a:t>
            </a:r>
          </a:p>
          <a:p>
            <a:pPr lvl="1">
              <a:lnSpc>
                <a:spcPct val="110000"/>
              </a:lnSpc>
            </a:pPr>
            <a:r>
              <a:rPr lang="en-US" sz="1600">
                <a:latin typeface="Arial"/>
                <a:cs typeface="Arial"/>
              </a:rPr>
              <a:t>Compares Simulated Environments compared to Physical Testing for Vehicles using MATLAB Code </a:t>
            </a:r>
            <a:endParaRPr lang="en-US" sz="2000"/>
          </a:p>
        </p:txBody>
      </p:sp>
      <p:sp>
        <p:nvSpPr>
          <p:cNvPr id="5" name="TextBox 4">
            <a:extLst>
              <a:ext uri="{FF2B5EF4-FFF2-40B4-BE49-F238E27FC236}">
                <a16:creationId xmlns:a16="http://schemas.microsoft.com/office/drawing/2014/main" id="{C44D14A0-BEF8-8323-BD8D-A7F4121032DD}"/>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NP 19</a:t>
            </a:r>
          </a:p>
        </p:txBody>
      </p:sp>
    </p:spTree>
    <p:extLst>
      <p:ext uri="{BB962C8B-B14F-4D97-AF65-F5344CB8AC3E}">
        <p14:creationId xmlns:p14="http://schemas.microsoft.com/office/powerpoint/2010/main" val="29800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a:extLst>
              <a:ext uri="{FF2B5EF4-FFF2-40B4-BE49-F238E27FC236}">
                <a16:creationId xmlns:a16="http://schemas.microsoft.com/office/drawing/2014/main" id="{32A33168-31CA-CE4A-B64A-E413D152F2C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552" b="1072"/>
          <a:stretch/>
        </p:blipFill>
        <p:spPr>
          <a:xfrm>
            <a:off x="-39757" y="-39756"/>
            <a:ext cx="12274826" cy="6904590"/>
          </a:xfrm>
        </p:spPr>
      </p:pic>
      <p:pic>
        <p:nvPicPr>
          <p:cNvPr id="21" name="Picture 20" descr="blue bar">
            <a:extLst>
              <a:ext uri="{FF2B5EF4-FFF2-40B4-BE49-F238E27FC236}">
                <a16:creationId xmlns:a16="http://schemas.microsoft.com/office/drawing/2014/main" id="{1623B4D8-6B7E-384C-B74A-ED629F213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32" y="239365"/>
            <a:ext cx="11396932" cy="1244600"/>
          </a:xfrm>
          <a:prstGeom prst="rect">
            <a:avLst/>
          </a:prstGeom>
        </p:spPr>
      </p:pic>
      <p:sp>
        <p:nvSpPr>
          <p:cNvPr id="4" name="Title 3">
            <a:extLst>
              <a:ext uri="{FF2B5EF4-FFF2-40B4-BE49-F238E27FC236}">
                <a16:creationId xmlns:a16="http://schemas.microsoft.com/office/drawing/2014/main" id="{4337F860-B2E7-BA47-8E75-023B8C145C47}"/>
              </a:ext>
            </a:extLst>
          </p:cNvPr>
          <p:cNvSpPr>
            <a:spLocks noGrp="1"/>
          </p:cNvSpPr>
          <p:nvPr>
            <p:ph type="title"/>
          </p:nvPr>
        </p:nvSpPr>
        <p:spPr>
          <a:xfrm>
            <a:off x="838200" y="372159"/>
            <a:ext cx="10515600" cy="979013"/>
          </a:xfrm>
        </p:spPr>
        <p:txBody>
          <a:bodyPr>
            <a:normAutofit/>
          </a:bodyPr>
          <a:lstStyle/>
          <a:p>
            <a:pPr algn="l"/>
            <a:r>
              <a:rPr lang="en-US" sz="4600">
                <a:latin typeface="Arial"/>
                <a:cs typeface="Arial"/>
              </a:rPr>
              <a:t>Project Description</a:t>
            </a:r>
            <a:endParaRPr lang="en-US" sz="4600">
              <a:latin typeface="Arial" panose="020B0604020202020204" pitchFamily="34" charset="0"/>
            </a:endParaRPr>
          </a:p>
        </p:txBody>
      </p:sp>
      <p:sp>
        <p:nvSpPr>
          <p:cNvPr id="3" name="Rectangle 2">
            <a:extLst>
              <a:ext uri="{FF2B5EF4-FFF2-40B4-BE49-F238E27FC236}">
                <a16:creationId xmlns:a16="http://schemas.microsoft.com/office/drawing/2014/main" id="{BE3BE984-42DB-E775-8F2B-29F8EC250D53}"/>
              </a:ext>
            </a:extLst>
          </p:cNvPr>
          <p:cNvSpPr/>
          <p:nvPr/>
        </p:nvSpPr>
        <p:spPr>
          <a:xfrm>
            <a:off x="249576" y="1714878"/>
            <a:ext cx="11695545" cy="4858909"/>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lnSpc>
                <a:spcPct val="150000"/>
              </a:lnSpc>
              <a:buFont typeface="Arial"/>
              <a:buChar char="•"/>
            </a:pPr>
            <a:r>
              <a:rPr lang="en-US" sz="2800">
                <a:solidFill>
                  <a:schemeClr val="tx1"/>
                </a:solidFill>
                <a:latin typeface="Arial"/>
                <a:ea typeface="Calibri"/>
                <a:cs typeface="Calibri"/>
              </a:rPr>
              <a:t>Control system to Automate Traditional Vehicles</a:t>
            </a:r>
            <a:endParaRPr lang="en-US">
              <a:solidFill>
                <a:schemeClr val="tx1"/>
              </a:solidFill>
              <a:ea typeface="Calibri" panose="020F0502020204030204"/>
              <a:cs typeface="Calibri" panose="020F0502020204030204"/>
            </a:endParaRPr>
          </a:p>
          <a:p>
            <a:pPr marL="800100" lvl="1" indent="-342900">
              <a:buFont typeface="Courier New"/>
              <a:buChar char="o"/>
            </a:pPr>
            <a:r>
              <a:rPr lang="en-US" sz="2400">
                <a:solidFill>
                  <a:schemeClr val="tx1"/>
                </a:solidFill>
                <a:latin typeface="Arial"/>
                <a:ea typeface="Calibri"/>
                <a:cs typeface="Arial"/>
              </a:rPr>
              <a:t>Brakes</a:t>
            </a:r>
          </a:p>
          <a:p>
            <a:pPr marL="800100" lvl="1" indent="-342900">
              <a:buFont typeface="Courier New"/>
              <a:buChar char="o"/>
            </a:pPr>
            <a:r>
              <a:rPr lang="en-US" sz="2400">
                <a:solidFill>
                  <a:schemeClr val="tx1"/>
                </a:solidFill>
                <a:latin typeface="Arial"/>
                <a:ea typeface="Calibri"/>
                <a:cs typeface="Calibri"/>
              </a:rPr>
              <a:t>Steering</a:t>
            </a:r>
            <a:endParaRPr lang="en-US">
              <a:solidFill>
                <a:schemeClr val="tx1"/>
              </a:solidFill>
              <a:ea typeface="Calibri" panose="020F0502020204030204"/>
              <a:cs typeface="Calibri" panose="020F0502020204030204"/>
            </a:endParaRPr>
          </a:p>
          <a:p>
            <a:pPr marL="800100" lvl="1" indent="-342900">
              <a:buFont typeface="Courier New"/>
              <a:buChar char="o"/>
            </a:pPr>
            <a:r>
              <a:rPr lang="en-US" sz="2400">
                <a:solidFill>
                  <a:schemeClr val="tx1"/>
                </a:solidFill>
                <a:latin typeface="Arial"/>
                <a:ea typeface="Calibri"/>
                <a:cs typeface="Calibri"/>
              </a:rPr>
              <a:t>Throttle</a:t>
            </a:r>
          </a:p>
          <a:p>
            <a:pPr marL="342900" indent="-342900">
              <a:lnSpc>
                <a:spcPct val="150000"/>
              </a:lnSpc>
              <a:buFont typeface="Arial"/>
              <a:buChar char="•"/>
            </a:pPr>
            <a:r>
              <a:rPr lang="en-US" sz="2800">
                <a:solidFill>
                  <a:schemeClr val="tx1"/>
                </a:solidFill>
                <a:latin typeface="Arial"/>
                <a:ea typeface="Calibri"/>
                <a:cs typeface="Calibri"/>
              </a:rPr>
              <a:t>Sponsors and Stakeholders</a:t>
            </a:r>
          </a:p>
          <a:p>
            <a:pPr marL="800100" lvl="1" indent="-342900">
              <a:buFont typeface="Courier New"/>
              <a:buChar char="o"/>
            </a:pPr>
            <a:r>
              <a:rPr lang="en-US" sz="2400">
                <a:solidFill>
                  <a:schemeClr val="tx1"/>
                </a:solidFill>
                <a:latin typeface="Arial"/>
                <a:ea typeface="Calibri"/>
                <a:cs typeface="Calibri"/>
              </a:rPr>
              <a:t>Boeing (Michael Vogelsang)</a:t>
            </a:r>
            <a:endParaRPr lang="en-US" sz="2400">
              <a:solidFill>
                <a:schemeClr val="tx1"/>
              </a:solidFill>
              <a:ea typeface="Calibri" panose="020F0502020204030204"/>
              <a:cs typeface="Calibri" panose="020F0502020204030204"/>
            </a:endParaRPr>
          </a:p>
          <a:p>
            <a:pPr marL="800100" lvl="1" indent="-342900">
              <a:buFont typeface="Courier New"/>
              <a:buChar char="o"/>
            </a:pPr>
            <a:r>
              <a:rPr lang="en-US" sz="2400">
                <a:solidFill>
                  <a:schemeClr val="tx1"/>
                </a:solidFill>
                <a:latin typeface="Arial"/>
                <a:ea typeface="Calibri"/>
                <a:cs typeface="Calibri"/>
              </a:rPr>
              <a:t>Technical Support </a:t>
            </a:r>
            <a:r>
              <a:rPr lang="en-US" sz="2400">
                <a:solidFill>
                  <a:schemeClr val="tx1"/>
                </a:solidFill>
                <a:latin typeface="Arial"/>
                <a:ea typeface="Calibri"/>
                <a:cs typeface="Arial"/>
              </a:rPr>
              <a:t>(Conner N. and Donald G.)</a:t>
            </a:r>
            <a:endParaRPr lang="en-US" sz="2400">
              <a:solidFill>
                <a:schemeClr val="tx1"/>
              </a:solidFill>
              <a:latin typeface="Arial"/>
              <a:ea typeface="Calibri"/>
              <a:cs typeface="Calibri"/>
            </a:endParaRPr>
          </a:p>
          <a:p>
            <a:pPr marL="342900" indent="-342900">
              <a:lnSpc>
                <a:spcPct val="150000"/>
              </a:lnSpc>
              <a:buFont typeface="Arial"/>
              <a:buChar char="•"/>
            </a:pPr>
            <a:r>
              <a:rPr lang="en-US" sz="2800">
                <a:solidFill>
                  <a:schemeClr val="tx1"/>
                </a:solidFill>
                <a:latin typeface="Arial"/>
                <a:ea typeface="Calibri"/>
                <a:cs typeface="Arial"/>
              </a:rPr>
              <a:t>Importance</a:t>
            </a:r>
          </a:p>
          <a:p>
            <a:pPr marL="800100" lvl="1" indent="-342900">
              <a:buFont typeface="Courier New"/>
              <a:buChar char="o"/>
            </a:pPr>
            <a:r>
              <a:rPr lang="en-US" sz="2400">
                <a:solidFill>
                  <a:schemeClr val="tx1"/>
                </a:solidFill>
                <a:latin typeface="Arial"/>
                <a:ea typeface="Calibri"/>
                <a:cs typeface="Arial"/>
              </a:rPr>
              <a:t>Future Transportation</a:t>
            </a:r>
          </a:p>
          <a:p>
            <a:pPr marL="800100" lvl="1" indent="-342900">
              <a:buFont typeface="Courier New"/>
              <a:buChar char="o"/>
            </a:pPr>
            <a:r>
              <a:rPr lang="en-US" sz="2400">
                <a:solidFill>
                  <a:schemeClr val="tx1"/>
                </a:solidFill>
                <a:latin typeface="Arial"/>
                <a:ea typeface="Calibri"/>
                <a:cs typeface="Arial"/>
              </a:rPr>
              <a:t>Advanced Automation Technology</a:t>
            </a:r>
          </a:p>
        </p:txBody>
      </p:sp>
      <p:sp>
        <p:nvSpPr>
          <p:cNvPr id="2" name="TextBox 1">
            <a:extLst>
              <a:ext uri="{FF2B5EF4-FFF2-40B4-BE49-F238E27FC236}">
                <a16:creationId xmlns:a16="http://schemas.microsoft.com/office/drawing/2014/main" id="{8EB45A2B-B318-D7D9-FB2F-77FFC6F36896}"/>
              </a:ext>
            </a:extLst>
          </p:cNvPr>
          <p:cNvSpPr txBox="1"/>
          <p:nvPr/>
        </p:nvSpPr>
        <p:spPr>
          <a:xfrm>
            <a:off x="11018197" y="6514119"/>
            <a:ext cx="12169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SC 2</a:t>
            </a:r>
          </a:p>
        </p:txBody>
      </p:sp>
      <p:pic>
        <p:nvPicPr>
          <p:cNvPr id="5" name="Picture 4" descr="A blue car with white numbers and a person driving on a dirt road&#10;&#10;AI-generated content may be incorrect.">
            <a:extLst>
              <a:ext uri="{FF2B5EF4-FFF2-40B4-BE49-F238E27FC236}">
                <a16:creationId xmlns:a16="http://schemas.microsoft.com/office/drawing/2014/main" id="{64C740B9-AC1C-299A-2C5A-4FC43B4DE1AB}"/>
              </a:ext>
            </a:extLst>
          </p:cNvPr>
          <p:cNvPicPr>
            <a:picLocks noChangeAspect="1"/>
          </p:cNvPicPr>
          <p:nvPr/>
        </p:nvPicPr>
        <p:blipFill>
          <a:blip r:embed="rId4"/>
          <a:stretch>
            <a:fillRect/>
          </a:stretch>
        </p:blipFill>
        <p:spPr>
          <a:xfrm>
            <a:off x="7798205" y="3413570"/>
            <a:ext cx="4038162" cy="1876927"/>
          </a:xfrm>
          <a:prstGeom prst="rect">
            <a:avLst/>
          </a:prstGeom>
        </p:spPr>
      </p:pic>
      <p:sp>
        <p:nvSpPr>
          <p:cNvPr id="6" name="TextBox 5">
            <a:extLst>
              <a:ext uri="{FF2B5EF4-FFF2-40B4-BE49-F238E27FC236}">
                <a16:creationId xmlns:a16="http://schemas.microsoft.com/office/drawing/2014/main" id="{5D6C9C37-8B8E-8125-5201-190A6BFC0675}"/>
              </a:ext>
            </a:extLst>
          </p:cNvPr>
          <p:cNvSpPr txBox="1"/>
          <p:nvPr/>
        </p:nvSpPr>
        <p:spPr>
          <a:xfrm>
            <a:off x="7795967" y="5282153"/>
            <a:ext cx="40315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Calibri"/>
                <a:cs typeface="Calibri"/>
              </a:rPr>
              <a:t>AI Generated Photo of Autonomous NAU Buggy provided by Boeing</a:t>
            </a:r>
            <a:endParaRPr lang="en-US">
              <a:ea typeface="Calibri" panose="020F0502020204030204"/>
              <a:cs typeface="Calibri" panose="020F0502020204030204"/>
            </a:endParaRPr>
          </a:p>
        </p:txBody>
      </p:sp>
    </p:spTree>
    <p:extLst>
      <p:ext uri="{BB962C8B-B14F-4D97-AF65-F5344CB8AC3E}">
        <p14:creationId xmlns:p14="http://schemas.microsoft.com/office/powerpoint/2010/main" val="165918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3F54-4ADC-A590-6657-80272B895D67}"/>
              </a:ext>
            </a:extLst>
          </p:cNvPr>
          <p:cNvSpPr>
            <a:spLocks noGrp="1"/>
          </p:cNvSpPr>
          <p:nvPr>
            <p:ph type="title"/>
          </p:nvPr>
        </p:nvSpPr>
        <p:spPr/>
        <p:txBody>
          <a:bodyPr>
            <a:normAutofit fontScale="90000"/>
          </a:bodyPr>
          <a:lstStyle/>
          <a:p>
            <a:pPr algn="l"/>
            <a:br>
              <a:rPr lang="en-US" sz="3900"/>
            </a:br>
            <a:r>
              <a:rPr lang="en-US"/>
              <a:t>Brakes:</a:t>
            </a:r>
            <a:r>
              <a:rPr lang="en-US">
                <a:effectLst/>
              </a:rPr>
              <a:t> Autonomous Vehicle Braking     			 Time Assessment</a:t>
            </a:r>
            <a:br>
              <a:rPr lang="en-US">
                <a:effectLst/>
              </a:rPr>
            </a:b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7E4D4E-C6D2-7C7A-377B-234DDF64344C}"/>
                  </a:ext>
                </a:extLst>
              </p:cNvPr>
              <p:cNvSpPr>
                <a:spLocks noGrp="1"/>
              </p:cNvSpPr>
              <p:nvPr>
                <p:ph sz="half" idx="1"/>
              </p:nvPr>
            </p:nvSpPr>
            <p:spPr>
              <a:xfrm>
                <a:off x="863963" y="2403073"/>
                <a:ext cx="5181600" cy="4262941"/>
              </a:xfrm>
            </p:spPr>
            <p:txBody>
              <a:bodyPr/>
              <a:lstStyle/>
              <a:p>
                <a:pPr marL="0" indent="0">
                  <a:buNone/>
                </a:pPr>
                <a:r>
                  <a:rPr lang="en-US" sz="2400" u="sng">
                    <a:latin typeface="Arial" panose="020B0604020202020204" pitchFamily="34" charset="0"/>
                    <a:cs typeface="Arial" panose="020B0604020202020204" pitchFamily="34" charset="0"/>
                  </a:rPr>
                  <a:t>Equation</a:t>
                </a:r>
              </a:p>
              <a:p>
                <a:pPr marL="0" indent="0">
                  <a:buNone/>
                </a:pPr>
                <a:r>
                  <a:rPr lang="en-US" sz="2000" i="1">
                    <a:latin typeface="Cambria Math" panose="02040503050406030204" pitchFamily="18" charset="0"/>
                  </a:rPr>
                  <a:t>t </a:t>
                </a:r>
                <a:r>
                  <a:rPr lang="en-US" sz="2000"/>
                  <a:t>=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𝑟</m:t>
                        </m:r>
                      </m:sub>
                    </m:sSub>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𝑚𝑣</m:t>
                            </m:r>
                          </m:e>
                          <m:sub>
                            <m:r>
                              <a:rPr lang="en-US" sz="2000" b="0" i="1" smtClean="0">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𝐹</m:t>
                            </m:r>
                          </m:e>
                          <m:sub>
                            <m:r>
                              <a:rPr lang="en-US" sz="2000" b="0" i="1" smtClean="0">
                                <a:latin typeface="Cambria Math" panose="02040503050406030204" pitchFamily="18" charset="0"/>
                              </a:rPr>
                              <m:t>𝑝</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𝜂</m:t>
                            </m:r>
                          </m:e>
                          <m:sub>
                            <m:r>
                              <a:rPr lang="en-US" sz="2000" b="0" i="1" smtClean="0">
                                <a:latin typeface="Cambria Math" panose="02040503050406030204" pitchFamily="18" charset="0"/>
                              </a:rPr>
                              <m:t>𝑟</m:t>
                            </m:r>
                          </m:sub>
                        </m:sSub>
                        <m:r>
                          <a:rPr lang="en-US" sz="200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𝐹</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rPr>
                              <m:t>𝑑</m:t>
                            </m:r>
                          </m:sub>
                        </m:sSub>
                        <m:r>
                          <a:rPr lang="en-US" sz="200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ea typeface="Cambria Math" panose="02040503050406030204" pitchFamily="18" charset="0"/>
                              </a:rPr>
                              <m:t>𝑎</m:t>
                            </m:r>
                          </m:sub>
                        </m:sSub>
                      </m:den>
                    </m:f>
                  </m:oMath>
                </a14:m>
                <a:endParaRPr lang="en-US" sz="2000"/>
              </a:p>
              <a:p>
                <a:pPr marL="0" indent="0">
                  <a:buNone/>
                </a:pPr>
                <a:endParaRPr lang="en-US" sz="2000"/>
              </a:p>
            </p:txBody>
          </p:sp>
        </mc:Choice>
        <mc:Fallback xmlns="">
          <p:sp>
            <p:nvSpPr>
              <p:cNvPr id="3" name="Content Placeholder 2">
                <a:extLst>
                  <a:ext uri="{FF2B5EF4-FFF2-40B4-BE49-F238E27FC236}">
                    <a16:creationId xmlns:a16="http://schemas.microsoft.com/office/drawing/2014/main" id="{267E4D4E-C6D2-7C7A-377B-234DDF64344C}"/>
                  </a:ext>
                </a:extLst>
              </p:cNvPr>
              <p:cNvSpPr>
                <a:spLocks noGrp="1" noRot="1" noChangeAspect="1" noMove="1" noResize="1" noEditPoints="1" noAdjustHandles="1" noChangeArrowheads="1" noChangeShapeType="1" noTextEdit="1"/>
              </p:cNvSpPr>
              <p:nvPr>
                <p:ph sz="half" idx="1"/>
              </p:nvPr>
            </p:nvSpPr>
            <p:spPr>
              <a:xfrm>
                <a:off x="863963" y="2403073"/>
                <a:ext cx="5181600" cy="4262941"/>
              </a:xfrm>
              <a:blipFill>
                <a:blip r:embed="rId4"/>
                <a:stretch>
                  <a:fillRect l="-1882" t="-1857"/>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68A79522-F648-CD8B-8D99-F1DF25B465F4}"/>
              </a:ext>
            </a:extLst>
          </p:cNvPr>
          <p:cNvSpPr>
            <a:spLocks noGrp="1"/>
          </p:cNvSpPr>
          <p:nvPr>
            <p:ph sz="half" idx="2"/>
          </p:nvPr>
        </p:nvSpPr>
        <p:spPr>
          <a:xfrm>
            <a:off x="863963" y="3326267"/>
            <a:ext cx="7225938" cy="3766061"/>
          </a:xfrm>
        </p:spPr>
        <p:txBody>
          <a:bodyPr/>
          <a:lstStyle/>
          <a:p>
            <a:pPr marL="0" indent="0">
              <a:buNone/>
            </a:pPr>
            <a:r>
              <a:rPr lang="en-US" sz="2000">
                <a:solidFill>
                  <a:schemeClr val="tx1"/>
                </a:solidFill>
              </a:rPr>
              <a:t>	</a:t>
            </a:r>
            <a:endParaRPr lang="en-US" sz="2000" i="1">
              <a:latin typeface="Cambria Math" panose="020405030504060302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993A7EA-E91A-6C31-4AA6-FE19DB86D17E}"/>
                  </a:ext>
                </a:extLst>
              </p:cNvPr>
              <p:cNvSpPr txBox="1"/>
              <p:nvPr/>
            </p:nvSpPr>
            <p:spPr>
              <a:xfrm>
                <a:off x="838200" y="1578466"/>
                <a:ext cx="10515599" cy="769441"/>
              </a:xfrm>
              <a:prstGeom prst="rect">
                <a:avLst/>
              </a:prstGeom>
              <a:noFill/>
            </p:spPr>
            <p:txBody>
              <a:bodyPr wrap="square" rtlCol="0">
                <a:spAutoFit/>
              </a:bodyPr>
              <a:lstStyle/>
              <a:p>
                <a:r>
                  <a:rPr lang="en-US" sz="2400" u="sng">
                    <a:latin typeface="Arial" panose="020B0604020202020204" pitchFamily="34" charset="0"/>
                    <a:cs typeface="Arial" panose="020B0604020202020204" pitchFamily="34" charset="0"/>
                  </a:rPr>
                  <a:t>Question:</a:t>
                </a:r>
                <a:r>
                  <a:rPr lang="en-US" sz="2000">
                    <a:latin typeface="Arial" panose="020B0604020202020204" pitchFamily="34" charset="0"/>
                    <a:cs typeface="Arial" panose="020B0604020202020204" pitchFamily="34" charset="0"/>
                  </a:rPr>
                  <a:t> Determine the total stopping time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oMath>
                </a14:m>
                <a:r>
                  <a:rPr lang="en-US" sz="2000">
                    <a:latin typeface="Arial" panose="020B0604020202020204" pitchFamily="34" charset="0"/>
                    <a:cs typeface="Arial" panose="020B0604020202020204" pitchFamily="34" charset="0"/>
                  </a:rPr>
                  <a:t> for an autonomous go-kart with a mass of          	      148 kg and initial velocity of 4.17 m/s</a:t>
                </a:r>
                <a:r>
                  <a:rPr lang="en-US" sz="2000" i="1">
                    <a:latin typeface="Arial" panose="020B0604020202020204" pitchFamily="34" charset="0"/>
                    <a:cs typeface="Arial" panose="020B0604020202020204" pitchFamily="34" charset="0"/>
                  </a:rPr>
                  <a:t>?</a:t>
                </a:r>
              </a:p>
            </p:txBody>
          </p:sp>
        </mc:Choice>
        <mc:Fallback xmlns="">
          <p:sp>
            <p:nvSpPr>
              <p:cNvPr id="8" name="TextBox 7">
                <a:extLst>
                  <a:ext uri="{FF2B5EF4-FFF2-40B4-BE49-F238E27FC236}">
                    <a16:creationId xmlns:a16="http://schemas.microsoft.com/office/drawing/2014/main" id="{F993A7EA-E91A-6C31-4AA6-FE19DB86D17E}"/>
                  </a:ext>
                </a:extLst>
              </p:cNvPr>
              <p:cNvSpPr txBox="1">
                <a:spLocks noRot="1" noChangeAspect="1" noMove="1" noResize="1" noEditPoints="1" noAdjustHandles="1" noChangeArrowheads="1" noChangeShapeType="1" noTextEdit="1"/>
              </p:cNvSpPr>
              <p:nvPr/>
            </p:nvSpPr>
            <p:spPr>
              <a:xfrm>
                <a:off x="838200" y="1578466"/>
                <a:ext cx="10515599" cy="769441"/>
              </a:xfrm>
              <a:prstGeom prst="rect">
                <a:avLst/>
              </a:prstGeom>
              <a:blipFill>
                <a:blip r:embed="rId5"/>
                <a:stretch>
                  <a:fillRect l="-928" t="-5556" r="-6903"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89177F6-2865-BF9C-CFED-B0D5D80CDC21}"/>
                  </a:ext>
                </a:extLst>
              </p:cNvPr>
              <p:cNvSpPr txBox="1"/>
              <p:nvPr/>
            </p:nvSpPr>
            <p:spPr>
              <a:xfrm>
                <a:off x="10893249" y="3276462"/>
                <a:ext cx="1298752" cy="1046440"/>
              </a:xfrm>
              <a:prstGeom prst="rect">
                <a:avLst/>
              </a:prstGeom>
              <a:noFill/>
            </p:spPr>
            <p:txBody>
              <a:bodyPr wrap="none" rtlCol="0">
                <a:spAutoFit/>
              </a:bodyPr>
              <a:lstStyle/>
              <a:p>
                <a:pPr marL="0" indent="0" algn="ctr">
                  <a:buNone/>
                </a:pPr>
                <a:r>
                  <a:rPr lang="en-US" sz="2400" u="sng">
                    <a:latin typeface="Arial" panose="020B0604020202020204" pitchFamily="34" charset="0"/>
                    <a:cs typeface="Arial" panose="020B0604020202020204" pitchFamily="34" charset="0"/>
                  </a:rPr>
                  <a:t>Solution</a:t>
                </a:r>
              </a:p>
              <a:p>
                <a:pPr algn="ctr"/>
                <a:r>
                  <a:rPr lang="en-US" sz="2000" i="1">
                    <a:latin typeface="Cambria Math" panose="02040503050406030204" pitchFamily="18" charset="0"/>
                  </a:rPr>
                  <a:t>t </a:t>
                </a:r>
                <a14:m>
                  <m:oMath xmlns:m="http://schemas.openxmlformats.org/officeDocument/2006/math">
                    <m:r>
                      <a:rPr lang="en-US" sz="2000" b="0" i="1" smtClean="0">
                        <a:solidFill>
                          <a:srgbClr val="003466"/>
                        </a:solidFill>
                        <a:latin typeface="Cambria Math" panose="02040503050406030204" pitchFamily="18" charset="0"/>
                        <a:cs typeface="Arial" panose="020B0604020202020204" pitchFamily="34" charset="0"/>
                      </a:rPr>
                      <m:t>=</m:t>
                    </m:r>
                    <m:r>
                      <a:rPr lang="en-US" sz="2000" b="0" i="1" smtClean="0">
                        <a:solidFill>
                          <a:srgbClr val="003466"/>
                        </a:solidFill>
                        <a:latin typeface="Cambria Math" panose="02040503050406030204" pitchFamily="18" charset="0"/>
                        <a:ea typeface="Cambria Math" panose="02040503050406030204" pitchFamily="18" charset="0"/>
                        <a:cs typeface="Arial" panose="020B0604020202020204" pitchFamily="34" charset="0"/>
                      </a:rPr>
                      <m:t>1.66</m:t>
                    </m:r>
                  </m:oMath>
                </a14:m>
                <a:r>
                  <a:rPr lang="en-US" sz="2000" i="1">
                    <a:solidFill>
                      <a:srgbClr val="003466"/>
                    </a:solidFill>
                    <a:latin typeface="Arial" panose="020B0604020202020204" pitchFamily="34" charset="0"/>
                    <a:cs typeface="Arial" panose="020B0604020202020204" pitchFamily="34" charset="0"/>
                  </a:rPr>
                  <a:t> s</a:t>
                </a:r>
              </a:p>
              <a:p>
                <a:pPr algn="ctr"/>
                <a:endParaRPr lang="en-US"/>
              </a:p>
            </p:txBody>
          </p:sp>
        </mc:Choice>
        <mc:Fallback xmlns="">
          <p:sp>
            <p:nvSpPr>
              <p:cNvPr id="19" name="TextBox 18">
                <a:extLst>
                  <a:ext uri="{FF2B5EF4-FFF2-40B4-BE49-F238E27FC236}">
                    <a16:creationId xmlns:a16="http://schemas.microsoft.com/office/drawing/2014/main" id="{189177F6-2865-BF9C-CFED-B0D5D80CDC21}"/>
                  </a:ext>
                </a:extLst>
              </p:cNvPr>
              <p:cNvSpPr txBox="1">
                <a:spLocks noRot="1" noChangeAspect="1" noMove="1" noResize="1" noEditPoints="1" noAdjustHandles="1" noChangeArrowheads="1" noChangeShapeType="1" noTextEdit="1"/>
              </p:cNvSpPr>
              <p:nvPr/>
            </p:nvSpPr>
            <p:spPr>
              <a:xfrm>
                <a:off x="10893249" y="3276462"/>
                <a:ext cx="1298752" cy="1046440"/>
              </a:xfrm>
              <a:prstGeom prst="rect">
                <a:avLst/>
              </a:prstGeom>
              <a:blipFill>
                <a:blip r:embed="rId6"/>
                <a:stretch>
                  <a:fillRect l="-7042" t="-4070" r="-7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0" name="Table 19">
                <a:extLst>
                  <a:ext uri="{FF2B5EF4-FFF2-40B4-BE49-F238E27FC236}">
                    <a16:creationId xmlns:a16="http://schemas.microsoft.com/office/drawing/2014/main" id="{15937BD7-24FB-92E8-6273-461E93F0FFAB}"/>
                  </a:ext>
                </a:extLst>
              </p:cNvPr>
              <p:cNvGraphicFramePr>
                <a:graphicFrameLocks noGrp="1"/>
              </p:cNvGraphicFramePr>
              <p:nvPr>
                <p:extLst>
                  <p:ext uri="{D42A27DB-BD31-4B8C-83A1-F6EECF244321}">
                    <p14:modId xmlns:p14="http://schemas.microsoft.com/office/powerpoint/2010/main" val="3448660741"/>
                  </p:ext>
                </p:extLst>
              </p:nvPr>
            </p:nvGraphicFramePr>
            <p:xfrm>
              <a:off x="740228" y="3381828"/>
              <a:ext cx="5101408" cy="3066162"/>
            </p:xfrm>
            <a:graphic>
              <a:graphicData uri="http://schemas.openxmlformats.org/drawingml/2006/table">
                <a:tbl>
                  <a:tblPr firstRow="1" bandRow="1">
                    <a:tableStyleId>{D7AC3CCA-C797-4891-BE02-D94E43425B78}</a:tableStyleId>
                  </a:tblPr>
                  <a:tblGrid>
                    <a:gridCol w="2550704">
                      <a:extLst>
                        <a:ext uri="{9D8B030D-6E8A-4147-A177-3AD203B41FA5}">
                          <a16:colId xmlns:a16="http://schemas.microsoft.com/office/drawing/2014/main" val="3769178612"/>
                        </a:ext>
                      </a:extLst>
                    </a:gridCol>
                    <a:gridCol w="2550704">
                      <a:extLst>
                        <a:ext uri="{9D8B030D-6E8A-4147-A177-3AD203B41FA5}">
                          <a16:colId xmlns:a16="http://schemas.microsoft.com/office/drawing/2014/main" val="3624060278"/>
                        </a:ext>
                      </a:extLst>
                    </a:gridCol>
                  </a:tblGrid>
                  <a:tr h="474181">
                    <a:tc gridSpan="2">
                      <a:txBody>
                        <a:bodyPr/>
                        <a:lstStyle/>
                        <a:p>
                          <a:pPr algn="ctr"/>
                          <a:r>
                            <a:rPr lang="en-US" sz="2400" b="0" u="sng">
                              <a:latin typeface="Arial"/>
                              <a:cs typeface="Arial"/>
                            </a:rPr>
                            <a:t>Variables</a:t>
                          </a:r>
                          <a:r>
                            <a:rPr lang="en-US" sz="2000" b="0">
                              <a:latin typeface="Arial"/>
                              <a:cs typeface="Arial"/>
                            </a:rPr>
                            <a:t> </a:t>
                          </a:r>
                        </a:p>
                      </a:txBody>
                      <a:tcPr/>
                    </a:tc>
                    <a:tc hMerge="1">
                      <a:txBody>
                        <a:bodyPr/>
                        <a:lstStyle/>
                        <a:p>
                          <a:endParaRPr lang="en-US" sz="1400" b="0" i="1" kern="1200">
                            <a:solidFill>
                              <a:schemeClr val="dk1"/>
                            </a:solidFill>
                            <a:latin typeface="Cambria Math" panose="02040503050406030204" pitchFamily="18" charset="0"/>
                            <a:ea typeface="+mn-ea"/>
                            <a:cs typeface="+mn-cs"/>
                          </a:endParaRPr>
                        </a:p>
                      </a:txBody>
                      <a:tcPr/>
                    </a:tc>
                    <a:extLst>
                      <a:ext uri="{0D108BD9-81ED-4DB2-BD59-A6C34878D82A}">
                        <a16:rowId xmlns:a16="http://schemas.microsoft.com/office/drawing/2014/main" val="3266297865"/>
                      </a:ext>
                    </a:extLst>
                  </a:tr>
                  <a:tr h="699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latin typeface="Arial"/>
                              <a:cs typeface="Arial"/>
                            </a:rPr>
                            <a:t>m(mass of loaded vehicle)= 148kg </a:t>
                          </a:r>
                          <a:r>
                            <a:rPr lang="en-US" sz="1200" i="0">
                              <a:latin typeface="Arial"/>
                              <a:cs typeface="Arial"/>
                            </a:rPr>
                            <a:t>[54]</a:t>
                          </a:r>
                        </a:p>
                        <a:p>
                          <a:endParaRPr lang="en-US" sz="1400" i="0">
                            <a:latin typeface="Arial" panose="020B0604020202020204" pitchFamily="34" charset="0"/>
                            <a:cs typeface="Arial" panose="020B0604020202020204" pitchFamily="34" charset="0"/>
                          </a:endParaRPr>
                        </a:p>
                      </a:txBody>
                      <a:tcPr/>
                    </a:tc>
                    <a:tc>
                      <a:txBody>
                        <a:bodyPr/>
                        <a:lstStyle/>
                        <a:p>
                          <a:r>
                            <a:rPr lang="en-US" sz="1400" b="0" i="0" kern="1200">
                              <a:solidFill>
                                <a:schemeClr val="dk1"/>
                              </a:solidFill>
                              <a:latin typeface="Arial"/>
                              <a:cs typeface="Arial"/>
                            </a:rPr>
                            <a:t>pedal force)= </a:t>
                          </a:r>
                          <a:r>
                            <a:rPr lang="en-US" sz="1400" b="0" i="0" u="none" strike="noStrike" kern="1200" noProof="0">
                              <a:solidFill>
                                <a:schemeClr val="dk1"/>
                              </a:solidFill>
                              <a:latin typeface="Arial"/>
                            </a:rPr>
                            <a:t>2.5</a:t>
                          </a:r>
                          <a:r>
                            <a:rPr lang="en-US" sz="1400" b="0" i="0" kern="1200">
                              <a:solidFill>
                                <a:schemeClr val="dk1"/>
                              </a:solidFill>
                              <a:latin typeface="Arial"/>
                              <a:cs typeface="Arial"/>
                            </a:rPr>
                            <a:t>N </a:t>
                          </a:r>
                          <a:endParaRPr lang="en-US" sz="1200" b="0" i="0" kern="1200">
                            <a:solidFill>
                              <a:schemeClr val="dk1"/>
                            </a:solidFill>
                            <a:latin typeface="Arial"/>
                            <a:cs typeface="Arial"/>
                          </a:endParaRPr>
                        </a:p>
                      </a:txBody>
                      <a:tcPr/>
                    </a:tc>
                    <a:extLst>
                      <a:ext uri="{0D108BD9-81ED-4DB2-BD59-A6C34878D82A}">
                        <a16:rowId xmlns:a16="http://schemas.microsoft.com/office/drawing/2014/main" val="2855165694"/>
                      </a:ext>
                    </a:extLst>
                  </a:tr>
                  <a:tr h="496761">
                    <a:tc>
                      <a:txBody>
                        <a:bodyPr/>
                        <a:lstStyle/>
                        <a:p>
                          <a14:m>
                            <m:oMath xmlns:m="http://schemas.openxmlformats.org/officeDocument/2006/math">
                              <m:sSub>
                                <m:sSubPr>
                                  <m:ctrlPr>
                                    <a:rPr lang="en-US" sz="1400" i="1" dirty="0" smtClean="0">
                                      <a:latin typeface="Cambria Math" panose="02040503050406030204" pitchFamily="18" charset="0"/>
                                    </a:rPr>
                                  </m:ctrlPr>
                                </m:sSubPr>
                                <m:e>
                                  <m:r>
                                    <m:rPr>
                                      <m:sty m:val="p"/>
                                    </m:rPr>
                                    <a:rPr lang="en-US" sz="1400" b="0" i="0" dirty="0" smtClean="0">
                                      <a:latin typeface="Cambria Math" panose="02040503050406030204" pitchFamily="18" charset="0"/>
                                    </a:rPr>
                                    <m:t>t</m:t>
                                  </m:r>
                                </m:e>
                                <m:sub>
                                  <m:r>
                                    <m:rPr>
                                      <m:sty m:val="p"/>
                                    </m:rPr>
                                    <a:rPr lang="en-US" sz="1400" b="0" i="0" dirty="0" smtClean="0">
                                      <a:latin typeface="Cambria Math" panose="02040503050406030204" pitchFamily="18" charset="0"/>
                                    </a:rPr>
                                    <m:t>r</m:t>
                                  </m:r>
                                </m:sub>
                              </m:sSub>
                            </m:oMath>
                          </a14:m>
                          <a:r>
                            <a:rPr lang="en-US" sz="1400" i="0">
                              <a:latin typeface="Arial"/>
                              <a:cs typeface="Arial"/>
                            </a:rPr>
                            <a:t>(electronic delay)= .</a:t>
                          </a:r>
                          <a:r>
                            <a:rPr lang="en-US" sz="1400" i="0">
                              <a:latin typeface="Arial" panose="020B0604020202020204" pitchFamily="34" charset="0"/>
                              <a:cs typeface="Arial" panose="020B0604020202020204" pitchFamily="34" charset="0"/>
                            </a:rPr>
                            <a:t>375s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1400" i="1" dirty="0" smtClean="0">
                                      <a:latin typeface="Cambria Math" panose="02040503050406030204" pitchFamily="18" charset="0"/>
                                    </a:rPr>
                                  </m:ctrlPr>
                                </m:sSubPr>
                                <m:e>
                                  <m:r>
                                    <m:rPr>
                                      <m:sty m:val="p"/>
                                    </m:rPr>
                                    <a:rPr lang="en-US" sz="1400" i="0" dirty="0">
                                      <a:latin typeface="Cambria Math" panose="02040503050406030204" pitchFamily="18" charset="0"/>
                                    </a:rPr>
                                    <m:t>η</m:t>
                                  </m:r>
                                </m:e>
                                <m:sub>
                                  <m:r>
                                    <m:rPr>
                                      <m:sty m:val="p"/>
                                    </m:rPr>
                                    <a:rPr lang="en-US" sz="1400" i="0" dirty="0">
                                      <a:latin typeface="Cambria Math" panose="02040503050406030204" pitchFamily="18" charset="0"/>
                                    </a:rPr>
                                    <m:t>r</m:t>
                                  </m:r>
                                </m:sub>
                              </m:sSub>
                            </m:oMath>
                          </a14:m>
                          <a:r>
                            <a:rPr lang="en-US" sz="1400" i="0">
                              <a:latin typeface="Arial"/>
                              <a:cs typeface="Arial"/>
                            </a:rPr>
                            <a:t>(efficiency) </a:t>
                          </a:r>
                          <a:r>
                            <a:rPr lang="en-US" sz="1400" i="0">
                              <a:latin typeface="Arial" panose="020B0604020202020204" pitchFamily="34" charset="0"/>
                              <a:cs typeface="Arial" panose="020B0604020202020204" pitchFamily="34" charset="0"/>
                            </a:rPr>
                            <a:t>= .9</a:t>
                          </a:r>
                        </a:p>
                        <a:p>
                          <a:endParaRPr lang="en-US" sz="1400" i="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9606057"/>
                      </a:ext>
                    </a:extLst>
                  </a:tr>
                  <a:tr h="519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a:latin typeface="Cambria Math"/>
                            </a:rPr>
                            <a:t>t </a:t>
                          </a:r>
                          <a:r>
                            <a:rPr lang="en-US" sz="1400" i="0">
                              <a:solidFill>
                                <a:schemeClr val="tx1"/>
                              </a:solidFill>
                              <a:latin typeface="Arial"/>
                              <a:cs typeface="Arial"/>
                            </a:rPr>
                            <a:t>(</a:t>
                          </a:r>
                          <a:r>
                            <a:rPr lang="en-US" sz="1400" b="0" i="0">
                              <a:solidFill>
                                <a:schemeClr val="tx1"/>
                              </a:solidFill>
                              <a:latin typeface="Arial"/>
                              <a:cs typeface="Arial"/>
                            </a:rPr>
                            <a:t>stopping time)</a:t>
                          </a:r>
                          <a:r>
                            <a:rPr lang="en-US" sz="1400">
                              <a:solidFill>
                                <a:srgbClr val="003466"/>
                              </a:solidFill>
                              <a:ea typeface="Cambria Math"/>
                              <a:cs typeface="Arial"/>
                            </a:rPr>
                            <a:t> </a:t>
                          </a:r>
                          <a:r>
                            <a:rPr lang="en-US" sz="1200" b="0" i="0">
                              <a:solidFill>
                                <a:schemeClr val="tx1"/>
                              </a:solidFill>
                              <a:latin typeface="Arial"/>
                              <a:cs typeface="Arial"/>
                            </a:rPr>
                            <a:t>]</a:t>
                          </a:r>
                          <a:endParaRPr lang="en-US" sz="1200" b="0" i="0">
                            <a:solidFill>
                              <a:schemeClr val="tx1"/>
                            </a:solidFill>
                            <a:latin typeface="Arial" panose="020B0604020202020204" pitchFamily="34" charset="0"/>
                            <a:cs typeface="Arial" panose="020B0604020202020204" pitchFamily="34" charset="0"/>
                          </a:endParaRPr>
                        </a:p>
                        <a:p>
                          <a:endParaRPr lang="en-US" sz="1400" i="0">
                            <a:latin typeface="Arial" panose="020B0604020202020204" pitchFamily="34" charset="0"/>
                            <a:cs typeface="Arial" panose="020B0604020202020204" pitchFamily="34" charset="0"/>
                          </a:endParaRPr>
                        </a:p>
                      </a:txBody>
                      <a:tcPr/>
                    </a:tc>
                    <a:tc>
                      <a:txBody>
                        <a:bodyPr/>
                        <a:lstStyle/>
                        <a:p>
                          <a14:m>
                            <m:oMath xmlns:m="http://schemas.openxmlformats.org/officeDocument/2006/math">
                              <m:sSub>
                                <m:sSubPr>
                                  <m:ctrlPr>
                                    <a:rPr lang="en-US" sz="1400" i="1" dirty="0" smtClean="0">
                                      <a:latin typeface="Cambria Math" panose="02040503050406030204" pitchFamily="18" charset="0"/>
                                    </a:rPr>
                                  </m:ctrlPr>
                                </m:sSubPr>
                                <m:e>
                                  <m:r>
                                    <m:rPr>
                                      <m:sty m:val="p"/>
                                    </m:rPr>
                                    <a:rPr lang="en-US" sz="1400" i="0" dirty="0">
                                      <a:latin typeface="Cambria Math" panose="02040503050406030204" pitchFamily="18" charset="0"/>
                                    </a:rPr>
                                    <m:t>F</m:t>
                                  </m:r>
                                </m:e>
                                <m:sub>
                                  <m:r>
                                    <m:rPr>
                                      <m:sty m:val="p"/>
                                    </m:rPr>
                                    <a:rPr lang="en-US" sz="1400" i="0" dirty="0">
                                      <a:latin typeface="Cambria Math" panose="02040503050406030204" pitchFamily="18" charset="0"/>
                                    </a:rPr>
                                    <m:t>m</m:t>
                                  </m:r>
                                </m:sub>
                              </m:sSub>
                            </m:oMath>
                          </a14:m>
                          <a:r>
                            <a:rPr lang="en-US" sz="1400" i="0">
                              <a:latin typeface="Arial"/>
                              <a:cs typeface="Arial"/>
                            </a:rPr>
                            <a:t>(Force applied by the motor)=</a:t>
                          </a:r>
                          <a:r>
                            <a:rPr lang="en-US" sz="1400" i="0">
                              <a:latin typeface="Arial" panose="020B0604020202020204" pitchFamily="34" charset="0"/>
                              <a:cs typeface="Arial" panose="020B0604020202020204" pitchFamily="34" charset="0"/>
                            </a:rPr>
                            <a:t>300N</a:t>
                          </a:r>
                        </a:p>
                      </a:txBody>
                      <a:tcPr/>
                    </a:tc>
                    <a:extLst>
                      <a:ext uri="{0D108BD9-81ED-4DB2-BD59-A6C34878D82A}">
                        <a16:rowId xmlns:a16="http://schemas.microsoft.com/office/drawing/2014/main" val="1986802554"/>
                      </a:ext>
                    </a:extLst>
                  </a:tr>
                  <a:tr h="496761">
                    <a:tc>
                      <a:txBody>
                        <a:bodyPr/>
                        <a:lstStyle/>
                        <a:p>
                          <a14:m>
                            <m:oMath xmlns:m="http://schemas.openxmlformats.org/officeDocument/2006/math">
                              <m:sSub>
                                <m:sSubPr>
                                  <m:ctrlPr>
                                    <a:rPr lang="en-US" sz="1400" i="1" dirty="0" smtClean="0">
                                      <a:latin typeface="Cambria Math" panose="02040503050406030204" pitchFamily="18" charset="0"/>
                                    </a:rPr>
                                  </m:ctrlPr>
                                </m:sSubPr>
                                <m:e>
                                  <m:r>
                                    <m:rPr>
                                      <m:sty m:val="p"/>
                                    </m:rPr>
                                    <a:rPr lang="en-US" sz="1400" b="0" i="0" dirty="0" smtClean="0">
                                      <a:latin typeface="Cambria Math" panose="02040503050406030204" pitchFamily="18" charset="0"/>
                                    </a:rPr>
                                    <m:t>v</m:t>
                                  </m:r>
                                </m:e>
                                <m:sub>
                                  <m:r>
                                    <a:rPr lang="en-US" sz="1400" b="0" i="0" dirty="0" smtClean="0">
                                      <a:latin typeface="Cambria Math" panose="02040503050406030204" pitchFamily="18" charset="0"/>
                                    </a:rPr>
                                    <m:t>0</m:t>
                                  </m:r>
                                </m:sub>
                              </m:sSub>
                            </m:oMath>
                          </a14:m>
                          <a:r>
                            <a:rPr lang="en-US" sz="1400" i="0">
                              <a:latin typeface="Arial"/>
                              <a:cs typeface="Arial"/>
                            </a:rPr>
                            <a:t>(initial velocity)= </a:t>
                          </a:r>
                          <a:r>
                            <a:rPr lang="en-US" sz="1400" i="0">
                              <a:latin typeface="Arial" panose="020B0604020202020204" pitchFamily="34" charset="0"/>
                              <a:cs typeface="Arial" panose="020B0604020202020204" pitchFamily="34" charset="0"/>
                            </a:rPr>
                            <a:t>4.17</a:t>
                          </a:r>
                          <a14:m>
                            <m:oMath xmlns:m="http://schemas.openxmlformats.org/officeDocument/2006/math">
                              <m:f>
                                <m:fPr>
                                  <m:ctrlPr>
                                    <a:rPr lang="en-US" sz="1400" i="1" smtClean="0">
                                      <a:latin typeface="Cambria Math" panose="02040503050406030204" pitchFamily="18" charset="0"/>
                                    </a:rPr>
                                  </m:ctrlPr>
                                </m:fPr>
                                <m:num>
                                  <m:r>
                                    <m:rPr>
                                      <m:sty m:val="p"/>
                                    </m:rPr>
                                    <a:rPr lang="en-US" sz="1400" b="0" i="0" smtClean="0">
                                      <a:latin typeface="Cambria Math" panose="02040503050406030204" pitchFamily="18" charset="0"/>
                                    </a:rPr>
                                    <m:t>m</m:t>
                                  </m:r>
                                </m:num>
                                <m:den>
                                  <m:r>
                                    <m:rPr>
                                      <m:sty m:val="p"/>
                                    </m:rPr>
                                    <a:rPr lang="en-US" sz="1400" b="0" i="0" smtClean="0">
                                      <a:latin typeface="Cambria Math" panose="02040503050406030204" pitchFamily="18" charset="0"/>
                                    </a:rPr>
                                    <m:t>s</m:t>
                                  </m:r>
                                </m:den>
                              </m:f>
                            </m:oMath>
                          </a14:m>
                          <a:endParaRPr lang="en-US" sz="1400" i="0">
                            <a:latin typeface="Arial" panose="020B0604020202020204" pitchFamily="34" charset="0"/>
                            <a:cs typeface="Arial" panose="020B0604020202020204" pitchFamily="34" charset="0"/>
                          </a:endParaRPr>
                        </a:p>
                      </a:txBody>
                      <a:tcPr/>
                    </a:tc>
                    <a:tc>
                      <a:txBody>
                        <a:bodyPr/>
                        <a:lstStyle/>
                        <a:p>
                          <a:r>
                            <a:rPr lang="en-US" sz="1400" i="0">
                              <a:latin typeface="Arial"/>
                              <a:cs typeface="Arial"/>
                            </a:rPr>
                            <a:t>(dry brake pad friction coefficient)=</a:t>
                          </a:r>
                          <a:r>
                            <a:rPr lang="en-US" sz="1200" i="0">
                              <a:latin typeface="Arial"/>
                              <a:cs typeface="Arial"/>
                            </a:rPr>
                            <a:t>.35  </a:t>
                          </a:r>
                        </a:p>
                      </a:txBody>
                      <a:tcPr/>
                    </a:tc>
                    <a:extLst>
                      <a:ext uri="{0D108BD9-81ED-4DB2-BD59-A6C34878D82A}">
                        <a16:rowId xmlns:a16="http://schemas.microsoft.com/office/drawing/2014/main" val="3010878899"/>
                      </a:ext>
                    </a:extLst>
                  </a:tr>
                  <a:tr h="293541">
                    <a:tc gridSpan="2">
                      <a:txBody>
                        <a:bodyPr/>
                        <a:lstStyle/>
                        <a:p>
                          <a:pPr algn="ctr"/>
                          <a14:m>
                            <m:oMath xmlns:m="http://schemas.openxmlformats.org/officeDocument/2006/math">
                              <m:sSub>
                                <m:sSubPr>
                                  <m:ctrlPr>
                                    <a:rPr lang="en-US" sz="1400" i="1" smtClean="0">
                                      <a:solidFill>
                                        <a:srgbClr val="003466"/>
                                      </a:solidFill>
                                      <a:latin typeface="Cambria Math" panose="02040503050406030204" pitchFamily="18" charset="0"/>
                                      <a:cs typeface="Arial" panose="020B0604020202020204" pitchFamily="34" charset="0"/>
                                    </a:rPr>
                                  </m:ctrlPr>
                                </m:sSubPr>
                                <m:e>
                                  <m:r>
                                    <m:rPr>
                                      <m:sty m:val="p"/>
                                    </m:rPr>
                                    <a:rPr lang="en-US" sz="1400" i="0">
                                      <a:solidFill>
                                        <a:srgbClr val="003466"/>
                                      </a:solidFill>
                                      <a:latin typeface="Cambria Math" panose="02040503050406030204" pitchFamily="18" charset="0"/>
                                      <a:cs typeface="Arial" panose="020B0604020202020204" pitchFamily="34" charset="0"/>
                                    </a:rPr>
                                    <m:t>N</m:t>
                                  </m:r>
                                </m:e>
                                <m:sub>
                                  <m:r>
                                    <m:rPr>
                                      <m:sty m:val="p"/>
                                    </m:rPr>
                                    <a:rPr lang="en-US" sz="1400" i="0">
                                      <a:solidFill>
                                        <a:srgbClr val="003466"/>
                                      </a:solidFill>
                                      <a:latin typeface="Cambria Math" panose="02040503050406030204" pitchFamily="18" charset="0"/>
                                      <a:cs typeface="Arial" panose="020B0604020202020204" pitchFamily="34" charset="0"/>
                                    </a:rPr>
                                    <m:t>a</m:t>
                                  </m:r>
                                </m:sub>
                              </m:sSub>
                              <m:r>
                                <a:rPr lang="en-US" sz="1400" i="0">
                                  <a:solidFill>
                                    <a:srgbClr val="003466"/>
                                  </a:solidFill>
                                  <a:latin typeface="Cambria Math" panose="02040503050406030204" pitchFamily="18" charset="0"/>
                                  <a:cs typeface="Arial" panose="020B0604020202020204" pitchFamily="34" charset="0"/>
                                </a:rPr>
                                <m:t>(</m:t>
                              </m:r>
                              <m:r>
                                <m:rPr>
                                  <m:sty m:val="p"/>
                                </m:rPr>
                                <a:rPr lang="en-US" sz="1400" i="0">
                                  <a:solidFill>
                                    <a:srgbClr val="003466"/>
                                  </a:solidFill>
                                  <a:latin typeface="Cambria Math" panose="02040503050406030204" pitchFamily="18" charset="0"/>
                                  <a:cs typeface="Arial" panose="020B0604020202020204" pitchFamily="34" charset="0"/>
                                </a:rPr>
                                <m:t>Normal</m:t>
                              </m:r>
                              <m:r>
                                <a:rPr lang="en-US" sz="1400" i="0">
                                  <a:solidFill>
                                    <a:srgbClr val="003466"/>
                                  </a:solidFill>
                                  <a:latin typeface="Cambria Math" panose="02040503050406030204" pitchFamily="18" charset="0"/>
                                  <a:cs typeface="Arial" panose="020B0604020202020204" pitchFamily="34" charset="0"/>
                                </a:rPr>
                                <m:t> </m:t>
                              </m:r>
                              <m:r>
                                <m:rPr>
                                  <m:sty m:val="p"/>
                                </m:rPr>
                                <a:rPr lang="en-US" sz="1400" i="0">
                                  <a:solidFill>
                                    <a:srgbClr val="003466"/>
                                  </a:solidFill>
                                  <a:latin typeface="Cambria Math" panose="02040503050406030204" pitchFamily="18" charset="0"/>
                                  <a:cs typeface="Arial" panose="020B0604020202020204" pitchFamily="34" charset="0"/>
                                </a:rPr>
                                <m:t>force</m:t>
                              </m:r>
                              <m:r>
                                <a:rPr lang="en-US" sz="1400" i="0">
                                  <a:solidFill>
                                    <a:srgbClr val="003466"/>
                                  </a:solidFill>
                                  <a:latin typeface="Cambria Math" panose="02040503050406030204" pitchFamily="18" charset="0"/>
                                  <a:cs typeface="Arial" panose="020B0604020202020204" pitchFamily="34" charset="0"/>
                                </a:rPr>
                                <m:t> </m:t>
                              </m:r>
                              <m:r>
                                <m:rPr>
                                  <m:sty m:val="p"/>
                                </m:rPr>
                                <a:rPr lang="en-US" sz="1400" i="0">
                                  <a:solidFill>
                                    <a:srgbClr val="003466"/>
                                  </a:solidFill>
                                  <a:latin typeface="Cambria Math" panose="02040503050406030204" pitchFamily="18" charset="0"/>
                                  <a:cs typeface="Arial" panose="020B0604020202020204" pitchFamily="34" charset="0"/>
                                </a:rPr>
                                <m:t>of</m:t>
                              </m:r>
                              <m:r>
                                <a:rPr lang="en-US" sz="1400" i="0">
                                  <a:solidFill>
                                    <a:srgbClr val="003466"/>
                                  </a:solidFill>
                                  <a:latin typeface="Cambria Math" panose="02040503050406030204" pitchFamily="18" charset="0"/>
                                  <a:cs typeface="Arial" panose="020B0604020202020204" pitchFamily="34" charset="0"/>
                                </a:rPr>
                                <m:t> </m:t>
                              </m:r>
                              <m:r>
                                <m:rPr>
                                  <m:sty m:val="p"/>
                                </m:rPr>
                                <a:rPr lang="en-US" sz="1400" i="0">
                                  <a:solidFill>
                                    <a:srgbClr val="003466"/>
                                  </a:solidFill>
                                  <a:latin typeface="Cambria Math" panose="02040503050406030204" pitchFamily="18" charset="0"/>
                                  <a:cs typeface="Arial" panose="020B0604020202020204" pitchFamily="34" charset="0"/>
                                </a:rPr>
                                <m:t>pad</m:t>
                              </m:r>
                              <m:r>
                                <a:rPr lang="en-US" sz="1400" i="0">
                                  <a:solidFill>
                                    <a:srgbClr val="003466"/>
                                  </a:solidFill>
                                  <a:latin typeface="Cambria Math" panose="02040503050406030204" pitchFamily="18" charset="0"/>
                                  <a:cs typeface="Arial" panose="020B0604020202020204" pitchFamily="34" charset="0"/>
                                </a:rPr>
                                <m:t> </m:t>
                              </m:r>
                              <m:r>
                                <m:rPr>
                                  <m:sty m:val="p"/>
                                </m:rPr>
                                <a:rPr lang="en-US" sz="1400" i="0">
                                  <a:solidFill>
                                    <a:srgbClr val="003466"/>
                                  </a:solidFill>
                                  <a:latin typeface="Cambria Math" panose="02040503050406030204" pitchFamily="18" charset="0"/>
                                  <a:cs typeface="Arial" panose="020B0604020202020204" pitchFamily="34" charset="0"/>
                                </a:rPr>
                                <m:t>on</m:t>
                              </m:r>
                              <m:r>
                                <a:rPr lang="en-US" sz="1400" i="0">
                                  <a:solidFill>
                                    <a:srgbClr val="003466"/>
                                  </a:solidFill>
                                  <a:latin typeface="Cambria Math" panose="02040503050406030204" pitchFamily="18" charset="0"/>
                                  <a:cs typeface="Arial" panose="020B0604020202020204" pitchFamily="34" charset="0"/>
                                </a:rPr>
                                <m:t> </m:t>
                              </m:r>
                              <m:r>
                                <m:rPr>
                                  <m:sty m:val="p"/>
                                </m:rPr>
                                <a:rPr lang="en-US" sz="1400" i="0">
                                  <a:solidFill>
                                    <a:srgbClr val="003466"/>
                                  </a:solidFill>
                                  <a:latin typeface="Cambria Math" panose="02040503050406030204" pitchFamily="18" charset="0"/>
                                  <a:cs typeface="Arial" panose="020B0604020202020204" pitchFamily="34" charset="0"/>
                                </a:rPr>
                                <m:t>rotor</m:t>
                              </m:r>
                              <m:r>
                                <a:rPr lang="en-US" sz="1400" i="0">
                                  <a:solidFill>
                                    <a:srgbClr val="003466"/>
                                  </a:solidFill>
                                  <a:latin typeface="Cambria Math" panose="02040503050406030204" pitchFamily="18" charset="0"/>
                                  <a:cs typeface="Arial" panose="020B0604020202020204" pitchFamily="34" charset="0"/>
                                </a:rPr>
                                <m:t>=</m:t>
                              </m:r>
                            </m:oMath>
                          </a14:m>
                          <a:r>
                            <a:rPr lang="en-US" sz="1400" i="0">
                              <a:solidFill>
                                <a:srgbClr val="003466"/>
                              </a:solidFill>
                              <a:latin typeface="Arial" panose="020B0604020202020204" pitchFamily="34" charset="0"/>
                              <a:cs typeface="Arial" panose="020B0604020202020204" pitchFamily="34" charset="0"/>
                            </a:rPr>
                            <a:t> 596N</a:t>
                          </a:r>
                          <a:endParaRPr lang="en-US" sz="1400" i="0">
                            <a:latin typeface="Arial" panose="020B0604020202020204" pitchFamily="34" charset="0"/>
                            <a:cs typeface="Arial" panose="020B0604020202020204" pitchFamily="34" charset="0"/>
                          </a:endParaRPr>
                        </a:p>
                      </a:txBody>
                      <a:tcPr/>
                    </a:tc>
                    <a:tc hMerge="1">
                      <a:txBody>
                        <a:bodyPr/>
                        <a:lstStyle/>
                        <a:p>
                          <a:endParaRPr lang="en-US" sz="1400"/>
                        </a:p>
                      </a:txBody>
                      <a:tcPr/>
                    </a:tc>
                    <a:extLst>
                      <a:ext uri="{0D108BD9-81ED-4DB2-BD59-A6C34878D82A}">
                        <a16:rowId xmlns:a16="http://schemas.microsoft.com/office/drawing/2014/main" val="1510447187"/>
                      </a:ext>
                    </a:extLst>
                  </a:tr>
                </a:tbl>
              </a:graphicData>
            </a:graphic>
          </p:graphicFrame>
        </mc:Choice>
        <mc:Fallback xmlns="">
          <p:graphicFrame>
            <p:nvGraphicFramePr>
              <p:cNvPr id="20" name="Table 19">
                <a:extLst>
                  <a:ext uri="{FF2B5EF4-FFF2-40B4-BE49-F238E27FC236}">
                    <a16:creationId xmlns:a16="http://schemas.microsoft.com/office/drawing/2014/main" id="{15937BD7-24FB-92E8-6273-461E93F0FFAB}"/>
                  </a:ext>
                </a:extLst>
              </p:cNvPr>
              <p:cNvGraphicFramePr>
                <a:graphicFrameLocks noGrp="1"/>
              </p:cNvGraphicFramePr>
              <p:nvPr>
                <p:extLst>
                  <p:ext uri="{D42A27DB-BD31-4B8C-83A1-F6EECF244321}">
                    <p14:modId xmlns:p14="http://schemas.microsoft.com/office/powerpoint/2010/main" val="3448660741"/>
                  </p:ext>
                </p:extLst>
              </p:nvPr>
            </p:nvGraphicFramePr>
            <p:xfrm>
              <a:off x="740228" y="3381828"/>
              <a:ext cx="5101408" cy="3066162"/>
            </p:xfrm>
            <a:graphic>
              <a:graphicData uri="http://schemas.openxmlformats.org/drawingml/2006/table">
                <a:tbl>
                  <a:tblPr firstRow="1" bandRow="1">
                    <a:tableStyleId>{D7AC3CCA-C797-4891-BE02-D94E43425B78}</a:tableStyleId>
                  </a:tblPr>
                  <a:tblGrid>
                    <a:gridCol w="2550704">
                      <a:extLst>
                        <a:ext uri="{9D8B030D-6E8A-4147-A177-3AD203B41FA5}">
                          <a16:colId xmlns:a16="http://schemas.microsoft.com/office/drawing/2014/main" val="3769178612"/>
                        </a:ext>
                      </a:extLst>
                    </a:gridCol>
                    <a:gridCol w="2550704">
                      <a:extLst>
                        <a:ext uri="{9D8B030D-6E8A-4147-A177-3AD203B41FA5}">
                          <a16:colId xmlns:a16="http://schemas.microsoft.com/office/drawing/2014/main" val="3624060278"/>
                        </a:ext>
                      </a:extLst>
                    </a:gridCol>
                  </a:tblGrid>
                  <a:tr h="474181">
                    <a:tc gridSpan="2">
                      <a:txBody>
                        <a:bodyPr/>
                        <a:lstStyle/>
                        <a:p>
                          <a:pPr algn="ctr"/>
                          <a:r>
                            <a:rPr lang="en-US" sz="2400" b="0" u="sng">
                              <a:latin typeface="Arial"/>
                              <a:cs typeface="Arial"/>
                            </a:rPr>
                            <a:t>Variables</a:t>
                          </a:r>
                          <a:r>
                            <a:rPr lang="en-US" sz="2000" b="0">
                              <a:latin typeface="Arial"/>
                              <a:cs typeface="Arial"/>
                            </a:rPr>
                            <a:t> </a:t>
                          </a:r>
                        </a:p>
                      </a:txBody>
                      <a:tcPr/>
                    </a:tc>
                    <a:tc hMerge="1">
                      <a:txBody>
                        <a:bodyPr/>
                        <a:lstStyle/>
                        <a:p>
                          <a:endParaRPr lang="en-US" sz="1400" b="0" i="1" kern="1200">
                            <a:solidFill>
                              <a:schemeClr val="dk1"/>
                            </a:solidFill>
                            <a:latin typeface="Cambria Math" panose="02040503050406030204" pitchFamily="18" charset="0"/>
                            <a:ea typeface="+mn-ea"/>
                            <a:cs typeface="+mn-cs"/>
                          </a:endParaRPr>
                        </a:p>
                      </a:txBody>
                      <a:tcPr/>
                    </a:tc>
                    <a:extLst>
                      <a:ext uri="{0D108BD9-81ED-4DB2-BD59-A6C34878D82A}">
                        <a16:rowId xmlns:a16="http://schemas.microsoft.com/office/drawing/2014/main" val="3266297865"/>
                      </a:ext>
                    </a:extLst>
                  </a:tr>
                  <a:tr h="731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latin typeface="Arial"/>
                              <a:cs typeface="Arial"/>
                            </a:rPr>
                            <a:t>m(mass of loaded vehicle)= 148kg </a:t>
                          </a:r>
                          <a:r>
                            <a:rPr lang="en-US" sz="1200" i="0">
                              <a:latin typeface="Arial"/>
                              <a:cs typeface="Arial"/>
                            </a:rPr>
                            <a:t>[54]</a:t>
                          </a:r>
                        </a:p>
                        <a:p>
                          <a:endParaRPr lang="en-US" sz="1400" i="0">
                            <a:latin typeface="Arial" panose="020B0604020202020204" pitchFamily="34" charset="0"/>
                            <a:cs typeface="Arial" panose="020B0604020202020204" pitchFamily="34" charset="0"/>
                          </a:endParaRPr>
                        </a:p>
                      </a:txBody>
                      <a:tcPr/>
                    </a:tc>
                    <a:tc>
                      <a:txBody>
                        <a:bodyPr/>
                        <a:lstStyle/>
                        <a:p>
                          <a:r>
                            <a:rPr lang="en-US" sz="1400" b="0" i="0" kern="1200">
                              <a:solidFill>
                                <a:schemeClr val="dk1"/>
                              </a:solidFill>
                              <a:latin typeface="Arial"/>
                              <a:cs typeface="Arial"/>
                            </a:rPr>
                            <a:t>pedal force)= </a:t>
                          </a:r>
                          <a:r>
                            <a:rPr lang="en-US" sz="1400" b="0" i="0" u="none" strike="noStrike" kern="1200" noProof="0">
                              <a:solidFill>
                                <a:schemeClr val="dk1"/>
                              </a:solidFill>
                              <a:latin typeface="Arial"/>
                            </a:rPr>
                            <a:t>2.5</a:t>
                          </a:r>
                          <a:r>
                            <a:rPr lang="en-US" sz="1400" b="0" i="0" kern="1200">
                              <a:solidFill>
                                <a:schemeClr val="dk1"/>
                              </a:solidFill>
                              <a:latin typeface="Arial"/>
                              <a:cs typeface="Arial"/>
                            </a:rPr>
                            <a:t>N </a:t>
                          </a:r>
                          <a:endParaRPr lang="en-US" sz="1200" b="0" i="0" kern="1200">
                            <a:solidFill>
                              <a:schemeClr val="dk1"/>
                            </a:solidFill>
                            <a:latin typeface="Arial"/>
                            <a:cs typeface="Arial"/>
                          </a:endParaRPr>
                        </a:p>
                      </a:txBody>
                      <a:tcPr/>
                    </a:tc>
                    <a:extLst>
                      <a:ext uri="{0D108BD9-81ED-4DB2-BD59-A6C34878D82A}">
                        <a16:rowId xmlns:a16="http://schemas.microsoft.com/office/drawing/2014/main" val="2855165694"/>
                      </a:ext>
                    </a:extLst>
                  </a:tr>
                  <a:tr h="518160">
                    <a:tc>
                      <a:txBody>
                        <a:bodyPr/>
                        <a:lstStyle/>
                        <a:p>
                          <a:endParaRPr lang="en-US"/>
                        </a:p>
                      </a:txBody>
                      <a:tcPr>
                        <a:blipFill>
                          <a:blip r:embed="rId7"/>
                          <a:stretch>
                            <a:fillRect l="-239" t="-240000" r="-100477" b="-271765"/>
                          </a:stretch>
                        </a:blipFill>
                      </a:tcPr>
                    </a:tc>
                    <a:tc>
                      <a:txBody>
                        <a:bodyPr/>
                        <a:lstStyle/>
                        <a:p>
                          <a:endParaRPr lang="en-US"/>
                        </a:p>
                      </a:txBody>
                      <a:tcPr>
                        <a:blipFill>
                          <a:blip r:embed="rId7"/>
                          <a:stretch>
                            <a:fillRect l="-100239" t="-240000" r="-477" b="-271765"/>
                          </a:stretch>
                        </a:blipFill>
                      </a:tcPr>
                    </a:tc>
                    <a:extLst>
                      <a:ext uri="{0D108BD9-81ED-4DB2-BD59-A6C34878D82A}">
                        <a16:rowId xmlns:a16="http://schemas.microsoft.com/office/drawing/2014/main" val="419606057"/>
                      </a:ext>
                    </a:extLst>
                  </a:tr>
                  <a:tr h="519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a:latin typeface="Cambria Math"/>
                            </a:rPr>
                            <a:t>t </a:t>
                          </a:r>
                          <a:r>
                            <a:rPr lang="en-US" sz="1400" i="0">
                              <a:solidFill>
                                <a:schemeClr val="tx1"/>
                              </a:solidFill>
                              <a:latin typeface="Arial"/>
                              <a:cs typeface="Arial"/>
                            </a:rPr>
                            <a:t>(</a:t>
                          </a:r>
                          <a:r>
                            <a:rPr lang="en-US" sz="1400" b="0" i="0">
                              <a:solidFill>
                                <a:schemeClr val="tx1"/>
                              </a:solidFill>
                              <a:latin typeface="Arial"/>
                              <a:cs typeface="Arial"/>
                            </a:rPr>
                            <a:t>stopping time)</a:t>
                          </a:r>
                          <a:r>
                            <a:rPr lang="en-US" sz="1400">
                              <a:solidFill>
                                <a:srgbClr val="003466"/>
                              </a:solidFill>
                              <a:ea typeface="Cambria Math"/>
                              <a:cs typeface="Arial"/>
                            </a:rPr>
                            <a:t> </a:t>
                          </a:r>
                          <a:r>
                            <a:rPr lang="en-US" sz="1200" b="0" i="0">
                              <a:solidFill>
                                <a:schemeClr val="tx1"/>
                              </a:solidFill>
                              <a:latin typeface="Arial"/>
                              <a:cs typeface="Arial"/>
                            </a:rPr>
                            <a:t>]</a:t>
                          </a:r>
                          <a:endParaRPr lang="en-US" sz="1200" b="0" i="0">
                            <a:solidFill>
                              <a:schemeClr val="tx1"/>
                            </a:solidFill>
                            <a:latin typeface="Arial" panose="020B0604020202020204" pitchFamily="34" charset="0"/>
                            <a:cs typeface="Arial" panose="020B0604020202020204" pitchFamily="34" charset="0"/>
                          </a:endParaRPr>
                        </a:p>
                        <a:p>
                          <a:endParaRPr lang="en-US" sz="1400" i="0">
                            <a:latin typeface="Arial" panose="020B0604020202020204" pitchFamily="34" charset="0"/>
                            <a:cs typeface="Arial" panose="020B0604020202020204" pitchFamily="34" charset="0"/>
                          </a:endParaRPr>
                        </a:p>
                      </a:txBody>
                      <a:tcPr/>
                    </a:tc>
                    <a:tc>
                      <a:txBody>
                        <a:bodyPr/>
                        <a:lstStyle/>
                        <a:p>
                          <a:endParaRPr lang="en-US"/>
                        </a:p>
                      </a:txBody>
                      <a:tcPr>
                        <a:blipFill>
                          <a:blip r:embed="rId7"/>
                          <a:stretch>
                            <a:fillRect l="-100239" t="-336047" r="-477" b="-168605"/>
                          </a:stretch>
                        </a:blipFill>
                      </a:tcPr>
                    </a:tc>
                    <a:extLst>
                      <a:ext uri="{0D108BD9-81ED-4DB2-BD59-A6C34878D82A}">
                        <a16:rowId xmlns:a16="http://schemas.microsoft.com/office/drawing/2014/main" val="1986802554"/>
                      </a:ext>
                    </a:extLst>
                  </a:tr>
                  <a:tr h="518160">
                    <a:tc>
                      <a:txBody>
                        <a:bodyPr/>
                        <a:lstStyle/>
                        <a:p>
                          <a:endParaRPr lang="en-US"/>
                        </a:p>
                      </a:txBody>
                      <a:tcPr>
                        <a:blipFill>
                          <a:blip r:embed="rId7"/>
                          <a:stretch>
                            <a:fillRect l="-239" t="-441176" r="-100477" b="-70588"/>
                          </a:stretch>
                        </a:blipFill>
                      </a:tcPr>
                    </a:tc>
                    <a:tc>
                      <a:txBody>
                        <a:bodyPr/>
                        <a:lstStyle/>
                        <a:p>
                          <a:r>
                            <a:rPr lang="en-US" sz="1400" i="0">
                              <a:latin typeface="Arial"/>
                              <a:cs typeface="Arial"/>
                            </a:rPr>
                            <a:t>(dry brake pad friction coefficient)=</a:t>
                          </a:r>
                          <a:r>
                            <a:rPr lang="en-US" sz="1200" i="0">
                              <a:latin typeface="Arial"/>
                              <a:cs typeface="Arial"/>
                            </a:rPr>
                            <a:t>.35  </a:t>
                          </a:r>
                        </a:p>
                      </a:txBody>
                      <a:tcPr/>
                    </a:tc>
                    <a:extLst>
                      <a:ext uri="{0D108BD9-81ED-4DB2-BD59-A6C34878D82A}">
                        <a16:rowId xmlns:a16="http://schemas.microsoft.com/office/drawing/2014/main" val="3010878899"/>
                      </a:ext>
                    </a:extLst>
                  </a:tr>
                  <a:tr h="304800">
                    <a:tc gridSpan="2">
                      <a:txBody>
                        <a:bodyPr/>
                        <a:lstStyle/>
                        <a:p>
                          <a:endParaRPr lang="en-US"/>
                        </a:p>
                      </a:txBody>
                      <a:tcPr>
                        <a:blipFill>
                          <a:blip r:embed="rId7"/>
                          <a:stretch>
                            <a:fillRect l="-119" t="-920000" r="-239" b="-20000"/>
                          </a:stretch>
                        </a:blipFill>
                      </a:tcPr>
                    </a:tc>
                    <a:tc hMerge="1">
                      <a:txBody>
                        <a:bodyPr/>
                        <a:lstStyle/>
                        <a:p>
                          <a:endParaRPr lang="en-US" sz="1400"/>
                        </a:p>
                      </a:txBody>
                      <a:tcPr/>
                    </a:tc>
                    <a:extLst>
                      <a:ext uri="{0D108BD9-81ED-4DB2-BD59-A6C34878D82A}">
                        <a16:rowId xmlns:a16="http://schemas.microsoft.com/office/drawing/2014/main" val="1510447187"/>
                      </a:ext>
                    </a:extLst>
                  </a:tr>
                </a:tbl>
              </a:graphicData>
            </a:graphic>
          </p:graphicFrame>
        </mc:Fallback>
      </mc:AlternateContent>
      <p:pic>
        <p:nvPicPr>
          <p:cNvPr id="50" name="Picture 49" descr="A graph of a speed of time&#10;&#10;Description automatically generated with medium confidence">
            <a:extLst>
              <a:ext uri="{FF2B5EF4-FFF2-40B4-BE49-F238E27FC236}">
                <a16:creationId xmlns:a16="http://schemas.microsoft.com/office/drawing/2014/main" id="{54A232B1-BC0F-EBAD-BD71-C80EC4F36A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3632" y="1963892"/>
            <a:ext cx="4270248" cy="3394082"/>
          </a:xfrm>
          <a:prstGeom prst="rect">
            <a:avLst/>
          </a:prstGeom>
        </p:spPr>
      </p:pic>
      <p:pic>
        <p:nvPicPr>
          <p:cNvPr id="6" name="Picture 5" descr="A white background with black and purple text&#10;&#10;Description automatically generated">
            <a:extLst>
              <a:ext uri="{FF2B5EF4-FFF2-40B4-BE49-F238E27FC236}">
                <a16:creationId xmlns:a16="http://schemas.microsoft.com/office/drawing/2014/main" id="{40B743DE-374D-5BE9-9216-5822A15166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53632" y="5412861"/>
            <a:ext cx="4399250" cy="1032973"/>
          </a:xfrm>
          <a:prstGeom prst="rect">
            <a:avLst/>
          </a:prstGeom>
        </p:spPr>
      </p:pic>
      <p:sp>
        <p:nvSpPr>
          <p:cNvPr id="7" name="TextBox 6">
            <a:extLst>
              <a:ext uri="{FF2B5EF4-FFF2-40B4-BE49-F238E27FC236}">
                <a16:creationId xmlns:a16="http://schemas.microsoft.com/office/drawing/2014/main" id="{8B52F7B0-CB1F-C59C-E733-73939DB91006}"/>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JK 20</a:t>
            </a:r>
          </a:p>
        </p:txBody>
      </p:sp>
    </p:spTree>
    <p:extLst>
      <p:ext uri="{BB962C8B-B14F-4D97-AF65-F5344CB8AC3E}">
        <p14:creationId xmlns:p14="http://schemas.microsoft.com/office/powerpoint/2010/main" val="1595073001"/>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6BB68-3431-2340-0C8E-FDB821F7A158}"/>
              </a:ext>
            </a:extLst>
          </p:cNvPr>
          <p:cNvSpPr>
            <a:spLocks noGrp="1"/>
          </p:cNvSpPr>
          <p:nvPr>
            <p:ph type="title"/>
          </p:nvPr>
        </p:nvSpPr>
        <p:spPr/>
        <p:txBody>
          <a:bodyPr/>
          <a:lstStyle/>
          <a:p>
            <a:pPr algn="l"/>
            <a:r>
              <a:rPr lang="en-US"/>
              <a:t>Brakes: Stopping Distance  </a:t>
            </a:r>
          </a:p>
        </p:txBody>
      </p:sp>
      <p:sp>
        <p:nvSpPr>
          <p:cNvPr id="3" name="Content Placeholder 2">
            <a:extLst>
              <a:ext uri="{FF2B5EF4-FFF2-40B4-BE49-F238E27FC236}">
                <a16:creationId xmlns:a16="http://schemas.microsoft.com/office/drawing/2014/main" id="{3A0D8B7B-3E1A-1C65-02E5-F105B467DA69}"/>
              </a:ext>
            </a:extLst>
          </p:cNvPr>
          <p:cNvSpPr>
            <a:spLocks noGrp="1"/>
          </p:cNvSpPr>
          <p:nvPr>
            <p:ph sz="half" idx="1"/>
          </p:nvPr>
        </p:nvSpPr>
        <p:spPr>
          <a:xfrm>
            <a:off x="795529" y="2386889"/>
            <a:ext cx="5181600" cy="4262941"/>
          </a:xfrm>
        </p:spPr>
        <p:txBody>
          <a:bodyPr>
            <a:normAutofit/>
          </a:bodyPr>
          <a:lstStyle/>
          <a:p>
            <a:pPr marL="0" indent="0">
              <a:buNone/>
            </a:pPr>
            <a:r>
              <a:rPr lang="en-US" sz="2400" u="sng"/>
              <a:t>Equation</a:t>
            </a:r>
          </a:p>
          <a:p>
            <a:pPr marL="0" indent="0">
              <a:buNone/>
            </a:pPr>
            <a:endParaRPr lang="en-US" sz="2400" u="sng"/>
          </a:p>
          <a:p>
            <a:pPr marL="0" indent="0">
              <a:buNone/>
            </a:pPr>
            <a:endParaRPr lang="en-US" sz="2400" u="sng"/>
          </a:p>
        </p:txBody>
      </p:sp>
      <p:sp>
        <p:nvSpPr>
          <p:cNvPr id="7" name="TextBox 6">
            <a:extLst>
              <a:ext uri="{FF2B5EF4-FFF2-40B4-BE49-F238E27FC236}">
                <a16:creationId xmlns:a16="http://schemas.microsoft.com/office/drawing/2014/main" id="{282D5808-6E23-48F4-7377-D6C383B4D43D}"/>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JK 21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1ABBDEC-AF49-CFD8-F75D-05988787A97C}"/>
                  </a:ext>
                </a:extLst>
              </p:cNvPr>
              <p:cNvSpPr txBox="1"/>
              <p:nvPr/>
            </p:nvSpPr>
            <p:spPr>
              <a:xfrm>
                <a:off x="795528" y="1513380"/>
                <a:ext cx="10487173" cy="873509"/>
              </a:xfrm>
              <a:prstGeom prst="rect">
                <a:avLst/>
              </a:prstGeom>
              <a:noFill/>
            </p:spPr>
            <p:txBody>
              <a:bodyPr wrap="square" rtlCol="0">
                <a:spAutoFit/>
              </a:bodyPr>
              <a:lstStyle/>
              <a:p>
                <a:r>
                  <a:rPr lang="en-US" sz="2400" u="sng">
                    <a:latin typeface="Arial" panose="020B0604020202020204" pitchFamily="34" charset="0"/>
                    <a:cs typeface="Arial" panose="020B0604020202020204" pitchFamily="34" charset="0"/>
                  </a:rPr>
                  <a:t>Question:</a:t>
                </a:r>
                <a:r>
                  <a:rPr lang="en-US" sz="2000">
                    <a:latin typeface="Arial" panose="020B0604020202020204" pitchFamily="34" charset="0"/>
                    <a:cs typeface="Arial" panose="020B0604020202020204" pitchFamily="34" charset="0"/>
                  </a:rPr>
                  <a:t> </a:t>
                </a:r>
                <a:r>
                  <a:rPr lang="en-US" sz="2000" i="1">
                    <a:latin typeface="Arial" panose="020B0604020202020204" pitchFamily="34" charset="0"/>
                    <a:cs typeface="Arial" panose="020B0604020202020204" pitchFamily="34" charset="0"/>
                  </a:rPr>
                  <a:t>How far will a 148kg Go-Cart travel before coming to a complete stop given an initial speed of </a:t>
                </a:r>
                <a14:m>
                  <m:oMath xmlns:m="http://schemas.openxmlformats.org/officeDocument/2006/math">
                    <m:r>
                      <a:rPr lang="en-US" sz="2000" b="0" i="1" smtClean="0">
                        <a:latin typeface="Cambria Math" panose="02040503050406030204" pitchFamily="18" charset="0"/>
                      </a:rPr>
                      <m:t>4.17</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𝑚</m:t>
                        </m:r>
                      </m:num>
                      <m:den>
                        <m:r>
                          <a:rPr lang="en-US" sz="2000" b="0" i="1" smtClean="0">
                            <a:latin typeface="Cambria Math" panose="02040503050406030204" pitchFamily="18" charset="0"/>
                          </a:rPr>
                          <m:t>𝑠</m:t>
                        </m:r>
                      </m:den>
                    </m:f>
                  </m:oMath>
                </a14:m>
                <a:r>
                  <a:rPr lang="en-US" sz="2000" i="1">
                    <a:latin typeface="Arial" panose="020B0604020202020204" pitchFamily="34" charset="0"/>
                    <a:cs typeface="Arial" panose="020B0604020202020204" pitchFamily="34" charset="0"/>
                  </a:rPr>
                  <a:t>?</a:t>
                </a:r>
              </a:p>
            </p:txBody>
          </p:sp>
        </mc:Choice>
        <mc:Fallback xmlns="">
          <p:sp>
            <p:nvSpPr>
              <p:cNvPr id="6" name="TextBox 5">
                <a:extLst>
                  <a:ext uri="{FF2B5EF4-FFF2-40B4-BE49-F238E27FC236}">
                    <a16:creationId xmlns:a16="http://schemas.microsoft.com/office/drawing/2014/main" id="{11ABBDEC-AF49-CFD8-F75D-05988787A97C}"/>
                  </a:ext>
                </a:extLst>
              </p:cNvPr>
              <p:cNvSpPr txBox="1">
                <a:spLocks noRot="1" noChangeAspect="1" noMove="1" noResize="1" noEditPoints="1" noAdjustHandles="1" noChangeArrowheads="1" noChangeShapeType="1" noTextEdit="1"/>
              </p:cNvSpPr>
              <p:nvPr/>
            </p:nvSpPr>
            <p:spPr>
              <a:xfrm>
                <a:off x="795528" y="1513380"/>
                <a:ext cx="10487173" cy="873509"/>
              </a:xfrm>
              <a:prstGeom prst="rect">
                <a:avLst/>
              </a:prstGeom>
              <a:blipFill>
                <a:blip r:embed="rId4"/>
                <a:stretch>
                  <a:fillRect l="-930" t="-4861"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7C56DA4-6C70-63BD-19FC-292E2BBF30E1}"/>
                  </a:ext>
                </a:extLst>
              </p:cNvPr>
              <p:cNvSpPr txBox="1"/>
              <p:nvPr/>
            </p:nvSpPr>
            <p:spPr>
              <a:xfrm>
                <a:off x="717149" y="2699657"/>
                <a:ext cx="2780185" cy="1268681"/>
              </a:xfrm>
              <a:prstGeom prst="rect">
                <a:avLst/>
              </a:prstGeom>
              <a:noFill/>
            </p:spPr>
            <p:txBody>
              <a:bodyPr wrap="none" rtlCol="0">
                <a:sp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ea typeface="Cambria Math" panose="02040503050406030204" pitchFamily="18" charset="0"/>
                        </a:rPr>
                        <m:t>d</m:t>
                      </m:r>
                      <m:r>
                        <a:rPr lang="en-US" sz="2000" b="0" i="0"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vt</m:t>
                      </m:r>
                      <m:r>
                        <a:rPr lang="en-US" sz="2000" i="1">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 </m:t>
                      </m:r>
                      <m:d>
                        <m:dPr>
                          <m:ctrlPr>
                            <a:rPr lang="en-US" sz="2000" b="0" i="1" smtClean="0">
                              <a:latin typeface="Cambria Math" panose="02040503050406030204" pitchFamily="18" charset="0"/>
                              <a:ea typeface="Cambria Math" panose="02040503050406030204" pitchFamily="18" charset="0"/>
                            </a:rPr>
                          </m:ctrlPr>
                        </m:dPr>
                        <m:e>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m:rPr>
                                      <m:sty m:val="p"/>
                                    </m:rPr>
                                    <a:rPr lang="en-US" sz="2000" b="0" i="0" smtClean="0">
                                      <a:latin typeface="Cambria Math" panose="02040503050406030204" pitchFamily="18" charset="0"/>
                                    </a:rPr>
                                    <m:t>N</m:t>
                                  </m:r>
                                </m:e>
                                <m:sub>
                                  <m:r>
                                    <m:rPr>
                                      <m:sty m:val="p"/>
                                    </m:rPr>
                                    <a:rPr lang="en-US" sz="2000" b="0" i="0" smtClean="0">
                                      <a:latin typeface="Cambria Math" panose="02040503050406030204" pitchFamily="18" charset="0"/>
                                    </a:rPr>
                                    <m:t>a</m:t>
                                  </m:r>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𝜇</m:t>
                                  </m:r>
                                </m:sub>
                              </m:sSub>
                            </m:num>
                            <m:den>
                              <m:r>
                                <a:rPr lang="en-US" sz="2000" b="0" i="1" smtClean="0">
                                  <a:latin typeface="Cambria Math" panose="02040503050406030204" pitchFamily="18" charset="0"/>
                                </a:rPr>
                                <m:t>𝑚</m:t>
                              </m:r>
                            </m:den>
                          </m:f>
                        </m:e>
                      </m:d>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𝑡</m:t>
                          </m:r>
                        </m:e>
                        <m:sup>
                          <m:r>
                            <a:rPr lang="en-US" sz="2000" b="0" i="1" smtClean="0">
                              <a:latin typeface="Cambria Math" panose="02040503050406030204" pitchFamily="18" charset="0"/>
                              <a:ea typeface="Cambria Math" panose="02040503050406030204" pitchFamily="18" charset="0"/>
                            </a:rPr>
                            <m:t>2</m:t>
                          </m:r>
                        </m:sup>
                      </m:sSup>
                    </m:oMath>
                  </m:oMathPara>
                </a14:m>
                <a:endParaRPr lang="en-US" sz="2000">
                  <a:latin typeface="Arial" panose="020B0604020202020204" pitchFamily="34" charset="0"/>
                  <a:cs typeface="Arial" panose="020B0604020202020204" pitchFamily="34" charset="0"/>
                </a:endParaRPr>
              </a:p>
              <a:p>
                <a:pPr marL="0" indent="0">
                  <a:buNone/>
                </a:pPr>
                <a:endParaRPr lang="en-US" sz="2000">
                  <a:latin typeface="Arial" panose="020B0604020202020204" pitchFamily="34" charset="0"/>
                  <a:cs typeface="Arial" panose="020B0604020202020204" pitchFamily="34" charset="0"/>
                </a:endParaRPr>
              </a:p>
              <a:p>
                <a:endParaRPr lang="en-US"/>
              </a:p>
            </p:txBody>
          </p:sp>
        </mc:Choice>
        <mc:Fallback xmlns="">
          <p:sp>
            <p:nvSpPr>
              <p:cNvPr id="9" name="TextBox 8">
                <a:extLst>
                  <a:ext uri="{FF2B5EF4-FFF2-40B4-BE49-F238E27FC236}">
                    <a16:creationId xmlns:a16="http://schemas.microsoft.com/office/drawing/2014/main" id="{67C56DA4-6C70-63BD-19FC-292E2BBF30E1}"/>
                  </a:ext>
                </a:extLst>
              </p:cNvPr>
              <p:cNvSpPr txBox="1">
                <a:spLocks noRot="1" noChangeAspect="1" noMove="1" noResize="1" noEditPoints="1" noAdjustHandles="1" noChangeArrowheads="1" noChangeShapeType="1" noTextEdit="1"/>
              </p:cNvSpPr>
              <p:nvPr/>
            </p:nvSpPr>
            <p:spPr>
              <a:xfrm>
                <a:off x="717149" y="2699657"/>
                <a:ext cx="2780185" cy="1268681"/>
              </a:xfrm>
              <a:prstGeom prst="rect">
                <a:avLst/>
              </a:prstGeom>
              <a:blipFill>
                <a:blip r:embed="rId5"/>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CBEAA490-DA74-ADA8-893B-EB617DEA7511}"/>
              </a:ext>
            </a:extLst>
          </p:cNvPr>
          <p:cNvSpPr txBox="1"/>
          <p:nvPr/>
        </p:nvSpPr>
        <p:spPr>
          <a:xfrm>
            <a:off x="10346422" y="3075655"/>
            <a:ext cx="1706880" cy="1046440"/>
          </a:xfrm>
          <a:prstGeom prst="rect">
            <a:avLst/>
          </a:prstGeom>
          <a:noFill/>
        </p:spPr>
        <p:txBody>
          <a:bodyPr wrap="square" rtlCol="0">
            <a:spAutoFit/>
          </a:bodyPr>
          <a:lstStyle/>
          <a:p>
            <a:pPr marL="0" indent="0" algn="ctr">
              <a:buNone/>
            </a:pPr>
            <a:r>
              <a:rPr lang="en-US" sz="2400" u="sng">
                <a:latin typeface="Arial" panose="020B0604020202020204" pitchFamily="34" charset="0"/>
                <a:cs typeface="Arial" panose="020B0604020202020204" pitchFamily="34" charset="0"/>
              </a:rPr>
              <a:t>Solution</a:t>
            </a:r>
          </a:p>
          <a:p>
            <a:pPr marL="0" indent="0" algn="ctr">
              <a:buNone/>
            </a:pPr>
            <a:r>
              <a:rPr lang="en-US" sz="2000" i="1">
                <a:latin typeface="Arial" panose="020B0604020202020204" pitchFamily="34" charset="0"/>
                <a:cs typeface="Arial" panose="020B0604020202020204" pitchFamily="34" charset="0"/>
              </a:rPr>
              <a:t>d=4.98m</a:t>
            </a:r>
          </a:p>
          <a:p>
            <a:endParaRPr lang="en-US"/>
          </a:p>
        </p:txBody>
      </p:sp>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DDAA7491-E50B-B9E6-2F15-87B564D19725}"/>
                  </a:ext>
                </a:extLst>
              </p:cNvPr>
              <p:cNvGraphicFramePr>
                <a:graphicFrameLocks noGrp="1"/>
              </p:cNvGraphicFramePr>
              <p:nvPr>
                <p:extLst>
                  <p:ext uri="{D42A27DB-BD31-4B8C-83A1-F6EECF244321}">
                    <p14:modId xmlns:p14="http://schemas.microsoft.com/office/powerpoint/2010/main" val="460573222"/>
                  </p:ext>
                </p:extLst>
              </p:nvPr>
            </p:nvGraphicFramePr>
            <p:xfrm>
              <a:off x="514599" y="3511288"/>
              <a:ext cx="5181600" cy="2185424"/>
            </p:xfrm>
            <a:graphic>
              <a:graphicData uri="http://schemas.openxmlformats.org/drawingml/2006/table">
                <a:tbl>
                  <a:tblPr firstRow="1" bandRow="1">
                    <a:tableStyleId>{D7AC3CCA-C797-4891-BE02-D94E43425B78}</a:tableStyleId>
                  </a:tblPr>
                  <a:tblGrid>
                    <a:gridCol w="2566929">
                      <a:extLst>
                        <a:ext uri="{9D8B030D-6E8A-4147-A177-3AD203B41FA5}">
                          <a16:colId xmlns:a16="http://schemas.microsoft.com/office/drawing/2014/main" val="2156033411"/>
                        </a:ext>
                      </a:extLst>
                    </a:gridCol>
                    <a:gridCol w="2614671">
                      <a:extLst>
                        <a:ext uri="{9D8B030D-6E8A-4147-A177-3AD203B41FA5}">
                          <a16:colId xmlns:a16="http://schemas.microsoft.com/office/drawing/2014/main" val="1939418260"/>
                        </a:ext>
                      </a:extLst>
                    </a:gridCol>
                  </a:tblGrid>
                  <a:tr h="484640">
                    <a:tc gridSpan="2">
                      <a:txBody>
                        <a:bodyPr/>
                        <a:lstStyle/>
                        <a:p>
                          <a:pPr algn="ctr"/>
                          <a:r>
                            <a:rPr lang="en-US" sz="2400" b="0" u="sng" kern="1200">
                              <a:solidFill>
                                <a:schemeClr val="dk1"/>
                              </a:solidFill>
                              <a:latin typeface="Arial"/>
                              <a:ea typeface="+mn-ea"/>
                              <a:cs typeface="Arial"/>
                            </a:rPr>
                            <a:t>Variables </a:t>
                          </a:r>
                        </a:p>
                      </a:txBody>
                      <a:tcPr/>
                    </a:tc>
                    <a:tc hMerge="1">
                      <a:txBody>
                        <a:bodyPr/>
                        <a:lstStyle/>
                        <a:p>
                          <a:endParaRPr lang="en-US"/>
                        </a:p>
                      </a:txBody>
                      <a:tcPr/>
                    </a:tc>
                    <a:extLst>
                      <a:ext uri="{0D108BD9-81ED-4DB2-BD59-A6C34878D82A}">
                        <a16:rowId xmlns:a16="http://schemas.microsoft.com/office/drawing/2014/main" val="3867815432"/>
                      </a:ext>
                    </a:extLst>
                  </a:tr>
                  <a:tr h="240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a:solidFill>
                                <a:schemeClr val="dk1"/>
                              </a:solidFill>
                              <a:latin typeface="Arial"/>
                              <a:ea typeface="+mn-ea"/>
                              <a:cs typeface="Arial"/>
                            </a:rPr>
                            <a:t>m (total mass of loaded cart) = 148kg </a:t>
                          </a:r>
                          <a:r>
                            <a:rPr lang="en-US" sz="1400" b="0" i="1" kern="1200">
                              <a:solidFill>
                                <a:schemeClr val="dk1"/>
                              </a:solidFill>
                              <a:latin typeface="Arial"/>
                              <a:ea typeface="+mn-ea"/>
                              <a:cs typeface="Arial"/>
                            </a:rPr>
                            <a:t>[54]</a:t>
                          </a:r>
                        </a:p>
                        <a:p>
                          <a:endParaRPr lang="en-US" sz="1400" b="1" kern="120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a:latin typeface="Arial"/>
                              <a:cs typeface="Arial"/>
                            </a:rPr>
                            <a:t>v (initial speed of the cart) = </a:t>
                          </a:r>
                          <a14:m>
                            <m:oMath xmlns:m="http://schemas.openxmlformats.org/officeDocument/2006/math">
                              <m:r>
                                <a:rPr lang="en-US" sz="1400" i="1" dirty="0" smtClean="0">
                                  <a:latin typeface="Cambria Math" panose="02040503050406030204" pitchFamily="18" charset="0"/>
                                </a:rPr>
                                <m:t>4</m:t>
                              </m:r>
                              <m:r>
                                <a:rPr lang="en-US" sz="1400" b="0" i="1" smtClean="0">
                                  <a:latin typeface="Cambria Math" panose="02040503050406030204" pitchFamily="18" charset="0"/>
                                </a:rPr>
                                <m:t>.17</m:t>
                              </m:r>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𝑚</m:t>
                                  </m:r>
                                </m:num>
                                <m:den>
                                  <m:r>
                                    <a:rPr lang="en-US" sz="1400" b="0" i="1" smtClean="0">
                                      <a:latin typeface="Cambria Math" panose="02040503050406030204" pitchFamily="18" charset="0"/>
                                    </a:rPr>
                                    <m:t>𝑠</m:t>
                                  </m:r>
                                </m:den>
                              </m:f>
                            </m:oMath>
                          </a14:m>
                          <a:endParaRPr lang="en-US" sz="1400" i="1">
                            <a:latin typeface="Arial" panose="020B0604020202020204" pitchFamily="34" charset="0"/>
                            <a:cs typeface="Arial" panose="020B0604020202020204" pitchFamily="34" charset="0"/>
                          </a:endParaRPr>
                        </a:p>
                        <a:p>
                          <a:endParaRPr lang="en-US"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2007262"/>
                      </a:ext>
                    </a:extLst>
                  </a:tr>
                  <a:tr h="485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a:latin typeface="Arial"/>
                              <a:cs typeface="Arial"/>
                            </a:rPr>
                            <a:t>t (time to stop)</a:t>
                          </a:r>
                          <a:r>
                            <a:rPr lang="en-US" sz="1400">
                              <a:solidFill>
                                <a:srgbClr val="003466"/>
                              </a:solidFill>
                              <a:ea typeface="Cambria Math"/>
                              <a:cs typeface="Arial"/>
                            </a:rPr>
                            <a:t> =</a:t>
                          </a:r>
                          <a:r>
                            <a:rPr lang="en-US" sz="1400" i="1">
                              <a:solidFill>
                                <a:srgbClr val="003466"/>
                              </a:solidFill>
                              <a:latin typeface="Arial"/>
                              <a:ea typeface="Cambria Math"/>
                              <a:cs typeface="Arial"/>
                            </a:rPr>
                            <a:t> 1.66</a:t>
                          </a:r>
                          <a:r>
                            <a:rPr lang="en-US" sz="1400" i="1">
                              <a:latin typeface="Arial"/>
                              <a:cs typeface="Arial"/>
                            </a:rPr>
                            <a:t>s </a:t>
                          </a:r>
                          <a:endParaRPr lang="en-US" sz="1400" b="0" i="1">
                            <a:latin typeface="Arial"/>
                            <a:cs typeface="Arial"/>
                          </a:endParaRPr>
                        </a:p>
                        <a:p>
                          <a:endParaRPr lang="en-US" sz="1400">
                            <a:latin typeface="Arial" panose="020B0604020202020204" pitchFamily="34" charset="0"/>
                            <a:cs typeface="Arial" panose="020B0604020202020204" pitchFamily="34" charset="0"/>
                          </a:endParaRPr>
                        </a:p>
                      </a:txBody>
                      <a:tcPr/>
                    </a:tc>
                    <a:tc>
                      <a:txBody>
                        <a:bodyPr/>
                        <a:lstStyle/>
                        <a:p>
                          <a:r>
                            <a:rPr lang="en-US" sz="1400" i="1">
                              <a:latin typeface="Arial"/>
                              <a:cs typeface="Arial"/>
                            </a:rPr>
                            <a:t>d (stopping distance) </a:t>
                          </a:r>
                          <a:endParaRPr lang="en-US" sz="1400" b="0" i="1">
                            <a:latin typeface="Arial"/>
                            <a:cs typeface="Arial"/>
                          </a:endParaRPr>
                        </a:p>
                      </a:txBody>
                      <a:tcPr/>
                    </a:tc>
                    <a:extLst>
                      <a:ext uri="{0D108BD9-81ED-4DB2-BD59-A6C34878D82A}">
                        <a16:rowId xmlns:a16="http://schemas.microsoft.com/office/drawing/2014/main" val="3691553457"/>
                      </a:ext>
                    </a:extLst>
                  </a:tr>
                  <a:tr h="378968">
                    <a:tc gridSpan="2">
                      <a:txBody>
                        <a:bodyPr/>
                        <a:lstStyle/>
                        <a:p>
                          <a:pPr algn="ctr"/>
                          <a14:m>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𝑁</m:t>
                                  </m:r>
                                </m:e>
                                <m:sub>
                                  <m:r>
                                    <a:rPr lang="en-US" sz="1400" b="0" i="1" dirty="0" smtClean="0">
                                      <a:latin typeface="Cambria Math" panose="02040503050406030204" pitchFamily="18" charset="0"/>
                                    </a:rPr>
                                    <m:t>𝑎</m:t>
                                  </m:r>
                                </m:sub>
                              </m:sSub>
                              <m:r>
                                <a:rPr lang="en-US" sz="1400" i="1" dirty="0">
                                  <a:latin typeface="Cambria Math" panose="02040503050406030204" pitchFamily="18" charset="0"/>
                                </a:rPr>
                                <m:t>(</m:t>
                              </m:r>
                            </m:oMath>
                          </a14:m>
                          <a:r>
                            <a:rPr lang="en-US" sz="1400" i="1">
                              <a:latin typeface="Arial"/>
                              <a:cs typeface="Arial"/>
                            </a:rPr>
                            <a:t>force of pad on rot</a:t>
                          </a:r>
                          <a:r>
                            <a:rPr lang="en-US" sz="1400" i="1">
                              <a:latin typeface="Arial" panose="020B0604020202020204" pitchFamily="34" charset="0"/>
                              <a:cs typeface="Arial" panose="020B0604020202020204" pitchFamily="34" charset="0"/>
                            </a:rPr>
                            <a:t>or)=596</a:t>
                          </a:r>
                          <a:endParaRPr lang="en-US" sz="1400">
                            <a:latin typeface="Arial" panose="020B0604020202020204" pitchFamily="34" charset="0"/>
                            <a:cs typeface="Arial" panose="020B0604020202020204" pitchFamily="34" charset="0"/>
                          </a:endParaRPr>
                        </a:p>
                      </a:txBody>
                      <a:tcPr/>
                    </a:tc>
                    <a:tc hMerge="1">
                      <a:txBody>
                        <a:bodyPr/>
                        <a:lstStyle/>
                        <a:p>
                          <a:endParaRPr/>
                        </a:p>
                      </a:txBody>
                      <a:tcPr/>
                    </a:tc>
                    <a:extLst>
                      <a:ext uri="{0D108BD9-81ED-4DB2-BD59-A6C34878D82A}">
                        <a16:rowId xmlns:a16="http://schemas.microsoft.com/office/drawing/2014/main" val="352864541"/>
                      </a:ext>
                    </a:extLst>
                  </a:tr>
                </a:tbl>
              </a:graphicData>
            </a:graphic>
          </p:graphicFrame>
        </mc:Choice>
        <mc:Fallback xmlns="">
          <p:graphicFrame>
            <p:nvGraphicFramePr>
              <p:cNvPr id="16" name="Table 15">
                <a:extLst>
                  <a:ext uri="{FF2B5EF4-FFF2-40B4-BE49-F238E27FC236}">
                    <a16:creationId xmlns:a16="http://schemas.microsoft.com/office/drawing/2014/main" id="{DDAA7491-E50B-B9E6-2F15-87B564D19725}"/>
                  </a:ext>
                </a:extLst>
              </p:cNvPr>
              <p:cNvGraphicFramePr>
                <a:graphicFrameLocks noGrp="1"/>
              </p:cNvGraphicFramePr>
              <p:nvPr>
                <p:extLst>
                  <p:ext uri="{D42A27DB-BD31-4B8C-83A1-F6EECF244321}">
                    <p14:modId xmlns:p14="http://schemas.microsoft.com/office/powerpoint/2010/main" val="460573222"/>
                  </p:ext>
                </p:extLst>
              </p:nvPr>
            </p:nvGraphicFramePr>
            <p:xfrm>
              <a:off x="514599" y="3511288"/>
              <a:ext cx="5181600" cy="2185424"/>
            </p:xfrm>
            <a:graphic>
              <a:graphicData uri="http://schemas.openxmlformats.org/drawingml/2006/table">
                <a:tbl>
                  <a:tblPr firstRow="1" bandRow="1">
                    <a:tableStyleId>{D7AC3CCA-C797-4891-BE02-D94E43425B78}</a:tableStyleId>
                  </a:tblPr>
                  <a:tblGrid>
                    <a:gridCol w="2566929">
                      <a:extLst>
                        <a:ext uri="{9D8B030D-6E8A-4147-A177-3AD203B41FA5}">
                          <a16:colId xmlns:a16="http://schemas.microsoft.com/office/drawing/2014/main" val="2156033411"/>
                        </a:ext>
                      </a:extLst>
                    </a:gridCol>
                    <a:gridCol w="2614671">
                      <a:extLst>
                        <a:ext uri="{9D8B030D-6E8A-4147-A177-3AD203B41FA5}">
                          <a16:colId xmlns:a16="http://schemas.microsoft.com/office/drawing/2014/main" val="1939418260"/>
                        </a:ext>
                      </a:extLst>
                    </a:gridCol>
                  </a:tblGrid>
                  <a:tr h="484640">
                    <a:tc gridSpan="2">
                      <a:txBody>
                        <a:bodyPr/>
                        <a:lstStyle/>
                        <a:p>
                          <a:pPr algn="ctr"/>
                          <a:r>
                            <a:rPr lang="en-US" sz="2400" b="0" u="sng" kern="1200">
                              <a:solidFill>
                                <a:schemeClr val="dk1"/>
                              </a:solidFill>
                              <a:latin typeface="Arial"/>
                              <a:ea typeface="+mn-ea"/>
                              <a:cs typeface="Arial"/>
                            </a:rPr>
                            <a:t>Variables </a:t>
                          </a:r>
                        </a:p>
                      </a:txBody>
                      <a:tcPr/>
                    </a:tc>
                    <a:tc hMerge="1">
                      <a:txBody>
                        <a:bodyPr/>
                        <a:lstStyle/>
                        <a:p>
                          <a:endParaRPr lang="en-US"/>
                        </a:p>
                      </a:txBody>
                      <a:tcPr/>
                    </a:tc>
                    <a:extLst>
                      <a:ext uri="{0D108BD9-81ED-4DB2-BD59-A6C34878D82A}">
                        <a16:rowId xmlns:a16="http://schemas.microsoft.com/office/drawing/2014/main" val="3867815432"/>
                      </a:ext>
                    </a:extLst>
                  </a:tr>
                  <a:tr h="803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a:solidFill>
                                <a:schemeClr val="dk1"/>
                              </a:solidFill>
                              <a:latin typeface="Arial"/>
                              <a:ea typeface="+mn-ea"/>
                              <a:cs typeface="Arial"/>
                            </a:rPr>
                            <a:t>m (total mass of loaded cart) = 148kg </a:t>
                          </a:r>
                          <a:r>
                            <a:rPr lang="en-US" sz="1400" b="0" i="1" kern="1200">
                              <a:solidFill>
                                <a:schemeClr val="dk1"/>
                              </a:solidFill>
                              <a:latin typeface="Arial"/>
                              <a:ea typeface="+mn-ea"/>
                              <a:cs typeface="Arial"/>
                            </a:rPr>
                            <a:t>[54]</a:t>
                          </a:r>
                        </a:p>
                        <a:p>
                          <a:endParaRPr lang="en-US" sz="1400" b="1" kern="1200">
                            <a:solidFill>
                              <a:schemeClr val="dk1"/>
                            </a:solidFill>
                            <a:latin typeface="Arial" panose="020B0604020202020204" pitchFamily="34" charset="0"/>
                            <a:ea typeface="+mn-ea"/>
                            <a:cs typeface="Arial" panose="020B0604020202020204" pitchFamily="34" charset="0"/>
                          </a:endParaRPr>
                        </a:p>
                      </a:txBody>
                      <a:tcPr/>
                    </a:tc>
                    <a:tc>
                      <a:txBody>
                        <a:bodyPr/>
                        <a:lstStyle/>
                        <a:p>
                          <a:endParaRPr lang="en-US"/>
                        </a:p>
                      </a:txBody>
                      <a:tcPr>
                        <a:blipFill>
                          <a:blip r:embed="rId6"/>
                          <a:stretch>
                            <a:fillRect l="-98601" t="-65152" r="-466" b="-113636"/>
                          </a:stretch>
                        </a:blipFill>
                      </a:tcPr>
                    </a:tc>
                    <a:extLst>
                      <a:ext uri="{0D108BD9-81ED-4DB2-BD59-A6C34878D82A}">
                        <a16:rowId xmlns:a16="http://schemas.microsoft.com/office/drawing/2014/main" val="3632007262"/>
                      </a:ext>
                    </a:extLst>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a:latin typeface="Arial"/>
                              <a:cs typeface="Arial"/>
                            </a:rPr>
                            <a:t>t (time to stop)</a:t>
                          </a:r>
                          <a:r>
                            <a:rPr lang="en-US" sz="1400">
                              <a:solidFill>
                                <a:srgbClr val="003466"/>
                              </a:solidFill>
                              <a:ea typeface="Cambria Math"/>
                              <a:cs typeface="Arial"/>
                            </a:rPr>
                            <a:t> =</a:t>
                          </a:r>
                          <a:r>
                            <a:rPr lang="en-US" sz="1400" i="1">
                              <a:solidFill>
                                <a:srgbClr val="003466"/>
                              </a:solidFill>
                              <a:latin typeface="Arial"/>
                              <a:ea typeface="Cambria Math"/>
                              <a:cs typeface="Arial"/>
                            </a:rPr>
                            <a:t> 1.66</a:t>
                          </a:r>
                          <a:r>
                            <a:rPr lang="en-US" sz="1400" i="1">
                              <a:latin typeface="Arial"/>
                              <a:cs typeface="Arial"/>
                            </a:rPr>
                            <a:t>s </a:t>
                          </a:r>
                          <a:endParaRPr lang="en-US" sz="1400" b="0" i="1">
                            <a:latin typeface="Arial"/>
                            <a:cs typeface="Arial"/>
                          </a:endParaRPr>
                        </a:p>
                        <a:p>
                          <a:endParaRPr lang="en-US" sz="1400">
                            <a:latin typeface="Arial" panose="020B0604020202020204" pitchFamily="34" charset="0"/>
                            <a:cs typeface="Arial" panose="020B0604020202020204" pitchFamily="34" charset="0"/>
                          </a:endParaRPr>
                        </a:p>
                      </a:txBody>
                      <a:tcPr/>
                    </a:tc>
                    <a:tc>
                      <a:txBody>
                        <a:bodyPr/>
                        <a:lstStyle/>
                        <a:p>
                          <a:r>
                            <a:rPr lang="en-US" sz="1400" i="1">
                              <a:latin typeface="Arial"/>
                              <a:cs typeface="Arial"/>
                            </a:rPr>
                            <a:t>d (stopping distance) </a:t>
                          </a:r>
                          <a:endParaRPr lang="en-US" sz="1400" b="0" i="1">
                            <a:latin typeface="Arial"/>
                            <a:cs typeface="Arial"/>
                          </a:endParaRPr>
                        </a:p>
                      </a:txBody>
                      <a:tcPr/>
                    </a:tc>
                    <a:extLst>
                      <a:ext uri="{0D108BD9-81ED-4DB2-BD59-A6C34878D82A}">
                        <a16:rowId xmlns:a16="http://schemas.microsoft.com/office/drawing/2014/main" val="3691553457"/>
                      </a:ext>
                    </a:extLst>
                  </a:tr>
                  <a:tr h="378968">
                    <a:tc gridSpan="2">
                      <a:txBody>
                        <a:bodyPr/>
                        <a:lstStyle/>
                        <a:p>
                          <a:endParaRPr lang="en-US"/>
                        </a:p>
                      </a:txBody>
                      <a:tcPr>
                        <a:blipFill>
                          <a:blip r:embed="rId6"/>
                          <a:stretch>
                            <a:fillRect l="-118" t="-490323" r="-235" b="-3226"/>
                          </a:stretch>
                        </a:blipFill>
                      </a:tcPr>
                    </a:tc>
                    <a:tc hMerge="1">
                      <a:txBody>
                        <a:bodyPr/>
                        <a:lstStyle/>
                        <a:p>
                          <a:endParaRPr/>
                        </a:p>
                      </a:txBody>
                      <a:tcPr/>
                    </a:tc>
                    <a:extLst>
                      <a:ext uri="{0D108BD9-81ED-4DB2-BD59-A6C34878D82A}">
                        <a16:rowId xmlns:a16="http://schemas.microsoft.com/office/drawing/2014/main" val="352864541"/>
                      </a:ext>
                    </a:extLst>
                  </a:tr>
                </a:tbl>
              </a:graphicData>
            </a:graphic>
          </p:graphicFrame>
        </mc:Fallback>
      </mc:AlternateContent>
      <p:pic>
        <p:nvPicPr>
          <p:cNvPr id="43" name="Picture 42" descr="A graph with a red line&#10;&#10;Description automatically generated">
            <a:extLst>
              <a:ext uri="{FF2B5EF4-FFF2-40B4-BE49-F238E27FC236}">
                <a16:creationId xmlns:a16="http://schemas.microsoft.com/office/drawing/2014/main" id="{8FAFCE98-813A-805C-1FF1-F9BC9E098D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8261" y="1927871"/>
            <a:ext cx="4204731" cy="3342008"/>
          </a:xfrm>
          <a:prstGeom prst="rect">
            <a:avLst/>
          </a:prstGeom>
        </p:spPr>
      </p:pic>
      <p:pic>
        <p:nvPicPr>
          <p:cNvPr id="5" name="Picture 4">
            <a:extLst>
              <a:ext uri="{FF2B5EF4-FFF2-40B4-BE49-F238E27FC236}">
                <a16:creationId xmlns:a16="http://schemas.microsoft.com/office/drawing/2014/main" id="{2141A670-DBF9-98ED-6AFB-FF52572CE5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8260" y="5298574"/>
            <a:ext cx="5986555" cy="751705"/>
          </a:xfrm>
          <a:prstGeom prst="rect">
            <a:avLst/>
          </a:prstGeom>
        </p:spPr>
      </p:pic>
    </p:spTree>
    <p:extLst>
      <p:ext uri="{BB962C8B-B14F-4D97-AF65-F5344CB8AC3E}">
        <p14:creationId xmlns:p14="http://schemas.microsoft.com/office/powerpoint/2010/main" val="1025462338"/>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A38ED-C70A-2F1D-FDC9-0D0502D37633}"/>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5DD0DD56-0316-C4D1-765D-95C8441525D4}"/>
              </a:ext>
            </a:extLst>
          </p:cNvPr>
          <p:cNvSpPr>
            <a:spLocks noGrp="1"/>
          </p:cNvSpPr>
          <p:nvPr>
            <p:ph type="title"/>
          </p:nvPr>
        </p:nvSpPr>
        <p:spPr/>
        <p:txBody>
          <a:bodyPr>
            <a:normAutofit/>
          </a:bodyPr>
          <a:lstStyle/>
          <a:p>
            <a:pPr algn="l"/>
            <a:r>
              <a:rPr lang="en-US" sz="4600">
                <a:latin typeface="Arial"/>
                <a:cs typeface="Arial"/>
              </a:rPr>
              <a:t>Calculations: Steering</a:t>
            </a:r>
            <a:endParaRPr lang="en-US" sz="4600" b="1"/>
          </a:p>
        </p:txBody>
      </p:sp>
      <p:sp>
        <p:nvSpPr>
          <p:cNvPr id="3" name="TextBox 2">
            <a:extLst>
              <a:ext uri="{FF2B5EF4-FFF2-40B4-BE49-F238E27FC236}">
                <a16:creationId xmlns:a16="http://schemas.microsoft.com/office/drawing/2014/main" id="{9380AF43-1A78-9EDE-4979-07368C9E6987}"/>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SC 22</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65FC085A-A902-B932-3E10-A4E077CAEA6C}"/>
                  </a:ext>
                </a:extLst>
              </p:cNvPr>
              <p:cNvSpPr>
                <a:spLocks noGrp="1"/>
              </p:cNvSpPr>
              <p:nvPr>
                <p:ph sz="half" idx="1"/>
              </p:nvPr>
            </p:nvSpPr>
            <p:spPr>
              <a:xfrm>
                <a:off x="621792" y="1694688"/>
                <a:ext cx="10732008" cy="4798187"/>
              </a:xfrm>
            </p:spPr>
            <p:txBody>
              <a:bodyPr vert="horz" lIns="91440" tIns="45720" rIns="91440" bIns="45720" rtlCol="0" anchor="t">
                <a:normAutofit/>
              </a:bodyPr>
              <a:lstStyle/>
              <a:p>
                <a:pPr marL="0" indent="0">
                  <a:buNone/>
                </a:pPr>
                <a:r>
                  <a:rPr lang="en-US" sz="2000" b="1">
                    <a:latin typeface="Arial"/>
                    <a:cs typeface="Arial"/>
                  </a:rPr>
                  <a:t>Question:</a:t>
                </a:r>
                <a:r>
                  <a:rPr lang="en-US" sz="2000">
                    <a:latin typeface="Arial"/>
                    <a:cs typeface="Arial"/>
                  </a:rPr>
                  <a:t> How much time will it take to turn the steering wheel 900° (QFD) at the maximum allowed autonomous turning velocity? Is it a quick enough response for emergencies?</a:t>
                </a:r>
              </a:p>
              <a:p>
                <a:pPr marL="285750" indent="-285750"/>
                <a:r>
                  <a:rPr lang="en-US" sz="1600">
                    <a:latin typeface="Arial"/>
                    <a:cs typeface="Arial"/>
                  </a:rPr>
                  <a:t>Average Radius of Go Cart Steering Wheels: 0.18m </a:t>
                </a:r>
                <a:r>
                  <a:rPr lang="en-US" sz="1600" b="1">
                    <a:latin typeface="Arial"/>
                    <a:cs typeface="Arial"/>
                  </a:rPr>
                  <a:t>[55]</a:t>
                </a:r>
              </a:p>
              <a:p>
                <a:pPr marL="285750" indent="-285750"/>
                <a:r>
                  <a:rPr lang="en-US" sz="1600">
                    <a:latin typeface="Arial"/>
                    <a:cs typeface="Arial"/>
                  </a:rPr>
                  <a:t>Max Velocity: 10kph (QFD)</a:t>
                </a:r>
              </a:p>
              <a:p>
                <a:pPr marL="0" indent="0">
                  <a:buNone/>
                </a:pPr>
                <a:r>
                  <a:rPr lang="en-US" sz="1600">
                    <a:latin typeface="Arial"/>
                    <a:cs typeface="Arial"/>
                  </a:rPr>
                  <a:t>	</a:t>
                </a:r>
                <a14:m>
                  <m:oMath xmlns:m="http://schemas.openxmlformats.org/officeDocument/2006/math">
                    <m:f>
                      <m:fPr>
                        <m:ctrlPr>
                          <a:rPr lang="en-US" sz="2000" b="0" i="1" smtClean="0">
                            <a:latin typeface="Cambria Math" panose="02040503050406030204" pitchFamily="18" charset="0"/>
                            <a:cs typeface="Arial"/>
                          </a:rPr>
                        </m:ctrlPr>
                      </m:fPr>
                      <m:num>
                        <m:r>
                          <a:rPr lang="en-US" sz="2000" b="0" i="1" smtClean="0">
                            <a:latin typeface="Cambria Math" panose="02040503050406030204" pitchFamily="18" charset="0"/>
                            <a:cs typeface="Arial"/>
                          </a:rPr>
                          <m:t>10</m:t>
                        </m:r>
                        <m:r>
                          <a:rPr lang="en-US" sz="2000" b="0" i="1" smtClean="0">
                            <a:latin typeface="Cambria Math" panose="02040503050406030204" pitchFamily="18" charset="0"/>
                            <a:cs typeface="Arial"/>
                          </a:rPr>
                          <m:t>𝑘𝑚</m:t>
                        </m:r>
                      </m:num>
                      <m:den>
                        <m:r>
                          <a:rPr lang="en-US" sz="2000" b="0" i="1" smtClean="0">
                            <a:latin typeface="Cambria Math" panose="02040503050406030204" pitchFamily="18" charset="0"/>
                            <a:cs typeface="Arial"/>
                          </a:rPr>
                          <m:t>h</m:t>
                        </m:r>
                      </m:den>
                    </m:f>
                    <m:r>
                      <a:rPr lang="en-US" sz="2000" i="1">
                        <a:latin typeface="Cambria Math" panose="02040503050406030204" pitchFamily="18" charset="0"/>
                        <a:cs typeface="Arial"/>
                      </a:rPr>
                      <m:t>·</m:t>
                    </m:r>
                    <m:f>
                      <m:fPr>
                        <m:ctrlPr>
                          <a:rPr lang="en-US" sz="2000" b="0" i="1" smtClean="0">
                            <a:latin typeface="Cambria Math" panose="02040503050406030204" pitchFamily="18" charset="0"/>
                            <a:cs typeface="Arial"/>
                          </a:rPr>
                        </m:ctrlPr>
                      </m:fPr>
                      <m:num>
                        <m:r>
                          <a:rPr lang="en-US" sz="2000" b="0" i="1" smtClean="0">
                            <a:latin typeface="Cambria Math" panose="02040503050406030204" pitchFamily="18" charset="0"/>
                            <a:cs typeface="Arial"/>
                          </a:rPr>
                          <m:t>1000</m:t>
                        </m:r>
                        <m:r>
                          <a:rPr lang="en-US" sz="2000" b="0" i="1" smtClean="0">
                            <a:latin typeface="Cambria Math" panose="02040503050406030204" pitchFamily="18" charset="0"/>
                            <a:cs typeface="Arial"/>
                          </a:rPr>
                          <m:t>𝑚</m:t>
                        </m:r>
                      </m:num>
                      <m:den>
                        <m:r>
                          <a:rPr lang="en-US" sz="2000" b="0" i="1" smtClean="0">
                            <a:latin typeface="Cambria Math" panose="02040503050406030204" pitchFamily="18" charset="0"/>
                            <a:cs typeface="Arial"/>
                          </a:rPr>
                          <m:t>𝑘𝑚</m:t>
                        </m:r>
                      </m:den>
                    </m:f>
                    <m:r>
                      <a:rPr lang="en-US" sz="2000" i="1">
                        <a:latin typeface="Cambria Math" panose="02040503050406030204" pitchFamily="18" charset="0"/>
                        <a:cs typeface="Arial"/>
                      </a:rPr>
                      <m:t>·</m:t>
                    </m:r>
                    <m:f>
                      <m:fPr>
                        <m:ctrlPr>
                          <a:rPr lang="en-US" sz="2000" b="0" i="1" smtClean="0">
                            <a:latin typeface="Cambria Math" panose="02040503050406030204" pitchFamily="18" charset="0"/>
                            <a:cs typeface="Arial"/>
                          </a:rPr>
                        </m:ctrlPr>
                      </m:fPr>
                      <m:num>
                        <m:r>
                          <a:rPr lang="en-US" sz="2000" b="0" i="1" smtClean="0">
                            <a:latin typeface="Cambria Math" panose="02040503050406030204" pitchFamily="18" charset="0"/>
                            <a:cs typeface="Arial"/>
                          </a:rPr>
                          <m:t>1</m:t>
                        </m:r>
                        <m:r>
                          <a:rPr lang="en-US" sz="2000" b="0" i="1" smtClean="0">
                            <a:latin typeface="Cambria Math" panose="02040503050406030204" pitchFamily="18" charset="0"/>
                            <a:cs typeface="Arial"/>
                          </a:rPr>
                          <m:t>h</m:t>
                        </m:r>
                      </m:num>
                      <m:den>
                        <m:r>
                          <a:rPr lang="en-US" sz="2000" b="0" i="1" smtClean="0">
                            <a:latin typeface="Cambria Math" panose="02040503050406030204" pitchFamily="18" charset="0"/>
                            <a:cs typeface="Arial"/>
                          </a:rPr>
                          <m:t>3600</m:t>
                        </m:r>
                        <m:r>
                          <a:rPr lang="en-US" sz="2000" b="0" i="1" smtClean="0">
                            <a:latin typeface="Cambria Math" panose="02040503050406030204" pitchFamily="18" charset="0"/>
                            <a:cs typeface="Arial"/>
                          </a:rPr>
                          <m:t>𝑠</m:t>
                        </m:r>
                      </m:den>
                    </m:f>
                    <m:r>
                      <a:rPr lang="en-US" sz="2000" b="0" i="1" smtClean="0">
                        <a:latin typeface="Cambria Math" panose="02040503050406030204" pitchFamily="18" charset="0"/>
                        <a:cs typeface="Arial"/>
                      </a:rPr>
                      <m:t>=2.78</m:t>
                    </m:r>
                    <m:f>
                      <m:fPr>
                        <m:ctrlPr>
                          <a:rPr lang="en-US" sz="2000" b="0" i="1" smtClean="0">
                            <a:latin typeface="Cambria Math" panose="02040503050406030204" pitchFamily="18" charset="0"/>
                            <a:cs typeface="Arial"/>
                          </a:rPr>
                        </m:ctrlPr>
                      </m:fPr>
                      <m:num>
                        <m:r>
                          <a:rPr lang="en-US" sz="2000" b="0" i="1" smtClean="0">
                            <a:latin typeface="Cambria Math" panose="02040503050406030204" pitchFamily="18" charset="0"/>
                            <a:cs typeface="Arial"/>
                          </a:rPr>
                          <m:t>𝑚</m:t>
                        </m:r>
                      </m:num>
                      <m:den>
                        <m:r>
                          <a:rPr lang="en-US" sz="2000" b="0" i="1" smtClean="0">
                            <a:latin typeface="Cambria Math" panose="02040503050406030204" pitchFamily="18" charset="0"/>
                            <a:cs typeface="Arial"/>
                          </a:rPr>
                          <m:t>𝑠</m:t>
                        </m:r>
                      </m:den>
                    </m:f>
                  </m:oMath>
                </a14:m>
                <a:endParaRPr lang="en-US" sz="2000">
                  <a:latin typeface="Arial"/>
                  <a:cs typeface="Arial"/>
                </a:endParaRPr>
              </a:p>
              <a:p>
                <a:pPr marL="0" indent="0">
                  <a:buNone/>
                </a:pPr>
                <a:r>
                  <a:rPr lang="en-US" sz="2000">
                    <a:latin typeface="Arial"/>
                    <a:cs typeface="Arial"/>
                  </a:rPr>
                  <a:t>	</a:t>
                </a:r>
                <a14:m>
                  <m:oMath xmlns:m="http://schemas.openxmlformats.org/officeDocument/2006/math">
                    <m:r>
                      <m:rPr>
                        <m:sty m:val="p"/>
                      </m:rPr>
                      <a:rPr lang="el-GR" sz="2000" i="1" smtClean="0">
                        <a:latin typeface="Cambria Math" panose="02040503050406030204" pitchFamily="18" charset="0"/>
                        <a:cs typeface="Arial"/>
                      </a:rPr>
                      <m:t>θ</m:t>
                    </m:r>
                    <m:r>
                      <a:rPr lang="en-US" sz="2000" b="0" i="1" smtClean="0">
                        <a:latin typeface="Cambria Math" panose="02040503050406030204" pitchFamily="18" charset="0"/>
                        <a:cs typeface="Arial"/>
                      </a:rPr>
                      <m:t>=900˚·</m:t>
                    </m:r>
                    <m:f>
                      <m:fPr>
                        <m:ctrlPr>
                          <a:rPr lang="en-US" sz="2000" b="0" i="1" smtClean="0">
                            <a:latin typeface="Cambria Math" panose="02040503050406030204" pitchFamily="18" charset="0"/>
                            <a:ea typeface="Cambria Math" panose="02040503050406030204" pitchFamily="18" charset="0"/>
                            <a:cs typeface="Arial"/>
                          </a:rPr>
                        </m:ctrlPr>
                      </m:fPr>
                      <m:num>
                        <m:r>
                          <a:rPr lang="en-US" sz="2000" b="0" i="1" smtClean="0">
                            <a:latin typeface="Cambria Math" panose="02040503050406030204" pitchFamily="18" charset="0"/>
                            <a:ea typeface="Cambria Math" panose="02040503050406030204" pitchFamily="18" charset="0"/>
                            <a:cs typeface="Arial"/>
                          </a:rPr>
                          <m:t>𝜋</m:t>
                        </m:r>
                      </m:num>
                      <m:den>
                        <m:r>
                          <a:rPr lang="en-US" sz="2000" b="0" i="1" smtClean="0">
                            <a:latin typeface="Cambria Math" panose="02040503050406030204" pitchFamily="18" charset="0"/>
                            <a:ea typeface="Cambria Math" panose="02040503050406030204" pitchFamily="18" charset="0"/>
                            <a:cs typeface="Arial"/>
                          </a:rPr>
                          <m:t>180</m:t>
                        </m:r>
                      </m:den>
                    </m:f>
                    <m:r>
                      <a:rPr lang="en-US" sz="2000" b="0" i="1" smtClean="0">
                        <a:latin typeface="Cambria Math" panose="02040503050406030204" pitchFamily="18" charset="0"/>
                        <a:ea typeface="Cambria Math" panose="02040503050406030204" pitchFamily="18" charset="0"/>
                        <a:cs typeface="Arial"/>
                      </a:rPr>
                      <m:t>=15.7</m:t>
                    </m:r>
                    <m:f>
                      <m:fPr>
                        <m:ctrlPr>
                          <a:rPr lang="en-US" sz="2000" b="0" i="1" smtClean="0">
                            <a:latin typeface="Cambria Math" panose="02040503050406030204" pitchFamily="18" charset="0"/>
                            <a:ea typeface="Cambria Math" panose="02040503050406030204" pitchFamily="18" charset="0"/>
                            <a:cs typeface="Arial"/>
                          </a:rPr>
                        </m:ctrlPr>
                      </m:fPr>
                      <m:num>
                        <m:r>
                          <a:rPr lang="en-US" sz="2000" b="0" i="1" smtClean="0">
                            <a:latin typeface="Cambria Math" panose="02040503050406030204" pitchFamily="18" charset="0"/>
                            <a:ea typeface="Cambria Math" panose="02040503050406030204" pitchFamily="18" charset="0"/>
                            <a:cs typeface="Arial"/>
                          </a:rPr>
                          <m:t>𝑟𝑎𝑑</m:t>
                        </m:r>
                      </m:num>
                      <m:den>
                        <m:r>
                          <a:rPr lang="en-US" sz="2000" b="0" i="1" smtClean="0">
                            <a:latin typeface="Cambria Math" panose="02040503050406030204" pitchFamily="18" charset="0"/>
                            <a:ea typeface="Cambria Math" panose="02040503050406030204" pitchFamily="18" charset="0"/>
                            <a:cs typeface="Arial"/>
                          </a:rPr>
                          <m:t>𝑠</m:t>
                        </m:r>
                      </m:den>
                    </m:f>
                  </m:oMath>
                </a14:m>
                <a:endParaRPr lang="en-US" sz="1600">
                  <a:latin typeface="Arial"/>
                  <a:cs typeface="Arial"/>
                </a:endParaRPr>
              </a:p>
              <a:p>
                <a:pPr marL="0" indent="0">
                  <a:buNone/>
                </a:pPr>
                <a:r>
                  <a:rPr lang="en-US" sz="1600">
                    <a:latin typeface="Arial"/>
                    <a:cs typeface="Arial"/>
                  </a:rPr>
                  <a:t>	</a:t>
                </a:r>
                <a14:m>
                  <m:oMath xmlns:m="http://schemas.openxmlformats.org/officeDocument/2006/math">
                    <m:r>
                      <a:rPr lang="en-US" sz="1600" i="1" smtClean="0">
                        <a:latin typeface="Cambria Math" panose="02040503050406030204" pitchFamily="18" charset="0"/>
                        <a:ea typeface="Cambria Math" panose="02040503050406030204" pitchFamily="18" charset="0"/>
                        <a:cs typeface="Arial"/>
                      </a:rPr>
                      <m:t>𝜔</m:t>
                    </m:r>
                    <m:r>
                      <a:rPr lang="en-US" sz="1600" b="0" i="1" smtClean="0">
                        <a:latin typeface="Cambria Math" panose="02040503050406030204" pitchFamily="18" charset="0"/>
                        <a:ea typeface="Cambria Math" panose="02040503050406030204" pitchFamily="18" charset="0"/>
                        <a:cs typeface="Arial"/>
                      </a:rPr>
                      <m:t>=</m:t>
                    </m:r>
                    <m:f>
                      <m:fPr>
                        <m:ctrlPr>
                          <a:rPr lang="en-US" sz="1600" b="0" i="1" smtClean="0">
                            <a:latin typeface="Cambria Math" panose="02040503050406030204" pitchFamily="18" charset="0"/>
                            <a:ea typeface="Cambria Math" panose="02040503050406030204" pitchFamily="18" charset="0"/>
                            <a:cs typeface="Arial"/>
                          </a:rPr>
                        </m:ctrlPr>
                      </m:fPr>
                      <m:num>
                        <m:r>
                          <a:rPr lang="en-US" sz="1600" b="0" i="1" smtClean="0">
                            <a:latin typeface="Cambria Math" panose="02040503050406030204" pitchFamily="18" charset="0"/>
                            <a:ea typeface="Cambria Math" panose="02040503050406030204" pitchFamily="18" charset="0"/>
                            <a:cs typeface="Arial"/>
                          </a:rPr>
                          <m:t>𝑣</m:t>
                        </m:r>
                      </m:num>
                      <m:den>
                        <m:r>
                          <a:rPr lang="en-US" sz="1600" b="0" i="1" smtClean="0">
                            <a:latin typeface="Cambria Math" panose="02040503050406030204" pitchFamily="18" charset="0"/>
                            <a:ea typeface="Cambria Math" panose="02040503050406030204" pitchFamily="18" charset="0"/>
                            <a:cs typeface="Arial"/>
                          </a:rPr>
                          <m:t>𝑟</m:t>
                        </m:r>
                      </m:den>
                    </m:f>
                    <m:r>
                      <a:rPr lang="en-US" sz="1600" b="0" i="1" smtClean="0">
                        <a:latin typeface="Cambria Math" panose="02040503050406030204" pitchFamily="18" charset="0"/>
                        <a:ea typeface="Cambria Math" panose="02040503050406030204" pitchFamily="18" charset="0"/>
                        <a:cs typeface="Arial"/>
                      </a:rPr>
                      <m:t>=</m:t>
                    </m:r>
                    <m:f>
                      <m:fPr>
                        <m:ctrlPr>
                          <a:rPr lang="en-US" sz="1600" b="0" i="1" smtClean="0">
                            <a:latin typeface="Cambria Math" panose="02040503050406030204" pitchFamily="18" charset="0"/>
                            <a:ea typeface="Cambria Math" panose="02040503050406030204" pitchFamily="18" charset="0"/>
                            <a:cs typeface="Arial"/>
                          </a:rPr>
                        </m:ctrlPr>
                      </m:fPr>
                      <m:num>
                        <m:r>
                          <a:rPr lang="en-US" sz="1600" b="0" i="1" smtClean="0">
                            <a:latin typeface="Cambria Math" panose="02040503050406030204" pitchFamily="18" charset="0"/>
                            <a:ea typeface="Cambria Math" panose="02040503050406030204" pitchFamily="18" charset="0"/>
                            <a:cs typeface="Arial"/>
                          </a:rPr>
                          <m:t>2.78</m:t>
                        </m:r>
                        <m:f>
                          <m:fPr>
                            <m:ctrlPr>
                              <a:rPr lang="en-US" sz="1600" b="0" i="1" smtClean="0">
                                <a:latin typeface="Cambria Math" panose="02040503050406030204" pitchFamily="18" charset="0"/>
                                <a:ea typeface="Cambria Math" panose="02040503050406030204" pitchFamily="18" charset="0"/>
                                <a:cs typeface="Arial"/>
                              </a:rPr>
                            </m:ctrlPr>
                          </m:fPr>
                          <m:num>
                            <m:r>
                              <a:rPr lang="en-US" sz="1600" b="0" i="1" smtClean="0">
                                <a:latin typeface="Cambria Math" panose="02040503050406030204" pitchFamily="18" charset="0"/>
                                <a:ea typeface="Cambria Math" panose="02040503050406030204" pitchFamily="18" charset="0"/>
                                <a:cs typeface="Arial"/>
                              </a:rPr>
                              <m:t>𝑚</m:t>
                            </m:r>
                          </m:num>
                          <m:den>
                            <m:r>
                              <a:rPr lang="en-US" sz="1600" b="0" i="1" smtClean="0">
                                <a:latin typeface="Cambria Math" panose="02040503050406030204" pitchFamily="18" charset="0"/>
                                <a:ea typeface="Cambria Math" panose="02040503050406030204" pitchFamily="18" charset="0"/>
                                <a:cs typeface="Arial"/>
                              </a:rPr>
                              <m:t>𝑠</m:t>
                            </m:r>
                          </m:den>
                        </m:f>
                      </m:num>
                      <m:den>
                        <m:r>
                          <a:rPr lang="en-US" sz="1600" b="0" i="1" smtClean="0">
                            <a:latin typeface="Cambria Math" panose="02040503050406030204" pitchFamily="18" charset="0"/>
                            <a:ea typeface="Cambria Math" panose="02040503050406030204" pitchFamily="18" charset="0"/>
                            <a:cs typeface="Arial"/>
                          </a:rPr>
                          <m:t>0.18</m:t>
                        </m:r>
                        <m:r>
                          <a:rPr lang="en-US" sz="1600" b="0" i="1" smtClean="0">
                            <a:latin typeface="Cambria Math" panose="02040503050406030204" pitchFamily="18" charset="0"/>
                            <a:ea typeface="Cambria Math" panose="02040503050406030204" pitchFamily="18" charset="0"/>
                            <a:cs typeface="Arial"/>
                          </a:rPr>
                          <m:t>𝑚</m:t>
                        </m:r>
                      </m:den>
                    </m:f>
                    <m:r>
                      <a:rPr lang="en-US" sz="1600" b="0" i="1" smtClean="0">
                        <a:latin typeface="Cambria Math" panose="02040503050406030204" pitchFamily="18" charset="0"/>
                        <a:ea typeface="Cambria Math" panose="02040503050406030204" pitchFamily="18" charset="0"/>
                        <a:cs typeface="Arial"/>
                      </a:rPr>
                      <m:t>=15.5</m:t>
                    </m:r>
                    <m:f>
                      <m:fPr>
                        <m:ctrlPr>
                          <a:rPr lang="en-US" sz="1600" b="0" i="1" smtClean="0">
                            <a:latin typeface="Cambria Math" panose="02040503050406030204" pitchFamily="18" charset="0"/>
                            <a:ea typeface="Cambria Math" panose="02040503050406030204" pitchFamily="18" charset="0"/>
                            <a:cs typeface="Arial"/>
                          </a:rPr>
                        </m:ctrlPr>
                      </m:fPr>
                      <m:num>
                        <m:r>
                          <a:rPr lang="en-US" sz="1600" b="0" i="1" smtClean="0">
                            <a:latin typeface="Cambria Math" panose="02040503050406030204" pitchFamily="18" charset="0"/>
                            <a:ea typeface="Cambria Math" panose="02040503050406030204" pitchFamily="18" charset="0"/>
                            <a:cs typeface="Arial"/>
                          </a:rPr>
                          <m:t>𝑟𝑎𝑑</m:t>
                        </m:r>
                      </m:num>
                      <m:den>
                        <m:r>
                          <a:rPr lang="en-US" sz="1600" b="0" i="1" smtClean="0">
                            <a:latin typeface="Cambria Math" panose="02040503050406030204" pitchFamily="18" charset="0"/>
                            <a:ea typeface="Cambria Math" panose="02040503050406030204" pitchFamily="18" charset="0"/>
                            <a:cs typeface="Arial"/>
                          </a:rPr>
                          <m:t>𝑠</m:t>
                        </m:r>
                      </m:den>
                    </m:f>
                  </m:oMath>
                </a14:m>
                <a:r>
                  <a:rPr lang="en-US" sz="1600">
                    <a:latin typeface="Arial"/>
                    <a:cs typeface="Arial"/>
                  </a:rPr>
                  <a:t> </a:t>
                </a:r>
                <a:r>
                  <a:rPr lang="en-US" sz="1600" b="1">
                    <a:solidFill>
                      <a:srgbClr val="003366"/>
                    </a:solidFill>
                    <a:latin typeface="Arial"/>
                  </a:rPr>
                  <a:t>[56]</a:t>
                </a:r>
                <a:endParaRPr lang="en-US" sz="1600">
                  <a:latin typeface="Arial"/>
                  <a:cs typeface="Arial"/>
                </a:endParaRPr>
              </a:p>
              <a:p>
                <a:pPr marL="0" indent="0">
                  <a:buNone/>
                </a:pPr>
                <a:r>
                  <a:rPr lang="en-US" sz="1600">
                    <a:latin typeface="Arial"/>
                    <a:cs typeface="Arial"/>
                  </a:rPr>
                  <a:t>	</a:t>
                </a:r>
                <a14:m>
                  <m:oMath xmlns:m="http://schemas.openxmlformats.org/officeDocument/2006/math">
                    <m:r>
                      <a:rPr lang="en-US" sz="1600" b="0" i="1" smtClean="0">
                        <a:latin typeface="Cambria Math" panose="02040503050406030204" pitchFamily="18" charset="0"/>
                        <a:cs typeface="Arial"/>
                      </a:rPr>
                      <m:t>𝑡</m:t>
                    </m:r>
                    <m:r>
                      <a:rPr lang="en-US" sz="1600" b="0" i="1" smtClean="0">
                        <a:latin typeface="Cambria Math" panose="02040503050406030204" pitchFamily="18" charset="0"/>
                        <a:cs typeface="Arial"/>
                      </a:rPr>
                      <m:t>=</m:t>
                    </m:r>
                    <m:f>
                      <m:fPr>
                        <m:ctrlPr>
                          <a:rPr lang="en-US" sz="1600" b="0" i="1" smtClean="0">
                            <a:latin typeface="Cambria Math" panose="02040503050406030204" pitchFamily="18" charset="0"/>
                            <a:ea typeface="Cambria Math" panose="02040503050406030204" pitchFamily="18" charset="0"/>
                            <a:cs typeface="Arial"/>
                          </a:rPr>
                        </m:ctrlPr>
                      </m:fPr>
                      <m:num>
                        <m:r>
                          <a:rPr lang="en-US" sz="1600" b="0" i="1" smtClean="0">
                            <a:latin typeface="Cambria Math" panose="02040503050406030204" pitchFamily="18" charset="0"/>
                            <a:ea typeface="Cambria Math" panose="02040503050406030204" pitchFamily="18" charset="0"/>
                            <a:cs typeface="Arial"/>
                          </a:rPr>
                          <m:t>𝜃</m:t>
                        </m:r>
                      </m:num>
                      <m:den>
                        <m:r>
                          <a:rPr lang="en-US" sz="1600" b="0" i="1" smtClean="0">
                            <a:latin typeface="Cambria Math" panose="02040503050406030204" pitchFamily="18" charset="0"/>
                            <a:ea typeface="Cambria Math" panose="02040503050406030204" pitchFamily="18" charset="0"/>
                            <a:cs typeface="Arial"/>
                          </a:rPr>
                          <m:t>𝜔</m:t>
                        </m:r>
                      </m:den>
                    </m:f>
                    <m:r>
                      <a:rPr lang="en-US" sz="1600" b="0" i="1" smtClean="0">
                        <a:latin typeface="Cambria Math" panose="02040503050406030204" pitchFamily="18" charset="0"/>
                        <a:ea typeface="Cambria Math" panose="02040503050406030204" pitchFamily="18" charset="0"/>
                        <a:cs typeface="Arial"/>
                      </a:rPr>
                      <m:t>=</m:t>
                    </m:r>
                    <m:f>
                      <m:fPr>
                        <m:ctrlPr>
                          <a:rPr lang="en-US" sz="1600" b="0" i="1" smtClean="0">
                            <a:latin typeface="Cambria Math" panose="02040503050406030204" pitchFamily="18" charset="0"/>
                            <a:ea typeface="Cambria Math" panose="02040503050406030204" pitchFamily="18" charset="0"/>
                            <a:cs typeface="Arial"/>
                          </a:rPr>
                        </m:ctrlPr>
                      </m:fPr>
                      <m:num>
                        <m:r>
                          <a:rPr lang="en-US" sz="1600" b="0" i="1" smtClean="0">
                            <a:latin typeface="Cambria Math" panose="02040503050406030204" pitchFamily="18" charset="0"/>
                            <a:ea typeface="Cambria Math" panose="02040503050406030204" pitchFamily="18" charset="0"/>
                            <a:cs typeface="Arial"/>
                          </a:rPr>
                          <m:t>15.7</m:t>
                        </m:r>
                        <m:r>
                          <a:rPr lang="en-US" sz="1600" b="0" i="1" smtClean="0">
                            <a:latin typeface="Cambria Math" panose="02040503050406030204" pitchFamily="18" charset="0"/>
                            <a:ea typeface="Cambria Math" panose="02040503050406030204" pitchFamily="18" charset="0"/>
                            <a:cs typeface="Arial"/>
                          </a:rPr>
                          <m:t>𝑟𝑎𝑑</m:t>
                        </m:r>
                      </m:num>
                      <m:den>
                        <m:r>
                          <a:rPr lang="en-US" sz="1600" b="0" i="1" smtClean="0">
                            <a:latin typeface="Cambria Math" panose="02040503050406030204" pitchFamily="18" charset="0"/>
                            <a:ea typeface="Cambria Math" panose="02040503050406030204" pitchFamily="18" charset="0"/>
                            <a:cs typeface="Arial"/>
                          </a:rPr>
                          <m:t>15.4</m:t>
                        </m:r>
                        <m:f>
                          <m:fPr>
                            <m:ctrlPr>
                              <a:rPr lang="en-US" sz="1600" b="0" i="1" smtClean="0">
                                <a:latin typeface="Cambria Math" panose="02040503050406030204" pitchFamily="18" charset="0"/>
                                <a:ea typeface="Cambria Math" panose="02040503050406030204" pitchFamily="18" charset="0"/>
                                <a:cs typeface="Arial"/>
                              </a:rPr>
                            </m:ctrlPr>
                          </m:fPr>
                          <m:num>
                            <m:r>
                              <a:rPr lang="en-US" sz="1600" b="0" i="1" smtClean="0">
                                <a:latin typeface="Cambria Math" panose="02040503050406030204" pitchFamily="18" charset="0"/>
                                <a:ea typeface="Cambria Math" panose="02040503050406030204" pitchFamily="18" charset="0"/>
                                <a:cs typeface="Arial"/>
                              </a:rPr>
                              <m:t>𝑟𝑎𝑑</m:t>
                            </m:r>
                          </m:num>
                          <m:den>
                            <m:r>
                              <a:rPr lang="en-US" sz="1600" b="0" i="1" smtClean="0">
                                <a:latin typeface="Cambria Math" panose="02040503050406030204" pitchFamily="18" charset="0"/>
                                <a:ea typeface="Cambria Math" panose="02040503050406030204" pitchFamily="18" charset="0"/>
                                <a:cs typeface="Arial"/>
                              </a:rPr>
                              <m:t>𝑠</m:t>
                            </m:r>
                          </m:den>
                        </m:f>
                      </m:den>
                    </m:f>
                    <m:r>
                      <a:rPr lang="en-US" sz="1600" b="0" i="1" smtClean="0">
                        <a:latin typeface="Cambria Math" panose="02040503050406030204" pitchFamily="18" charset="0"/>
                        <a:ea typeface="Cambria Math" panose="02040503050406030204" pitchFamily="18" charset="0"/>
                        <a:cs typeface="Arial"/>
                      </a:rPr>
                      <m:t>=1.02 </m:t>
                    </m:r>
                    <m:r>
                      <a:rPr lang="en-US" sz="1600" b="0" i="1" smtClean="0">
                        <a:latin typeface="Cambria Math" panose="02040503050406030204" pitchFamily="18" charset="0"/>
                        <a:ea typeface="Cambria Math" panose="02040503050406030204" pitchFamily="18" charset="0"/>
                        <a:cs typeface="Arial"/>
                      </a:rPr>
                      <m:t>𝑠𝑒𝑐𝑜𝑛𝑑𝑠</m:t>
                    </m:r>
                  </m:oMath>
                </a14:m>
                <a:r>
                  <a:rPr lang="en-US" sz="1600">
                    <a:latin typeface="Arial"/>
                    <a:cs typeface="Arial"/>
                  </a:rPr>
                  <a:t> </a:t>
                </a:r>
                <a:r>
                  <a:rPr lang="en-US" sz="1600" b="1">
                    <a:latin typeface="Arial"/>
                  </a:rPr>
                  <a:t>[56]</a:t>
                </a:r>
              </a:p>
              <a:p>
                <a:pPr marL="0" indent="0">
                  <a:buNone/>
                </a:pPr>
                <a:endParaRPr lang="en-US" sz="1600">
                  <a:latin typeface="Arial"/>
                  <a:cs typeface="Arial"/>
                </a:endParaRPr>
              </a:p>
              <a:p>
                <a:pPr marL="0" indent="0">
                  <a:buNone/>
                </a:pPr>
                <a:r>
                  <a:rPr lang="en-US" sz="2000" b="1">
                    <a:latin typeface="Arial"/>
                    <a:cs typeface="Arial"/>
                  </a:rPr>
                  <a:t>Conclusion:</a:t>
                </a:r>
                <a:r>
                  <a:rPr lang="en-US" sz="2000">
                    <a:latin typeface="Arial"/>
                    <a:cs typeface="Arial"/>
                  </a:rPr>
                  <a:t> This short amount of time is reasonable to prevent accidents from happening; which fulfills the client's requirement for safety.</a:t>
                </a:r>
                <a:endParaRPr lang="en-US">
                  <a:highlight>
                    <a:srgbClr val="FFFF00"/>
                  </a:highlight>
                  <a:latin typeface="Arial"/>
                  <a:cs typeface="Arial"/>
                </a:endParaRPr>
              </a:p>
            </p:txBody>
          </p:sp>
        </mc:Choice>
        <mc:Fallback xmlns="">
          <p:sp>
            <p:nvSpPr>
              <p:cNvPr id="6" name="Content Placeholder 5">
                <a:extLst>
                  <a:ext uri="{FF2B5EF4-FFF2-40B4-BE49-F238E27FC236}">
                    <a16:creationId xmlns:a16="http://schemas.microsoft.com/office/drawing/2014/main" id="{65FC085A-A902-B932-3E10-A4E077CAEA6C}"/>
                  </a:ext>
                </a:extLst>
              </p:cNvPr>
              <p:cNvSpPr>
                <a:spLocks noGrp="1" noRot="1" noChangeAspect="1" noMove="1" noResize="1" noEditPoints="1" noAdjustHandles="1" noChangeArrowheads="1" noChangeShapeType="1" noTextEdit="1"/>
              </p:cNvSpPr>
              <p:nvPr>
                <p:ph sz="half" idx="1"/>
              </p:nvPr>
            </p:nvSpPr>
            <p:spPr>
              <a:xfrm>
                <a:off x="621792" y="1694688"/>
                <a:ext cx="10732008" cy="4798187"/>
              </a:xfrm>
              <a:blipFill>
                <a:blip r:embed="rId2"/>
                <a:stretch>
                  <a:fillRect l="-568" t="-1144"/>
                </a:stretch>
              </a:blipFill>
            </p:spPr>
            <p:txBody>
              <a:bodyPr/>
              <a:lstStyle/>
              <a:p>
                <a:r>
                  <a:rPr lang="en-US">
                    <a:noFill/>
                  </a:rPr>
                  <a:t> </a:t>
                </a:r>
              </a:p>
            </p:txBody>
          </p:sp>
        </mc:Fallback>
      </mc:AlternateContent>
    </p:spTree>
    <p:extLst>
      <p:ext uri="{BB962C8B-B14F-4D97-AF65-F5344CB8AC3E}">
        <p14:creationId xmlns:p14="http://schemas.microsoft.com/office/powerpoint/2010/main" val="1537367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19A05-0BD6-877E-7758-6A11262F0BA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60BFD803-2B44-6422-D48B-4C24B64C24D8}"/>
                  </a:ext>
                </a:extLst>
              </p:cNvPr>
              <p:cNvSpPr>
                <a:spLocks noGrp="1"/>
              </p:cNvSpPr>
              <p:nvPr>
                <p:ph sz="half" idx="1"/>
              </p:nvPr>
            </p:nvSpPr>
            <p:spPr>
              <a:xfrm>
                <a:off x="838200" y="1711326"/>
                <a:ext cx="10515600" cy="4567553"/>
              </a:xfrm>
            </p:spPr>
            <p:txBody>
              <a:bodyPr vert="horz" lIns="91440" tIns="45720" rIns="91440" bIns="45720" rtlCol="0" anchor="t">
                <a:normAutofit/>
              </a:bodyPr>
              <a:lstStyle/>
              <a:p>
                <a:pPr marL="0" indent="0">
                  <a:buNone/>
                </a:pPr>
                <a:r>
                  <a:rPr lang="en-US" sz="2000" b="1">
                    <a:latin typeface="Arial"/>
                    <a:cs typeface="Arial"/>
                  </a:rPr>
                  <a:t>Question: </a:t>
                </a:r>
                <a:r>
                  <a:rPr lang="en-US" sz="2000">
                    <a:latin typeface="Arial"/>
                    <a:cs typeface="Arial"/>
                  </a:rPr>
                  <a:t>Given the average weight of a go kart steering wheel, what is the minimum autonomous torque required to turn wheel 90 degrees (a right-hand turn) in 5 seconds (average time of turn)?</a:t>
                </a:r>
              </a:p>
              <a:p>
                <a:pPr marL="285750" indent="-285750"/>
                <a:r>
                  <a:rPr lang="en-US" sz="1600">
                    <a:latin typeface="Arial"/>
                    <a:cs typeface="Arial"/>
                  </a:rPr>
                  <a:t>Average Radius of Go Cart Steering Wheels (r): 0.18m </a:t>
                </a:r>
                <a:r>
                  <a:rPr lang="en-US" sz="1600" b="1">
                    <a:latin typeface="Arial"/>
                    <a:cs typeface="Arial"/>
                  </a:rPr>
                  <a:t>[55]</a:t>
                </a:r>
                <a:endParaRPr lang="en-US" sz="1600" b="1">
                  <a:solidFill>
                    <a:srgbClr val="003366"/>
                  </a:solidFill>
                </a:endParaRPr>
              </a:p>
              <a:p>
                <a:pPr marL="285750" indent="-285750"/>
                <a:r>
                  <a:rPr lang="en-US" sz="1600">
                    <a:latin typeface="Arial"/>
                    <a:cs typeface="Arial"/>
                  </a:rPr>
                  <a:t>Time (t): 5s </a:t>
                </a:r>
                <a:r>
                  <a:rPr lang="en-US" sz="1600" b="1">
                    <a:latin typeface="Arial"/>
                    <a:cs typeface="Arial"/>
                  </a:rPr>
                  <a:t>[57]</a:t>
                </a:r>
                <a:endParaRPr lang="en-US" sz="1600" b="1"/>
              </a:p>
              <a:p>
                <a:pPr marL="285750" indent="-285750"/>
                <a:r>
                  <a:rPr lang="en-US" sz="1600">
                    <a:latin typeface="Arial"/>
                    <a:cs typeface="Arial"/>
                  </a:rPr>
                  <a:t>Total Mass of loaded kart (m): 148kg </a:t>
                </a:r>
                <a:r>
                  <a:rPr lang="en-US" sz="1600" b="1">
                    <a:latin typeface="Arial"/>
                    <a:cs typeface="Arial"/>
                  </a:rPr>
                  <a:t>[54]</a:t>
                </a:r>
                <a:endParaRPr lang="en-US" sz="1600" b="1"/>
              </a:p>
              <a:p>
                <a:pPr marL="0" indent="0">
                  <a:buNone/>
                </a:pPr>
                <a:r>
                  <a:rPr lang="en-US" sz="1600"/>
                  <a:t>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=90°=</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2</m:t>
                        </m:r>
                      </m:den>
                    </m:f>
                    <m:r>
                      <a:rPr lang="en-US" sz="1600" b="0" i="1" smtClean="0">
                        <a:latin typeface="Cambria Math" panose="02040503050406030204" pitchFamily="18" charset="0"/>
                        <a:ea typeface="Cambria Math" panose="02040503050406030204" pitchFamily="18" charset="0"/>
                      </a:rPr>
                      <m:t>𝑟𝑎𝑑𝑠</m:t>
                    </m:r>
                  </m:oMath>
                </a14:m>
                <a:endParaRPr lang="en-US" sz="1600" b="0">
                  <a:ea typeface="Cambria Math" panose="02040503050406030204" pitchFamily="18" charset="0"/>
                </a:endParaRPr>
              </a:p>
              <a:p>
                <a:pPr marL="0" indent="0">
                  <a:buNone/>
                </a:pPr>
                <a:r>
                  <a:rPr lang="en-US" sz="1600"/>
                  <a:t>	</a:t>
                </a:r>
                <a14:m>
                  <m:oMath xmlns:m="http://schemas.openxmlformats.org/officeDocument/2006/math">
                    <m:r>
                      <a:rPr lang="en-US" sz="1600" i="1" smtClean="0">
                        <a:latin typeface="Cambria Math" panose="02040503050406030204" pitchFamily="18" charset="0"/>
                        <a:ea typeface="Cambria Math" panose="02040503050406030204" pitchFamily="18" charset="0"/>
                      </a:rPr>
                      <m:t>𝛼</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8</m:t>
                        </m:r>
                        <m:r>
                          <a:rPr lang="en-US" sz="1600" b="0" i="1" smtClean="0">
                            <a:latin typeface="Cambria Math" panose="02040503050406030204" pitchFamily="18" charset="0"/>
                            <a:ea typeface="Cambria Math" panose="02040503050406030204" pitchFamily="18" charset="0"/>
                          </a:rPr>
                          <m:t>𝜃</m:t>
                        </m:r>
                      </m:num>
                      <m:den>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𝑡</m:t>
                            </m:r>
                          </m:e>
                          <m:sup>
                            <m:r>
                              <a:rPr lang="en-US" sz="1600" b="0" i="1" smtClean="0">
                                <a:latin typeface="Cambria Math" panose="02040503050406030204" pitchFamily="18" charset="0"/>
                                <a:ea typeface="Cambria Math" panose="02040503050406030204" pitchFamily="18" charset="0"/>
                              </a:rPr>
                              <m:t>2</m:t>
                            </m:r>
                          </m:sup>
                        </m:sSup>
                      </m:den>
                    </m:f>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8(</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2</m:t>
                            </m:r>
                          </m:den>
                        </m:f>
                        <m:r>
                          <a:rPr lang="en-US" sz="1600" b="0" i="1" smtClean="0">
                            <a:latin typeface="Cambria Math" panose="02040503050406030204" pitchFamily="18" charset="0"/>
                            <a:ea typeface="Cambria Math" panose="02040503050406030204" pitchFamily="18" charset="0"/>
                          </a:rPr>
                          <m:t>)</m:t>
                        </m:r>
                      </m:num>
                      <m:den>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5</m:t>
                            </m:r>
                          </m:e>
                          <m:sup>
                            <m:r>
                              <a:rPr lang="en-US" sz="1600" b="0" i="1" smtClean="0">
                                <a:latin typeface="Cambria Math" panose="02040503050406030204" pitchFamily="18" charset="0"/>
                                <a:ea typeface="Cambria Math" panose="02040503050406030204" pitchFamily="18" charset="0"/>
                              </a:rPr>
                              <m:t>2</m:t>
                            </m:r>
                          </m:sup>
                        </m:sSup>
                      </m:den>
                    </m:f>
                    <m:r>
                      <a:rPr lang="en-US" sz="1600" b="0" i="1" smtClean="0">
                        <a:latin typeface="Cambria Math" panose="02040503050406030204" pitchFamily="18" charset="0"/>
                        <a:ea typeface="Cambria Math" panose="02040503050406030204" pitchFamily="18" charset="0"/>
                      </a:rPr>
                      <m:t>=0.502</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𝑟𝑎𝑑𝑠</m:t>
                        </m:r>
                      </m:num>
                      <m:den>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𝑠</m:t>
                            </m:r>
                          </m:e>
                          <m:sup>
                            <m:r>
                              <a:rPr lang="en-US" sz="1600" b="0" i="1" smtClean="0">
                                <a:latin typeface="Cambria Math" panose="02040503050406030204" pitchFamily="18" charset="0"/>
                                <a:ea typeface="Cambria Math" panose="02040503050406030204" pitchFamily="18" charset="0"/>
                              </a:rPr>
                              <m:t>2</m:t>
                            </m:r>
                          </m:sup>
                        </m:sSup>
                      </m:den>
                    </m:f>
                  </m:oMath>
                </a14:m>
                <a:r>
                  <a:rPr lang="en-US" sz="1600" b="0">
                    <a:ea typeface="Cambria Math" panose="02040503050406030204" pitchFamily="18" charset="0"/>
                  </a:rPr>
                  <a:t> </a:t>
                </a:r>
                <a:r>
                  <a:rPr lang="en-US" sz="1600" b="1">
                    <a:ea typeface="Cambria Math" panose="02040503050406030204" pitchFamily="18" charset="0"/>
                  </a:rPr>
                  <a:t>[58]</a:t>
                </a:r>
                <a:endParaRPr lang="en-US" sz="1600" b="0">
                  <a:ea typeface="Cambria Math" panose="02040503050406030204" pitchFamily="18" charset="0"/>
                </a:endParaRPr>
              </a:p>
              <a:p>
                <a:pPr marL="0" indent="0">
                  <a:buNone/>
                </a:pPr>
                <a:r>
                  <a:rPr lang="en-US" sz="1600"/>
                  <a:t>	</a:t>
                </a:r>
                <a14:m>
                  <m:oMath xmlns:m="http://schemas.openxmlformats.org/officeDocument/2006/math">
                    <m:r>
                      <a:rPr lang="en-US" sz="1600" b="0" i="1" smtClean="0">
                        <a:latin typeface="Cambria Math" panose="02040503050406030204" pitchFamily="18" charset="0"/>
                      </a:rPr>
                      <m:t>𝐼</m:t>
                    </m:r>
                    <m:r>
                      <a:rPr lang="en-US" sz="1600" b="0" i="1" smtClean="0">
                        <a:latin typeface="Cambria Math" panose="02040503050406030204" pitchFamily="18" charset="0"/>
                      </a:rPr>
                      <m:t>=</m:t>
                    </m:r>
                    <m:r>
                      <a:rPr lang="en-US" sz="1600" b="0" i="1" smtClean="0">
                        <a:latin typeface="Cambria Math" panose="02040503050406030204" pitchFamily="18" charset="0"/>
                      </a:rPr>
                      <m:t>𝑚</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𝑟</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148</m:t>
                        </m:r>
                        <m:r>
                          <a:rPr lang="en-US" sz="1600" b="0" i="1" smtClean="0">
                            <a:latin typeface="Cambria Math" panose="02040503050406030204" pitchFamily="18" charset="0"/>
                          </a:rPr>
                          <m:t>𝑘𝑔</m:t>
                        </m:r>
                      </m:e>
                    </m:d>
                    <m:r>
                      <a:rPr lang="en-US" sz="1600" i="1">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0.18</m:t>
                            </m:r>
                            <m:r>
                              <a:rPr lang="en-US" sz="1600" b="0" i="1" smtClean="0">
                                <a:latin typeface="Cambria Math" panose="02040503050406030204" pitchFamily="18" charset="0"/>
                                <a:ea typeface="Cambria Math" panose="02040503050406030204" pitchFamily="18" charset="0"/>
                              </a:rPr>
                              <m:t>𝑚</m:t>
                            </m:r>
                          </m:e>
                        </m:d>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=4.795</m:t>
                    </m:r>
                    <m:r>
                      <a:rPr lang="en-US" sz="1600" b="0" i="1" smtClean="0">
                        <a:latin typeface="Cambria Math" panose="02040503050406030204" pitchFamily="18" charset="0"/>
                        <a:ea typeface="Cambria Math" panose="02040503050406030204" pitchFamily="18" charset="0"/>
                      </a:rPr>
                      <m:t>𝑘𝑔</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𝑚</m:t>
                        </m:r>
                      </m:e>
                      <m:sup>
                        <m:r>
                          <a:rPr lang="en-US" sz="1600" b="0" i="1" smtClean="0">
                            <a:latin typeface="Cambria Math" panose="02040503050406030204" pitchFamily="18" charset="0"/>
                            <a:ea typeface="Cambria Math" panose="02040503050406030204" pitchFamily="18" charset="0"/>
                          </a:rPr>
                          <m:t>2</m:t>
                        </m:r>
                      </m:sup>
                    </m:sSup>
                  </m:oMath>
                </a14:m>
                <a:endParaRPr lang="en-US" sz="1600" b="0">
                  <a:ea typeface="Cambria Math" panose="02040503050406030204" pitchFamily="18" charset="0"/>
                </a:endParaRPr>
              </a:p>
              <a:p>
                <a:pPr marL="0" indent="0">
                  <a:buNone/>
                </a:pPr>
                <a:r>
                  <a:rPr lang="en-US" sz="1600"/>
                  <a:t>	</a:t>
                </a:r>
                <a14:m>
                  <m:oMath xmlns:m="http://schemas.openxmlformats.org/officeDocument/2006/math">
                    <m:r>
                      <a:rPr lang="en-US" sz="1600" i="1" smtClean="0">
                        <a:latin typeface="Cambria Math" panose="02040503050406030204" pitchFamily="18" charset="0"/>
                        <a:ea typeface="Cambria Math" panose="02040503050406030204" pitchFamily="18" charset="0"/>
                      </a:rPr>
                      <m:t>𝜏</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𝐼</m:t>
                    </m:r>
                    <m:r>
                      <a:rPr lang="en-US" sz="1600" b="0" i="1" smtClean="0">
                        <a:latin typeface="Cambria Math" panose="02040503050406030204" pitchFamily="18" charset="0"/>
                        <a:ea typeface="Cambria Math" panose="02040503050406030204" pitchFamily="18" charset="0"/>
                      </a:rPr>
                      <m:t>𝛼</m:t>
                    </m:r>
                    <m:r>
                      <a:rPr lang="en-US" sz="1600" b="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4.795</m:t>
                        </m:r>
                        <m:r>
                          <a:rPr lang="en-US" sz="1600" b="0" i="1" smtClean="0">
                            <a:latin typeface="Cambria Math" panose="02040503050406030204" pitchFamily="18" charset="0"/>
                            <a:ea typeface="Cambria Math" panose="02040503050406030204" pitchFamily="18" charset="0"/>
                          </a:rPr>
                          <m:t>𝑘𝑔</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𝑚</m:t>
                            </m:r>
                          </m:e>
                          <m:sup>
                            <m:r>
                              <a:rPr lang="en-US" sz="1600" b="0" i="1" smtClean="0">
                                <a:latin typeface="Cambria Math" panose="02040503050406030204" pitchFamily="18" charset="0"/>
                                <a:ea typeface="Cambria Math" panose="02040503050406030204" pitchFamily="18" charset="0"/>
                              </a:rPr>
                              <m:t>2</m:t>
                            </m:r>
                          </m:sup>
                        </m:sSup>
                      </m:e>
                    </m:d>
                    <m:r>
                      <a:rPr lang="en-US" sz="1600" i="1">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0.502</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𝑟𝑎𝑑𝑠</m:t>
                            </m:r>
                          </m:num>
                          <m:den>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𝑠</m:t>
                                </m:r>
                              </m:e>
                              <m:sup>
                                <m:r>
                                  <a:rPr lang="en-US" sz="1600" b="0" i="1" smtClean="0">
                                    <a:latin typeface="Cambria Math" panose="02040503050406030204" pitchFamily="18" charset="0"/>
                                    <a:ea typeface="Cambria Math" panose="02040503050406030204" pitchFamily="18" charset="0"/>
                                  </a:rPr>
                                  <m:t>2</m:t>
                                </m:r>
                              </m:sup>
                            </m:sSup>
                          </m:den>
                        </m:f>
                      </m:e>
                    </m:d>
                    <m:r>
                      <a:rPr lang="en-US" sz="1600" b="0" i="1" smtClean="0">
                        <a:latin typeface="Cambria Math" panose="02040503050406030204" pitchFamily="18" charset="0"/>
                        <a:ea typeface="Cambria Math" panose="02040503050406030204" pitchFamily="18" charset="0"/>
                      </a:rPr>
                      <m:t>=2.407</m:t>
                    </m:r>
                    <m:r>
                      <a:rPr lang="en-US" sz="1600" b="0" i="1" smtClean="0">
                        <a:latin typeface="Cambria Math" panose="02040503050406030204" pitchFamily="18" charset="0"/>
                        <a:ea typeface="Cambria Math" panose="02040503050406030204" pitchFamily="18" charset="0"/>
                      </a:rPr>
                      <m:t>𝑁</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𝑚</m:t>
                    </m:r>
                  </m:oMath>
                </a14:m>
                <a:endParaRPr lang="en-US" sz="1600"/>
              </a:p>
              <a:p>
                <a:pPr marL="0" indent="0">
                  <a:buNone/>
                </a:pPr>
                <a:r>
                  <a:rPr lang="en-US" sz="2000" b="1">
                    <a:latin typeface="Arial"/>
                    <a:cs typeface="Arial"/>
                  </a:rPr>
                  <a:t>Conclusion:</a:t>
                </a:r>
                <a:r>
                  <a:rPr lang="en-US" sz="2000">
                    <a:latin typeface="Arial"/>
                    <a:cs typeface="Arial"/>
                  </a:rPr>
                  <a:t> This result confirms that steering system the system will provide the required torque, for the 148 kg loaded Go-Cart, keeping safety intact under these conditions.</a:t>
                </a:r>
              </a:p>
              <a:p>
                <a:pPr marL="0" indent="0">
                  <a:buNone/>
                </a:pPr>
                <a:endParaRPr lang="en-US" sz="1600">
                  <a:latin typeface="Arial"/>
                  <a:cs typeface="Arial"/>
                </a:endParaRPr>
              </a:p>
            </p:txBody>
          </p:sp>
        </mc:Choice>
        <mc:Fallback xmlns="">
          <p:sp>
            <p:nvSpPr>
              <p:cNvPr id="7" name="Content Placeholder 6">
                <a:extLst>
                  <a:ext uri="{FF2B5EF4-FFF2-40B4-BE49-F238E27FC236}">
                    <a16:creationId xmlns:a16="http://schemas.microsoft.com/office/drawing/2014/main" id="{60BFD803-2B44-6422-D48B-4C24B64C24D8}"/>
                  </a:ext>
                </a:extLst>
              </p:cNvPr>
              <p:cNvSpPr>
                <a:spLocks noGrp="1" noRot="1" noChangeAspect="1" noMove="1" noResize="1" noEditPoints="1" noAdjustHandles="1" noChangeArrowheads="1" noChangeShapeType="1" noTextEdit="1"/>
              </p:cNvSpPr>
              <p:nvPr>
                <p:ph sz="half" idx="1"/>
              </p:nvPr>
            </p:nvSpPr>
            <p:spPr>
              <a:xfrm>
                <a:off x="838200" y="1711326"/>
                <a:ext cx="10515600" cy="4567553"/>
              </a:xfrm>
              <a:blipFill>
                <a:blip r:embed="rId2"/>
                <a:stretch>
                  <a:fillRect l="-638" t="-1335"/>
                </a:stretch>
              </a:blipFill>
            </p:spPr>
            <p:txBody>
              <a:bodyPr/>
              <a:lstStyle/>
              <a:p>
                <a:r>
                  <a:rPr lang="en-US">
                    <a:noFill/>
                  </a:rPr>
                  <a:t> </a:t>
                </a:r>
              </a:p>
            </p:txBody>
          </p:sp>
        </mc:Fallback>
      </mc:AlternateContent>
      <p:sp>
        <p:nvSpPr>
          <p:cNvPr id="9" name="Title 3">
            <a:extLst>
              <a:ext uri="{FF2B5EF4-FFF2-40B4-BE49-F238E27FC236}">
                <a16:creationId xmlns:a16="http://schemas.microsoft.com/office/drawing/2014/main" id="{9CDE8E37-86CE-3291-F900-BFBE527C8BFA}"/>
              </a:ext>
            </a:extLst>
          </p:cNvPr>
          <p:cNvSpPr>
            <a:spLocks noGrp="1"/>
          </p:cNvSpPr>
          <p:nvPr>
            <p:ph type="title"/>
          </p:nvPr>
        </p:nvSpPr>
        <p:spPr/>
        <p:txBody>
          <a:bodyPr>
            <a:normAutofit/>
          </a:bodyPr>
          <a:lstStyle/>
          <a:p>
            <a:pPr algn="l"/>
            <a:r>
              <a:rPr lang="en-US" sz="4600">
                <a:latin typeface="Arial"/>
                <a:cs typeface="Arial"/>
              </a:rPr>
              <a:t>Calculations: Steering</a:t>
            </a:r>
            <a:endParaRPr lang="en-US" sz="4600" b="1"/>
          </a:p>
        </p:txBody>
      </p:sp>
      <p:sp>
        <p:nvSpPr>
          <p:cNvPr id="3" name="TextBox 2">
            <a:extLst>
              <a:ext uri="{FF2B5EF4-FFF2-40B4-BE49-F238E27FC236}">
                <a16:creationId xmlns:a16="http://schemas.microsoft.com/office/drawing/2014/main" id="{FE078E32-5225-1E7D-C72B-123FA07F68CB}"/>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DM 23</a:t>
            </a:r>
          </a:p>
        </p:txBody>
      </p:sp>
      <p:sp>
        <p:nvSpPr>
          <p:cNvPr id="5" name="TextBox 4" hidden="1">
            <a:extLst>
              <a:ext uri="{FF2B5EF4-FFF2-40B4-BE49-F238E27FC236}">
                <a16:creationId xmlns:a16="http://schemas.microsoft.com/office/drawing/2014/main" id="{BAEB845F-A1CB-6CAA-6CC2-532E66A169AB}"/>
              </a:ext>
            </a:extLst>
          </p:cNvPr>
          <p:cNvSpPr txBox="1"/>
          <p:nvPr/>
        </p:nvSpPr>
        <p:spPr>
          <a:xfrm>
            <a:off x="5046189" y="3858724"/>
            <a:ext cx="2743200"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03466"/>
                </a:solidFill>
                <a:latin typeface="Arial"/>
              </a:rPr>
              <a:t>[54]</a:t>
            </a:r>
            <a:endParaRPr lang="en-US"/>
          </a:p>
        </p:txBody>
      </p:sp>
    </p:spTree>
    <p:extLst>
      <p:ext uri="{BB962C8B-B14F-4D97-AF65-F5344CB8AC3E}">
        <p14:creationId xmlns:p14="http://schemas.microsoft.com/office/powerpoint/2010/main" val="1917677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71AF8-96CC-2A03-ABDF-28498CA3B788}"/>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D6B28334-7DFB-CA1F-A53A-7C7E089772FF}"/>
              </a:ext>
            </a:extLst>
          </p:cNvPr>
          <p:cNvSpPr>
            <a:spLocks noGrp="1"/>
          </p:cNvSpPr>
          <p:nvPr>
            <p:ph type="title"/>
          </p:nvPr>
        </p:nvSpPr>
        <p:spPr/>
        <p:txBody>
          <a:bodyPr>
            <a:normAutofit/>
          </a:bodyPr>
          <a:lstStyle/>
          <a:p>
            <a:pPr algn="l"/>
            <a:r>
              <a:rPr lang="en-US" sz="4600">
                <a:latin typeface="Arial"/>
                <a:cs typeface="Arial"/>
              </a:rPr>
              <a:t>Calculations: Throttle</a:t>
            </a:r>
            <a:endParaRPr lang="en-US" sz="4600" b="1"/>
          </a:p>
        </p:txBody>
      </p:sp>
      <p:sp>
        <p:nvSpPr>
          <p:cNvPr id="4" name="TextBox 3">
            <a:extLst>
              <a:ext uri="{FF2B5EF4-FFF2-40B4-BE49-F238E27FC236}">
                <a16:creationId xmlns:a16="http://schemas.microsoft.com/office/drawing/2014/main" id="{781C9F80-8008-C7E7-1665-7DE547714C1A}"/>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EC 24</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EB410B8-AAF5-09F8-C7EF-44CD599B6F56}"/>
                  </a:ext>
                </a:extLst>
              </p:cNvPr>
              <p:cNvSpPr>
                <a:spLocks noGrp="1"/>
              </p:cNvSpPr>
              <p:nvPr>
                <p:ph sz="half" idx="1"/>
              </p:nvPr>
            </p:nvSpPr>
            <p:spPr>
              <a:xfrm>
                <a:off x="838200" y="1825624"/>
                <a:ext cx="10185400" cy="4575176"/>
              </a:xfrm>
            </p:spPr>
            <p:txBody>
              <a:bodyPr>
                <a:normAutofit/>
              </a:bodyPr>
              <a:lstStyle/>
              <a:p>
                <a:r>
                  <a:rPr lang="en-US" sz="2400" b="1">
                    <a:latin typeface="+mn-lt"/>
                  </a:rPr>
                  <a:t>Question:</a:t>
                </a:r>
                <a:r>
                  <a:rPr lang="en-US" sz="2400">
                    <a:latin typeface="+mn-lt"/>
                  </a:rPr>
                  <a:t> Does the throttle provide the required air flow rate to the engine?</a:t>
                </a:r>
              </a:p>
              <a:p>
                <a:pPr lvl="1"/>
                <a:r>
                  <a:rPr lang="en-US" sz="2000">
                    <a:latin typeface="+mn-lt"/>
                  </a:rPr>
                  <a:t>Given:</a:t>
                </a:r>
              </a:p>
              <a:p>
                <a:pPr lvl="2">
                  <a:buFont typeface="Wingdings" pitchFamily="2" charset="2"/>
                  <a:buChar char="§"/>
                </a:pPr>
                <a:r>
                  <a:rPr lang="en-US">
                    <a:latin typeface="+mn-lt"/>
                  </a:rPr>
                  <a:t>Cubic Inch Displacement (CID): 16.5 in</a:t>
                </a:r>
                <a:r>
                  <a:rPr lang="en-US" baseline="30000">
                    <a:latin typeface="+mn-lt"/>
                  </a:rPr>
                  <a:t>3</a:t>
                </a:r>
              </a:p>
              <a:p>
                <a:pPr lvl="2">
                  <a:buFont typeface="Wingdings" pitchFamily="2" charset="2"/>
                  <a:buChar char="§"/>
                </a:pPr>
                <a:r>
                  <a:rPr lang="en-US">
                    <a:latin typeface="+mn-lt"/>
                  </a:rPr>
                  <a:t>Engine Speed (RPM): 4000 RPM </a:t>
                </a:r>
                <a:r>
                  <a:rPr lang="en-US" b="1">
                    <a:latin typeface="+mn-lt"/>
                  </a:rPr>
                  <a:t>[59]</a:t>
                </a:r>
                <a:endParaRPr lang="en-US" sz="1600" b="1">
                  <a:latin typeface="+mn-lt"/>
                </a:endParaRPr>
              </a:p>
              <a:p>
                <a:pPr lvl="1"/>
                <a:r>
                  <a:rPr lang="en-US" sz="2000">
                    <a:latin typeface="+mn-lt"/>
                  </a:rPr>
                  <a:t>Equation for Air Flow Rate:</a:t>
                </a:r>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𝐶𝐹𝑀</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𝐶𝐼𝐷</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𝑅𝑃𝑀</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𝑉𝐸</m:t>
                          </m:r>
                          <m:r>
                            <a:rPr lang="en-US" sz="2400" b="0" i="1" smtClean="0">
                              <a:latin typeface="Cambria Math" panose="02040503050406030204" pitchFamily="18" charset="0"/>
                              <a:ea typeface="Cambria Math" panose="02040503050406030204" pitchFamily="18" charset="0"/>
                            </a:rPr>
                            <m:t>)</m:t>
                          </m:r>
                        </m:num>
                        <m:den>
                          <m:r>
                            <a:rPr lang="en-US" sz="2400" b="0" i="1" smtClean="0">
                              <a:latin typeface="Cambria Math" panose="02040503050406030204" pitchFamily="18" charset="0"/>
                              <a:ea typeface="Cambria Math" panose="02040503050406030204" pitchFamily="18" charset="0"/>
                            </a:rPr>
                            <m:t>3456</m:t>
                          </m:r>
                        </m:den>
                      </m:f>
                    </m:oMath>
                  </m:oMathPara>
                </a14:m>
                <a:endParaRPr lang="en-US" sz="2400">
                  <a:ea typeface="Cambria Math" panose="02040503050406030204" pitchFamily="18" charset="0"/>
                </a:endParaRPr>
              </a:p>
              <a:p>
                <a:pPr lvl="1"/>
                <a:r>
                  <a:rPr lang="en-US" sz="2000" b="0">
                    <a:latin typeface="+mn-lt"/>
                    <a:ea typeface="Cambria Math" panose="02040503050406030204" pitchFamily="18" charset="0"/>
                  </a:rPr>
                  <a:t>Calculation:</a:t>
                </a:r>
              </a:p>
              <a:p>
                <a:pPr marL="0" indent="0" algn="ctr">
                  <a:buNone/>
                </a:pPr>
                <a:endParaRPr lang="en-US" sz="1800"/>
              </a:p>
              <a:p>
                <a:pPr marL="0" indent="0" algn="ctr">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𝐶𝐹𝑀</m:t>
                      </m:r>
                      <m:r>
                        <a:rPr lang="en-US" sz="1800" b="0" i="1" smtClean="0">
                          <a:latin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(16.5 </m:t>
                          </m:r>
                          <m:r>
                            <a:rPr lang="en-US" sz="1800" b="0" i="1" smtClean="0">
                              <a:latin typeface="Cambria Math" panose="02040503050406030204" pitchFamily="18" charset="0"/>
                            </a:rPr>
                            <m:t>𝑖𝑛</m:t>
                          </m:r>
                          <m:r>
                            <a:rPr lang="en-US" sz="1800" b="0" i="1" baseline="30000" smtClean="0">
                              <a:latin typeface="Cambria Math" panose="02040503050406030204" pitchFamily="18" charset="0"/>
                            </a:rPr>
                            <m:t>3</m:t>
                          </m:r>
                          <m:r>
                            <a:rPr lang="en-US" sz="1800" i="1">
                              <a:latin typeface="Cambria Math" panose="02040503050406030204" pitchFamily="18" charset="0"/>
                            </a:rPr>
                            <m:t>)</m:t>
                          </m:r>
                          <m:r>
                            <a:rPr lang="en-US" sz="1800" b="0" i="1" smtClean="0">
                              <a:latin typeface="Cambria Math" panose="02040503050406030204" pitchFamily="18" charset="0"/>
                            </a:rPr>
                            <m:t>(4000 </m:t>
                          </m:r>
                          <m:r>
                            <a:rPr lang="en-US" sz="1800" b="0" i="1" smtClean="0">
                              <a:latin typeface="Cambria Math" panose="02040503050406030204" pitchFamily="18" charset="0"/>
                            </a:rPr>
                            <m:t>𝑅𝑃𝑀</m:t>
                          </m:r>
                          <m:r>
                            <a:rPr lang="en-US" sz="1800" b="0" i="1" smtClean="0">
                              <a:latin typeface="Cambria Math" panose="02040503050406030204" pitchFamily="18" charset="0"/>
                            </a:rPr>
                            <m:t>)(0.80)</m:t>
                          </m:r>
                        </m:num>
                        <m:den>
                          <m:r>
                            <a:rPr lang="en-US" sz="1800" b="0" i="1" smtClean="0">
                              <a:latin typeface="Cambria Math" panose="02040503050406030204" pitchFamily="18" charset="0"/>
                            </a:rPr>
                            <m:t>3456</m:t>
                          </m:r>
                        </m:den>
                      </m:f>
                    </m:oMath>
                  </m:oMathPara>
                </a14:m>
                <a:endParaRPr lang="en-US" sz="1800" b="0"/>
              </a:p>
              <a:p>
                <a:pPr marL="0" indent="0" algn="ctr">
                  <a:buNone/>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r>
                        <a:rPr lang="en-US" sz="1800" b="1" i="1" smtClean="0">
                          <a:latin typeface="Cambria Math" panose="02040503050406030204" pitchFamily="18" charset="0"/>
                        </a:rPr>
                        <m:t>𝟏𝟓</m:t>
                      </m:r>
                      <m:r>
                        <a:rPr lang="en-US" sz="1800" b="1" i="1" smtClean="0">
                          <a:latin typeface="Cambria Math" panose="02040503050406030204" pitchFamily="18" charset="0"/>
                        </a:rPr>
                        <m:t>.</m:t>
                      </m:r>
                      <m:r>
                        <a:rPr lang="en-US" sz="1800" b="1" i="1" smtClean="0">
                          <a:latin typeface="Cambria Math" panose="02040503050406030204" pitchFamily="18" charset="0"/>
                        </a:rPr>
                        <m:t>𝟐𝟖</m:t>
                      </m:r>
                      <m:r>
                        <a:rPr lang="en-US" sz="1800" b="1" i="1" smtClean="0">
                          <a:latin typeface="Cambria Math" panose="02040503050406030204" pitchFamily="18" charset="0"/>
                        </a:rPr>
                        <m:t> </m:t>
                      </m:r>
                      <m:r>
                        <a:rPr lang="en-US" sz="1800" b="1" i="1" smtClean="0">
                          <a:latin typeface="Cambria Math" panose="02040503050406030204" pitchFamily="18" charset="0"/>
                        </a:rPr>
                        <m:t>𝑪𝑭𝑴</m:t>
                      </m:r>
                    </m:oMath>
                  </m:oMathPara>
                </a14:m>
                <a:endParaRPr lang="en-US" sz="1800" b="1"/>
              </a:p>
              <a:p>
                <a:r>
                  <a:rPr lang="en-US" sz="2000" b="1"/>
                  <a:t>Conclusion: </a:t>
                </a:r>
              </a:p>
              <a:p>
                <a:pPr marL="0" indent="0">
                  <a:buNone/>
                </a:pPr>
                <a:endParaRPr lang="en-US" sz="1800"/>
              </a:p>
            </p:txBody>
          </p:sp>
        </mc:Choice>
        <mc:Fallback xmlns="">
          <p:sp>
            <p:nvSpPr>
              <p:cNvPr id="5" name="Content Placeholder 4">
                <a:extLst>
                  <a:ext uri="{FF2B5EF4-FFF2-40B4-BE49-F238E27FC236}">
                    <a16:creationId xmlns:a16="http://schemas.microsoft.com/office/drawing/2014/main" id="{DEB410B8-AAF5-09F8-C7EF-44CD599B6F56}"/>
                  </a:ext>
                </a:extLst>
              </p:cNvPr>
              <p:cNvSpPr>
                <a:spLocks noGrp="1" noRot="1" noChangeAspect="1" noMove="1" noResize="1" noEditPoints="1" noAdjustHandles="1" noChangeArrowheads="1" noChangeShapeType="1" noTextEdit="1"/>
              </p:cNvSpPr>
              <p:nvPr>
                <p:ph sz="half" idx="1"/>
              </p:nvPr>
            </p:nvSpPr>
            <p:spPr>
              <a:xfrm>
                <a:off x="838200" y="1825624"/>
                <a:ext cx="10185400" cy="4575176"/>
              </a:xfrm>
              <a:blipFill>
                <a:blip r:embed="rId4"/>
                <a:stretch>
                  <a:fillRect l="-838" t="-1864"/>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52B6472-51DB-F854-55C8-77346D81BC0E}"/>
              </a:ext>
            </a:extLst>
          </p:cNvPr>
          <p:cNvSpPr txBox="1"/>
          <p:nvPr/>
        </p:nvSpPr>
        <p:spPr>
          <a:xfrm>
            <a:off x="5533221" y="2636237"/>
            <a:ext cx="5820579" cy="400110"/>
          </a:xfrm>
          <a:prstGeom prst="rect">
            <a:avLst/>
          </a:prstGeom>
          <a:noFill/>
        </p:spPr>
        <p:txBody>
          <a:bodyPr wrap="square" lIns="91440" tIns="45720" rIns="91440" bIns="45720" rtlCol="0" anchor="t">
            <a:spAutoFit/>
          </a:bodyPr>
          <a:lstStyle/>
          <a:p>
            <a:pPr marL="1257300" lvl="2" indent="-342900">
              <a:buFont typeface="Wingdings" pitchFamily="2" charset="2"/>
              <a:buChar char="§"/>
            </a:pPr>
            <a:r>
              <a:rPr lang="en-US" sz="2000">
                <a:ea typeface="Calibri"/>
                <a:cs typeface="Arial"/>
              </a:rPr>
              <a:t>Volumetric Efficiency (VE): 80% = 0.80</a:t>
            </a:r>
          </a:p>
        </p:txBody>
      </p:sp>
    </p:spTree>
    <p:extLst>
      <p:ext uri="{BB962C8B-B14F-4D97-AF65-F5344CB8AC3E}">
        <p14:creationId xmlns:p14="http://schemas.microsoft.com/office/powerpoint/2010/main" val="617709995"/>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7D08D-3E6C-A536-E8EC-7242AA33E5C3}"/>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EDF7476F-9594-C8B1-7260-AF9CAA36F2FE}"/>
              </a:ext>
            </a:extLst>
          </p:cNvPr>
          <p:cNvSpPr>
            <a:spLocks noGrp="1"/>
          </p:cNvSpPr>
          <p:nvPr>
            <p:ph type="title"/>
          </p:nvPr>
        </p:nvSpPr>
        <p:spPr/>
        <p:txBody>
          <a:bodyPr>
            <a:normAutofit/>
          </a:bodyPr>
          <a:lstStyle/>
          <a:p>
            <a:pPr algn="l"/>
            <a:r>
              <a:rPr lang="en-US" sz="4600">
                <a:latin typeface="Arial"/>
                <a:cs typeface="Arial"/>
              </a:rPr>
              <a:t>Calculations: Throttle</a:t>
            </a:r>
            <a:endParaRPr lang="en-US" sz="4600" b="1"/>
          </a:p>
        </p:txBody>
      </p:sp>
      <p:sp>
        <p:nvSpPr>
          <p:cNvPr id="3" name="TextBox 2">
            <a:extLst>
              <a:ext uri="{FF2B5EF4-FFF2-40B4-BE49-F238E27FC236}">
                <a16:creationId xmlns:a16="http://schemas.microsoft.com/office/drawing/2014/main" id="{4B09220C-5AD1-D4E2-34A5-571F613C8251}"/>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NP 25</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3AE0361-8770-CDDF-C7A7-56AC9DA9E535}"/>
                  </a:ext>
                </a:extLst>
              </p:cNvPr>
              <p:cNvSpPr txBox="1"/>
              <p:nvPr/>
            </p:nvSpPr>
            <p:spPr>
              <a:xfrm>
                <a:off x="838200" y="1643896"/>
                <a:ext cx="10515600" cy="2031325"/>
              </a:xfrm>
              <a:prstGeom prst="rect">
                <a:avLst/>
              </a:prstGeom>
              <a:noFill/>
            </p:spPr>
            <p:txBody>
              <a:bodyPr wrap="square" rtlCol="0">
                <a:spAutoFit/>
              </a:bodyPr>
              <a:lstStyle/>
              <a:p>
                <a:pPr marL="457200" indent="-457200">
                  <a:buFont typeface="Arial" panose="020B0604020202020204" pitchFamily="34" charset="0"/>
                  <a:buChar char="•"/>
                </a:pPr>
                <a:r>
                  <a:rPr lang="en-US" sz="2400" b="1"/>
                  <a:t>Question: </a:t>
                </a:r>
                <a:r>
                  <a:rPr lang="en-US" sz="2400"/>
                  <a:t>How much pedal force is necessary to achieve full throttle? </a:t>
                </a:r>
              </a:p>
              <a:p>
                <a:pPr marL="914400" lvl="1" indent="-457200">
                  <a:buFont typeface="Courier New" panose="02070309020205020404" pitchFamily="49" charset="0"/>
                  <a:buChar char="o"/>
                </a:pPr>
                <a:r>
                  <a:rPr lang="en-US" sz="2200"/>
                  <a:t>Given: </a:t>
                </a:r>
              </a:p>
              <a:p>
                <a:pPr marL="1371600" lvl="2" indent="-457200">
                  <a:buFont typeface="Wingdings" pitchFamily="2" charset="2"/>
                  <a:buChar char="§"/>
                </a:pPr>
                <a:r>
                  <a:rPr lang="en-US" sz="2000"/>
                  <a:t>Throttle Spring Return Force: 15N </a:t>
                </a:r>
                <a:r>
                  <a:rPr lang="en-US" sz="2000" b="1"/>
                  <a:t>[60]</a:t>
                </a:r>
                <a:r>
                  <a:rPr lang="en-US" sz="2000"/>
                  <a:t> </a:t>
                </a:r>
              </a:p>
              <a:p>
                <a:pPr marL="1371600" lvl="2" indent="-457200">
                  <a:buFont typeface="Wingdings" pitchFamily="2" charset="2"/>
                  <a:buChar char="§"/>
                </a:pPr>
                <a:r>
                  <a:rPr lang="en-US" sz="2000"/>
                  <a:t>Radius of Throttle: 0.03m</a:t>
                </a:r>
              </a:p>
              <a:p>
                <a:pPr marL="1371600" lvl="2" indent="-457200">
                  <a:buFont typeface="Wingdings" pitchFamily="2" charset="2"/>
                  <a:buChar char="§"/>
                </a:pPr>
                <a:r>
                  <a:rPr lang="en-US" sz="2000"/>
                  <a:t>Radius of Pedal Arm: 0.20m</a:t>
                </a:r>
              </a:p>
              <a:p>
                <a:pPr marL="1371600" lvl="2" indent="-457200">
                  <a:buFont typeface="Wingdings" pitchFamily="2" charset="2"/>
                  <a:buChar char="§"/>
                </a:pPr>
                <a14:m>
                  <m:oMath xmlns:m="http://schemas.openxmlformats.org/officeDocument/2006/math">
                    <m:r>
                      <a:rPr lang="en-US" sz="2000" i="1">
                        <a:latin typeface="Cambria Math" panose="02040503050406030204" pitchFamily="18" charset="0"/>
                      </a:rPr>
                      <m:t>𝜂</m:t>
                    </m:r>
                  </m:oMath>
                </a14:m>
                <a:r>
                  <a:rPr lang="en-US" sz="2000"/>
                  <a:t> (efficiency): 0.9 </a:t>
                </a:r>
              </a:p>
            </p:txBody>
          </p:sp>
        </mc:Choice>
        <mc:Fallback>
          <p:sp>
            <p:nvSpPr>
              <p:cNvPr id="5" name="TextBox 4">
                <a:extLst>
                  <a:ext uri="{FF2B5EF4-FFF2-40B4-BE49-F238E27FC236}">
                    <a16:creationId xmlns:a16="http://schemas.microsoft.com/office/drawing/2014/main" id="{A3AE0361-8770-CDDF-C7A7-56AC9DA9E535}"/>
                  </a:ext>
                </a:extLst>
              </p:cNvPr>
              <p:cNvSpPr txBox="1">
                <a:spLocks noRot="1" noChangeAspect="1" noMove="1" noResize="1" noEditPoints="1" noAdjustHandles="1" noChangeArrowheads="1" noChangeShapeType="1" noTextEdit="1"/>
              </p:cNvSpPr>
              <p:nvPr/>
            </p:nvSpPr>
            <p:spPr>
              <a:xfrm>
                <a:off x="838200" y="1643896"/>
                <a:ext cx="10515600" cy="2031325"/>
              </a:xfrm>
              <a:prstGeom prst="rect">
                <a:avLst/>
              </a:prstGeom>
              <a:blipFill>
                <a:blip r:embed="rId3"/>
                <a:stretch>
                  <a:fillRect l="-812" t="-2402" b="-45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7F50E4A-869D-8902-FC81-C0738D2A734C}"/>
                  </a:ext>
                </a:extLst>
              </p:cNvPr>
              <p:cNvSpPr txBox="1"/>
              <p:nvPr/>
            </p:nvSpPr>
            <p:spPr>
              <a:xfrm>
                <a:off x="300317" y="3516290"/>
                <a:ext cx="11591365" cy="3044936"/>
              </a:xfrm>
              <a:prstGeom prst="rect">
                <a:avLst/>
              </a:prstGeom>
              <a:noFill/>
            </p:spPr>
            <p:txBody>
              <a:bodyPr wrap="square" rtlCol="0">
                <a:spAutoFit/>
              </a:bodyPr>
              <a:lstStyle/>
              <a:p>
                <a:pPr marL="1371600" lvl="2" indent="-457200">
                  <a:buFont typeface="Courier New" panose="02070309020205020404" pitchFamily="49" charset="0"/>
                  <a:buChar char="o"/>
                </a:pPr>
                <a:r>
                  <a:rPr lang="en-US" sz="2400"/>
                  <a:t>Equation for throttle force using Newton’s Second Law:</a:t>
                </a:r>
              </a:p>
              <a:p>
                <a:pPr lvl="1"/>
                <a:r>
                  <a:rPr lang="en-US" sz="2600"/>
                  <a:t>						</a:t>
                </a:r>
                <a14:m>
                  <m:oMath xmlns:m="http://schemas.openxmlformats.org/officeDocument/2006/math">
                    <m:r>
                      <a:rPr lang="en-US" sz="2400" i="1">
                        <a:latin typeface="Cambria Math" panose="02040503050406030204" pitchFamily="18" charset="0"/>
                      </a:rPr>
                      <m:t>𝐹</m:t>
                    </m:r>
                    <m:r>
                      <a:rPr lang="en-US" sz="2400" i="1" baseline="-25000">
                        <a:latin typeface="Cambria Math" panose="02040503050406030204" pitchFamily="18" charset="0"/>
                      </a:rPr>
                      <m:t>𝑝</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𝐹</m:t>
                        </m:r>
                        <m:r>
                          <a:rPr lang="en-US" sz="2400" i="1" baseline="-25000">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𝑟</m:t>
                        </m:r>
                      </m:num>
                      <m:den>
                        <m:r>
                          <a:rPr lang="en-US" sz="2400" b="0" i="1" smtClean="0">
                            <a:latin typeface="Cambria Math" panose="02040503050406030204" pitchFamily="18" charset="0"/>
                          </a:rPr>
                          <m:t>𝑟</m:t>
                        </m:r>
                        <m:r>
                          <a:rPr lang="en-US" sz="2400" b="0" i="1" baseline="-25000" smtClean="0">
                            <a:latin typeface="Cambria Math" panose="02040503050406030204" pitchFamily="18" charset="0"/>
                          </a:rPr>
                          <m:t>𝑝</m:t>
                        </m:r>
                        <m:r>
                          <a:rPr lang="en-US" sz="2400" i="1">
                            <a:latin typeface="Cambria Math" panose="02040503050406030204" pitchFamily="18" charset="0"/>
                          </a:rPr>
                          <m:t>⋅</m:t>
                        </m:r>
                        <m:r>
                          <a:rPr lang="en-US" sz="2400" i="1">
                            <a:latin typeface="Cambria Math" panose="02040503050406030204" pitchFamily="18" charset="0"/>
                          </a:rPr>
                          <m:t>𝜂</m:t>
                        </m:r>
                      </m:den>
                    </m:f>
                  </m:oMath>
                </a14:m>
                <a:r>
                  <a:rPr lang="en-US" sz="1600" b="0"/>
                  <a:t> 					</a:t>
                </a:r>
                <a:r>
                  <a:rPr lang="en-US" sz="2000" b="1"/>
                  <a:t>[61]</a:t>
                </a:r>
              </a:p>
              <a:p>
                <a:pPr marL="1257300" lvl="2" indent="-342900">
                  <a:buFont typeface="Courier New" panose="02070309020205020404" pitchFamily="49" charset="0"/>
                  <a:buChar char="o"/>
                </a:pPr>
                <a:r>
                  <a:rPr lang="en-US" sz="2400"/>
                  <a:t>Calculation:</a:t>
                </a:r>
              </a:p>
              <a:p>
                <a:pPr lvl="3"/>
                <a:r>
                  <a:rPr lang="en-US" sz="2400"/>
                  <a:t>				 </a:t>
                </a:r>
                <a14:m>
                  <m:oMath xmlns:m="http://schemas.openxmlformats.org/officeDocument/2006/math">
                    <m:r>
                      <a:rPr lang="en-US" sz="2400" i="1">
                        <a:latin typeface="Cambria Math" panose="02040503050406030204" pitchFamily="18" charset="0"/>
                      </a:rPr>
                      <m:t>𝐹</m:t>
                    </m:r>
                    <m:r>
                      <a:rPr lang="en-US" sz="2400" i="1" baseline="-25000">
                        <a:latin typeface="Cambria Math" panose="02040503050406030204" pitchFamily="18" charset="0"/>
                      </a:rPr>
                      <m:t>𝑝</m:t>
                    </m:r>
                    <m:r>
                      <a:rPr lang="en-US" sz="2400" i="1">
                        <a:latin typeface="Cambria Math" panose="02040503050406030204" pitchFamily="18" charset="0"/>
                      </a:rPr>
                      <m:t>=</m:t>
                    </m:r>
                    <m:f>
                      <m:fPr>
                        <m:ctrlPr>
                          <a:rPr lang="en-US" sz="2400" i="1">
                            <a:latin typeface="Cambria Math" panose="02040503050406030204" pitchFamily="18" charset="0"/>
                          </a:rPr>
                        </m:ctrlPr>
                      </m:fPr>
                      <m:num>
                        <m:d>
                          <m:dPr>
                            <m:ctrlPr>
                              <a:rPr lang="en-US" sz="2400" b="0" i="1" smtClean="0">
                                <a:latin typeface="Cambria Math" panose="02040503050406030204" pitchFamily="18" charset="0"/>
                              </a:rPr>
                            </m:ctrlPr>
                          </m:dPr>
                          <m:e>
                            <m:r>
                              <a:rPr lang="en-US" sz="2400" b="0" i="1" smtClean="0">
                                <a:latin typeface="Cambria Math" panose="02040503050406030204" pitchFamily="18" charset="0"/>
                              </a:rPr>
                              <m:t>15</m:t>
                            </m:r>
                          </m:e>
                        </m:d>
                        <m:r>
                          <a:rPr lang="en-US" sz="2400" i="1">
                            <a:latin typeface="Cambria Math" panose="02040503050406030204" pitchFamily="18" charset="0"/>
                          </a:rPr>
                          <m:t>⋅</m:t>
                        </m:r>
                        <m:r>
                          <a:rPr lang="en-US" sz="2400" b="0" i="1" smtClean="0">
                            <a:latin typeface="Cambria Math" panose="02040503050406030204" pitchFamily="18" charset="0"/>
                          </a:rPr>
                          <m:t>(0.03)</m:t>
                        </m:r>
                      </m:num>
                      <m:den>
                        <m:r>
                          <a:rPr lang="en-US" sz="2400" b="0" i="1" smtClean="0">
                            <a:latin typeface="Cambria Math" panose="02040503050406030204" pitchFamily="18" charset="0"/>
                          </a:rPr>
                          <m:t>(0.2)</m:t>
                        </m:r>
                        <m:r>
                          <a:rPr lang="en-US" sz="2400" i="1">
                            <a:latin typeface="Cambria Math" panose="02040503050406030204" pitchFamily="18" charset="0"/>
                          </a:rPr>
                          <m:t>⋅</m:t>
                        </m:r>
                        <m:r>
                          <a:rPr lang="en-US" sz="2400" b="0" i="1" smtClean="0">
                            <a:latin typeface="Cambria Math" panose="02040503050406030204" pitchFamily="18" charset="0"/>
                          </a:rPr>
                          <m:t>(0.9)</m:t>
                        </m:r>
                      </m:den>
                    </m:f>
                    <m:r>
                      <a:rPr lang="en-US" sz="2400" b="0" i="1" smtClean="0">
                        <a:latin typeface="Cambria Math" panose="02040503050406030204" pitchFamily="18" charset="0"/>
                      </a:rPr>
                      <m:t>=</m:t>
                    </m:r>
                    <m:r>
                      <a:rPr lang="en-US" sz="2400" b="1" i="1" smtClean="0">
                        <a:latin typeface="Cambria Math" panose="02040503050406030204" pitchFamily="18" charset="0"/>
                      </a:rPr>
                      <m:t>𝟐</m:t>
                    </m:r>
                    <m:r>
                      <a:rPr lang="en-US" sz="2400" b="1" i="1" smtClean="0">
                        <a:latin typeface="Cambria Math" panose="02040503050406030204" pitchFamily="18" charset="0"/>
                      </a:rPr>
                      <m:t>.</m:t>
                    </m:r>
                    <m:r>
                      <a:rPr lang="en-US" sz="2400" b="1" i="1" smtClean="0">
                        <a:latin typeface="Cambria Math" panose="02040503050406030204" pitchFamily="18" charset="0"/>
                      </a:rPr>
                      <m:t>𝟓</m:t>
                    </m:r>
                    <m:r>
                      <a:rPr lang="en-US" sz="2400" b="1" i="1" smtClean="0">
                        <a:latin typeface="Cambria Math" panose="02040503050406030204" pitchFamily="18" charset="0"/>
                      </a:rPr>
                      <m:t>𝑵</m:t>
                    </m:r>
                  </m:oMath>
                </a14:m>
                <a:r>
                  <a:rPr lang="en-US" sz="2400" b="1"/>
                  <a:t> </a:t>
                </a:r>
              </a:p>
              <a:p>
                <a:pPr marL="914400" lvl="1" indent="-457200">
                  <a:buFont typeface="Arial" panose="020B0604020202020204" pitchFamily="34" charset="0"/>
                  <a:buChar char="•"/>
                </a:pPr>
                <a:r>
                  <a:rPr lang="en-US" sz="2400" b="1"/>
                  <a:t>Conclusion: </a:t>
                </a:r>
                <a:r>
                  <a:rPr lang="en-US" sz="2200"/>
                  <a:t>2.5N provides a strong pedal force that an actuator must overcome to fully open the engine’s throttle. This will inform our design to choose an actuator that fulfills these requirements for a safe and reliable throttle mechanism. </a:t>
                </a:r>
              </a:p>
            </p:txBody>
          </p:sp>
        </mc:Choice>
        <mc:Fallback>
          <p:sp>
            <p:nvSpPr>
              <p:cNvPr id="4" name="TextBox 3">
                <a:extLst>
                  <a:ext uri="{FF2B5EF4-FFF2-40B4-BE49-F238E27FC236}">
                    <a16:creationId xmlns:a16="http://schemas.microsoft.com/office/drawing/2014/main" id="{F7F50E4A-869D-8902-FC81-C0738D2A734C}"/>
                  </a:ext>
                </a:extLst>
              </p:cNvPr>
              <p:cNvSpPr txBox="1">
                <a:spLocks noRot="1" noChangeAspect="1" noMove="1" noResize="1" noEditPoints="1" noAdjustHandles="1" noChangeArrowheads="1" noChangeShapeType="1" noTextEdit="1"/>
              </p:cNvSpPr>
              <p:nvPr/>
            </p:nvSpPr>
            <p:spPr>
              <a:xfrm>
                <a:off x="300317" y="3516290"/>
                <a:ext cx="11591365" cy="3044936"/>
              </a:xfrm>
              <a:prstGeom prst="rect">
                <a:avLst/>
              </a:prstGeom>
              <a:blipFill>
                <a:blip r:embed="rId4"/>
                <a:stretch>
                  <a:fillRect t="-1603" r="-473" b="-3206"/>
                </a:stretch>
              </a:blipFill>
            </p:spPr>
            <p:txBody>
              <a:bodyPr/>
              <a:lstStyle/>
              <a:p>
                <a:r>
                  <a:rPr lang="en-US">
                    <a:noFill/>
                  </a:rPr>
                  <a:t> </a:t>
                </a:r>
              </a:p>
            </p:txBody>
          </p:sp>
        </mc:Fallback>
      </mc:AlternateContent>
    </p:spTree>
    <p:extLst>
      <p:ext uri="{BB962C8B-B14F-4D97-AF65-F5344CB8AC3E}">
        <p14:creationId xmlns:p14="http://schemas.microsoft.com/office/powerpoint/2010/main" val="877740654"/>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B4925-53B2-D03D-63B3-D85883FBA7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A6207-782A-C6F8-47EA-56FF21C68F93}"/>
              </a:ext>
            </a:extLst>
          </p:cNvPr>
          <p:cNvSpPr>
            <a:spLocks noGrp="1"/>
          </p:cNvSpPr>
          <p:nvPr>
            <p:ph type="title"/>
          </p:nvPr>
        </p:nvSpPr>
        <p:spPr/>
        <p:txBody>
          <a:bodyPr vert="horz" lIns="91440" tIns="45720" rIns="91440" bIns="45720" rtlCol="0" anchor="b">
            <a:normAutofit/>
          </a:bodyPr>
          <a:lstStyle/>
          <a:p>
            <a:pPr algn="l"/>
            <a:r>
              <a:rPr lang="en-US" b="1" kern="1200">
                <a:latin typeface="Arial MT Black" panose="020B0A04020102020204" pitchFamily="34" charset="0"/>
                <a:ea typeface="+mj-ea"/>
                <a:cs typeface="Arial" panose="020B0604020202020204" pitchFamily="34" charset="0"/>
              </a:rPr>
              <a:t>Gantt Chart - Brakes</a:t>
            </a:r>
          </a:p>
        </p:txBody>
      </p:sp>
      <p:sp>
        <p:nvSpPr>
          <p:cNvPr id="6" name="TextBox 5">
            <a:extLst>
              <a:ext uri="{FF2B5EF4-FFF2-40B4-BE49-F238E27FC236}">
                <a16:creationId xmlns:a16="http://schemas.microsoft.com/office/drawing/2014/main" id="{14FA49BD-B520-F4E8-818D-9B6563AE8A2E}"/>
              </a:ext>
            </a:extLst>
          </p:cNvPr>
          <p:cNvSpPr txBox="1"/>
          <p:nvPr/>
        </p:nvSpPr>
        <p:spPr>
          <a:xfrm>
            <a:off x="11386243" y="6512214"/>
            <a:ext cx="859986" cy="41652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ts val="1000"/>
              </a:spcBef>
            </a:pPr>
            <a:r>
              <a:rPr lang="en-US" sz="1600">
                <a:solidFill>
                  <a:srgbClr val="003466"/>
                </a:solidFill>
                <a:latin typeface="Arial"/>
                <a:cs typeface="Arial"/>
              </a:rPr>
              <a:t>ML</a:t>
            </a:r>
            <a:r>
              <a:rPr lang="en-US" sz="1600" kern="1200">
                <a:solidFill>
                  <a:srgbClr val="003466"/>
                </a:solidFill>
                <a:latin typeface="Arial"/>
                <a:cs typeface="Arial"/>
              </a:rPr>
              <a:t> </a:t>
            </a:r>
            <a:r>
              <a:rPr lang="en-US" sz="1600">
                <a:solidFill>
                  <a:srgbClr val="003466"/>
                </a:solidFill>
                <a:latin typeface="Arial"/>
                <a:cs typeface="Arial"/>
              </a:rPr>
              <a:t>26</a:t>
            </a:r>
            <a:endParaRPr lang="en-US" sz="1600" kern="1200">
              <a:solidFill>
                <a:srgbClr val="003466"/>
              </a:solidFill>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E2CCC6AF-5028-DA96-D5D5-C0522273CE13}"/>
              </a:ext>
            </a:extLst>
          </p:cNvPr>
          <p:cNvGraphicFramePr>
            <a:graphicFrameLocks noGrp="1"/>
          </p:cNvGraphicFramePr>
          <p:nvPr>
            <p:extLst>
              <p:ext uri="{D42A27DB-BD31-4B8C-83A1-F6EECF244321}">
                <p14:modId xmlns:p14="http://schemas.microsoft.com/office/powerpoint/2010/main" val="2007095613"/>
              </p:ext>
            </p:extLst>
          </p:nvPr>
        </p:nvGraphicFramePr>
        <p:xfrm>
          <a:off x="237991" y="1835988"/>
          <a:ext cx="11508966" cy="4200174"/>
        </p:xfrm>
        <a:graphic>
          <a:graphicData uri="http://schemas.openxmlformats.org/drawingml/2006/table">
            <a:tbl>
              <a:tblPr/>
              <a:tblGrid>
                <a:gridCol w="2101302">
                  <a:extLst>
                    <a:ext uri="{9D8B030D-6E8A-4147-A177-3AD203B41FA5}">
                      <a16:colId xmlns:a16="http://schemas.microsoft.com/office/drawing/2014/main" val="2490269117"/>
                    </a:ext>
                  </a:extLst>
                </a:gridCol>
                <a:gridCol w="89757">
                  <a:extLst>
                    <a:ext uri="{9D8B030D-6E8A-4147-A177-3AD203B41FA5}">
                      <a16:colId xmlns:a16="http://schemas.microsoft.com/office/drawing/2014/main" val="2638116222"/>
                    </a:ext>
                  </a:extLst>
                </a:gridCol>
                <a:gridCol w="1318307">
                  <a:extLst>
                    <a:ext uri="{9D8B030D-6E8A-4147-A177-3AD203B41FA5}">
                      <a16:colId xmlns:a16="http://schemas.microsoft.com/office/drawing/2014/main" val="2564153755"/>
                    </a:ext>
                  </a:extLst>
                </a:gridCol>
                <a:gridCol w="768545">
                  <a:extLst>
                    <a:ext uri="{9D8B030D-6E8A-4147-A177-3AD203B41FA5}">
                      <a16:colId xmlns:a16="http://schemas.microsoft.com/office/drawing/2014/main" val="1838787858"/>
                    </a:ext>
                  </a:extLst>
                </a:gridCol>
                <a:gridCol w="538542">
                  <a:extLst>
                    <a:ext uri="{9D8B030D-6E8A-4147-A177-3AD203B41FA5}">
                      <a16:colId xmlns:a16="http://schemas.microsoft.com/office/drawing/2014/main" val="3579562796"/>
                    </a:ext>
                  </a:extLst>
                </a:gridCol>
                <a:gridCol w="611470">
                  <a:extLst>
                    <a:ext uri="{9D8B030D-6E8A-4147-A177-3AD203B41FA5}">
                      <a16:colId xmlns:a16="http://schemas.microsoft.com/office/drawing/2014/main" val="4186390053"/>
                    </a:ext>
                  </a:extLst>
                </a:gridCol>
                <a:gridCol w="201953">
                  <a:extLst>
                    <a:ext uri="{9D8B030D-6E8A-4147-A177-3AD203B41FA5}">
                      <a16:colId xmlns:a16="http://schemas.microsoft.com/office/drawing/2014/main" val="1649101492"/>
                    </a:ext>
                  </a:extLst>
                </a:gridCol>
                <a:gridCol w="44879">
                  <a:extLst>
                    <a:ext uri="{9D8B030D-6E8A-4147-A177-3AD203B41FA5}">
                      <a16:colId xmlns:a16="http://schemas.microsoft.com/office/drawing/2014/main" val="3307215846"/>
                    </a:ext>
                  </a:extLst>
                </a:gridCol>
                <a:gridCol w="381467">
                  <a:extLst>
                    <a:ext uri="{9D8B030D-6E8A-4147-A177-3AD203B41FA5}">
                      <a16:colId xmlns:a16="http://schemas.microsoft.com/office/drawing/2014/main" val="3120551202"/>
                    </a:ext>
                  </a:extLst>
                </a:gridCol>
                <a:gridCol w="420737">
                  <a:extLst>
                    <a:ext uri="{9D8B030D-6E8A-4147-A177-3AD203B41FA5}">
                      <a16:colId xmlns:a16="http://schemas.microsoft.com/office/drawing/2014/main" val="997614551"/>
                    </a:ext>
                  </a:extLst>
                </a:gridCol>
                <a:gridCol w="381467">
                  <a:extLst>
                    <a:ext uri="{9D8B030D-6E8A-4147-A177-3AD203B41FA5}">
                      <a16:colId xmlns:a16="http://schemas.microsoft.com/office/drawing/2014/main" val="639635060"/>
                    </a:ext>
                  </a:extLst>
                </a:gridCol>
                <a:gridCol w="426346">
                  <a:extLst>
                    <a:ext uri="{9D8B030D-6E8A-4147-A177-3AD203B41FA5}">
                      <a16:colId xmlns:a16="http://schemas.microsoft.com/office/drawing/2014/main" val="1243941165"/>
                    </a:ext>
                  </a:extLst>
                </a:gridCol>
                <a:gridCol w="409517">
                  <a:extLst>
                    <a:ext uri="{9D8B030D-6E8A-4147-A177-3AD203B41FA5}">
                      <a16:colId xmlns:a16="http://schemas.microsoft.com/office/drawing/2014/main" val="507215691"/>
                    </a:ext>
                  </a:extLst>
                </a:gridCol>
                <a:gridCol w="398297">
                  <a:extLst>
                    <a:ext uri="{9D8B030D-6E8A-4147-A177-3AD203B41FA5}">
                      <a16:colId xmlns:a16="http://schemas.microsoft.com/office/drawing/2014/main" val="1104373954"/>
                    </a:ext>
                  </a:extLst>
                </a:gridCol>
                <a:gridCol w="381467">
                  <a:extLst>
                    <a:ext uri="{9D8B030D-6E8A-4147-A177-3AD203B41FA5}">
                      <a16:colId xmlns:a16="http://schemas.microsoft.com/office/drawing/2014/main" val="3870561025"/>
                    </a:ext>
                  </a:extLst>
                </a:gridCol>
                <a:gridCol w="336589">
                  <a:extLst>
                    <a:ext uri="{9D8B030D-6E8A-4147-A177-3AD203B41FA5}">
                      <a16:colId xmlns:a16="http://schemas.microsoft.com/office/drawing/2014/main" val="1071552713"/>
                    </a:ext>
                  </a:extLst>
                </a:gridCol>
                <a:gridCol w="325369">
                  <a:extLst>
                    <a:ext uri="{9D8B030D-6E8A-4147-A177-3AD203B41FA5}">
                      <a16:colId xmlns:a16="http://schemas.microsoft.com/office/drawing/2014/main" val="1660311212"/>
                    </a:ext>
                  </a:extLst>
                </a:gridCol>
                <a:gridCol w="398297">
                  <a:extLst>
                    <a:ext uri="{9D8B030D-6E8A-4147-A177-3AD203B41FA5}">
                      <a16:colId xmlns:a16="http://schemas.microsoft.com/office/drawing/2014/main" val="1485424874"/>
                    </a:ext>
                  </a:extLst>
                </a:gridCol>
                <a:gridCol w="415127">
                  <a:extLst>
                    <a:ext uri="{9D8B030D-6E8A-4147-A177-3AD203B41FA5}">
                      <a16:colId xmlns:a16="http://schemas.microsoft.com/office/drawing/2014/main" val="2230113663"/>
                    </a:ext>
                  </a:extLst>
                </a:gridCol>
                <a:gridCol w="437565">
                  <a:extLst>
                    <a:ext uri="{9D8B030D-6E8A-4147-A177-3AD203B41FA5}">
                      <a16:colId xmlns:a16="http://schemas.microsoft.com/office/drawing/2014/main" val="103011610"/>
                    </a:ext>
                  </a:extLst>
                </a:gridCol>
                <a:gridCol w="488054">
                  <a:extLst>
                    <a:ext uri="{9D8B030D-6E8A-4147-A177-3AD203B41FA5}">
                      <a16:colId xmlns:a16="http://schemas.microsoft.com/office/drawing/2014/main" val="4074579394"/>
                    </a:ext>
                  </a:extLst>
                </a:gridCol>
                <a:gridCol w="633912">
                  <a:extLst>
                    <a:ext uri="{9D8B030D-6E8A-4147-A177-3AD203B41FA5}">
                      <a16:colId xmlns:a16="http://schemas.microsoft.com/office/drawing/2014/main" val="271550029"/>
                    </a:ext>
                  </a:extLst>
                </a:gridCol>
              </a:tblGrid>
              <a:tr h="355596">
                <a:tc>
                  <a:txBody>
                    <a:bodyPr/>
                    <a:lstStyle/>
                    <a:p>
                      <a:pPr algn="l" fontAlgn="b">
                        <a:buNone/>
                      </a:pPr>
                      <a:r>
                        <a:rPr lang="en-US" sz="1400" b="0" i="0" u="none" strike="noStrike">
                          <a:solidFill>
                            <a:srgbClr val="000000"/>
                          </a:solidFill>
                          <a:effectLst/>
                          <a:latin typeface="Calibri"/>
                        </a:rPr>
                        <a:t>Brake Subsystem</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a:rPr>
                        <a:t> Start Date</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a:rPr>
                        <a:t> End Date</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a:rPr>
                        <a:t> Days</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a:rPr>
                        <a:t> Hours</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a:noFill/>
                    </a:lnL>
                    <a:lnR>
                      <a:noFill/>
                    </a:lnR>
                    <a:lnT>
                      <a:noFill/>
                    </a:lnT>
                    <a:lnB>
                      <a:noFill/>
                    </a:lnB>
                    <a:solidFill>
                      <a:srgbClr val="D9E1F2"/>
                    </a:solidFill>
                  </a:tcPr>
                </a:tc>
                <a:tc>
                  <a:txBody>
                    <a:bodyPr/>
                    <a:lstStyle/>
                    <a:p>
                      <a:pPr algn="l" fontAlgn="b">
                        <a:buNone/>
                      </a:pPr>
                      <a:r>
                        <a:rPr lang="en-US" sz="1400" b="0" i="0" u="none" strike="noStrike">
                          <a:solidFill>
                            <a:srgbClr val="000000"/>
                          </a:solidFill>
                          <a:effectLst/>
                          <a:latin typeface="Calibri"/>
                        </a:rPr>
                        <a:t> W1</a:t>
                      </a:r>
                      <a:endParaRPr lang="en-US" sz="2300" b="0" i="0" u="none" strike="noStrike">
                        <a:effectLst/>
                        <a:latin typeface="Calibri"/>
                      </a:endParaRPr>
                    </a:p>
                  </a:txBody>
                  <a:tcPr marL="6227" marR="6227" marT="6227"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a:rPr>
                        <a:t> W2</a:t>
                      </a:r>
                      <a:endParaRPr lang="en-US" sz="2300" b="0" i="0" u="none" strike="noStrike">
                        <a:effectLst/>
                        <a:latin typeface="Calibri"/>
                      </a:endParaRPr>
                    </a:p>
                  </a:txBody>
                  <a:tcPr marL="6227" marR="6227" marT="6227"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a:rPr>
                        <a:t>W3 </a:t>
                      </a:r>
                      <a:endParaRPr lang="en-US" sz="2300" b="0" i="0" u="none" strike="noStrike">
                        <a:effectLst/>
                        <a:latin typeface="Calibri"/>
                      </a:endParaRPr>
                    </a:p>
                  </a:txBody>
                  <a:tcPr marL="6227" marR="6227" marT="6227"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a:rPr>
                        <a:t> W4</a:t>
                      </a:r>
                      <a:endParaRPr lang="en-US" sz="2300" b="0" i="0" u="none" strike="noStrike">
                        <a:effectLst/>
                        <a:latin typeface="Calibri"/>
                      </a:endParaRPr>
                    </a:p>
                  </a:txBody>
                  <a:tcPr marL="6227" marR="6227" marT="6227"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a:rPr>
                        <a:t> W5</a:t>
                      </a:r>
                      <a:endParaRPr lang="en-US" sz="2300" b="0" i="0" u="none" strike="noStrike">
                        <a:effectLst/>
                        <a:latin typeface="Calibri"/>
                      </a:endParaRPr>
                    </a:p>
                  </a:txBody>
                  <a:tcPr marL="6227" marR="6227" marT="6227"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a:rPr>
                        <a:t> W6</a:t>
                      </a:r>
                      <a:endParaRPr lang="en-US" sz="2300" b="0" i="0" u="none" strike="noStrike">
                        <a:effectLst/>
                        <a:latin typeface="Calibri"/>
                      </a:endParaRPr>
                    </a:p>
                  </a:txBody>
                  <a:tcPr marL="6227" marR="6227" marT="6227"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a:rPr>
                        <a:t> W7</a:t>
                      </a:r>
                      <a:endParaRPr lang="en-US" sz="2300" b="0" i="0" u="none" strike="noStrike">
                        <a:effectLst/>
                        <a:latin typeface="Calibri"/>
                      </a:endParaRPr>
                    </a:p>
                  </a:txBody>
                  <a:tcPr marL="6227" marR="6227" marT="6227"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a:rPr>
                        <a:t> W8</a:t>
                      </a:r>
                      <a:endParaRPr lang="en-US" sz="2300" b="0" i="0" u="none" strike="noStrike">
                        <a:effectLst/>
                        <a:latin typeface="Calibri"/>
                      </a:endParaRPr>
                    </a:p>
                  </a:txBody>
                  <a:tcPr marL="6227" marR="6227" marT="6227"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a:rPr>
                        <a:t> W9</a:t>
                      </a:r>
                      <a:endParaRPr lang="en-US" sz="2300" b="0" i="0" u="none" strike="noStrike">
                        <a:effectLst/>
                        <a:latin typeface="Calibri"/>
                      </a:endParaRPr>
                    </a:p>
                  </a:txBody>
                  <a:tcPr marL="6227" marR="6227" marT="6227"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a:rPr>
                        <a:t>W10 </a:t>
                      </a:r>
                      <a:endParaRPr lang="en-US" sz="2300" b="0" i="0" u="none" strike="noStrike">
                        <a:effectLst/>
                        <a:latin typeface="Calibri"/>
                      </a:endParaRPr>
                    </a:p>
                  </a:txBody>
                  <a:tcPr marL="6227" marR="6227" marT="6227"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a:rPr>
                        <a:t> W11</a:t>
                      </a:r>
                      <a:endParaRPr lang="en-US" sz="2300" b="0" i="0" u="none" strike="noStrike">
                        <a:effectLst/>
                        <a:latin typeface="Calibri"/>
                      </a:endParaRPr>
                    </a:p>
                  </a:txBody>
                  <a:tcPr marL="6227" marR="6227" marT="6227"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a:rPr>
                        <a:t> W12</a:t>
                      </a:r>
                      <a:endParaRPr lang="en-US" sz="2300" b="0" i="0" u="none" strike="noStrike">
                        <a:effectLst/>
                        <a:latin typeface="Calibri"/>
                      </a:endParaRPr>
                    </a:p>
                  </a:txBody>
                  <a:tcPr marL="6227" marR="6227" marT="6227"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a:rPr>
                        <a:t> W13</a:t>
                      </a:r>
                      <a:endParaRPr lang="en-US" sz="2300" b="0" i="0" u="none" strike="noStrike">
                        <a:effectLst/>
                        <a:latin typeface="Calibri"/>
                      </a:endParaRPr>
                    </a:p>
                  </a:txBody>
                  <a:tcPr marL="6227" marR="6227" marT="6227"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buNone/>
                      </a:pPr>
                      <a:r>
                        <a:rPr lang="en-US" sz="1400" b="0" i="0" u="none" strike="noStrike">
                          <a:solidFill>
                            <a:srgbClr val="000000"/>
                          </a:solidFill>
                          <a:effectLst/>
                          <a:latin typeface="Calibri"/>
                        </a:rPr>
                        <a:t> W14</a:t>
                      </a:r>
                      <a:endParaRPr lang="en-US" sz="2300" b="0" i="0" u="none" strike="noStrike">
                        <a:effectLst/>
                        <a:latin typeface="Calibri"/>
                      </a:endParaRPr>
                    </a:p>
                  </a:txBody>
                  <a:tcPr marL="6227" marR="6227" marT="6227"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26367853"/>
                  </a:ext>
                </a:extLst>
              </a:tr>
              <a:tr h="640763">
                <a:tc>
                  <a:txBody>
                    <a:bodyPr/>
                    <a:lstStyle/>
                    <a:p>
                      <a:pPr algn="l" fontAlgn="b">
                        <a:buNone/>
                      </a:pPr>
                      <a:r>
                        <a:rPr lang="en-US" sz="1400" b="0" i="0" u="none" strike="noStrike">
                          <a:solidFill>
                            <a:srgbClr val="000000"/>
                          </a:solidFill>
                          <a:effectLst/>
                          <a:latin typeface="Calibri"/>
                        </a:rPr>
                        <a:t>Measurements on Vehicle</a:t>
                      </a:r>
                      <a:endParaRPr lang="en-US" sz="2300" b="0" i="0" u="none" strike="noStrike">
                        <a:effectLst/>
                        <a:latin typeface="Calibri"/>
                      </a:endParaRPr>
                    </a:p>
                  </a:txBody>
                  <a:tcPr marL="129132"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14-Sep</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28-Sep</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14</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6</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2300" b="0" i="0" u="none" strike="noStrike">
                        <a:effectLst/>
                        <a:latin typeface="Arial" panose="020B0604020202020204" pitchFamily="34" charset="0"/>
                      </a:endParaRPr>
                    </a:p>
                  </a:txBody>
                  <a:tcPr marL="6227" marR="6227" marT="622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345123"/>
                  </a:ext>
                </a:extLst>
              </a:tr>
              <a:tr h="640763">
                <a:tc>
                  <a:txBody>
                    <a:bodyPr/>
                    <a:lstStyle/>
                    <a:p>
                      <a:pPr algn="l" fontAlgn="b">
                        <a:buNone/>
                      </a:pPr>
                      <a:r>
                        <a:rPr lang="en-US" sz="1400" b="0" i="0" u="none" strike="noStrike">
                          <a:solidFill>
                            <a:srgbClr val="000000"/>
                          </a:solidFill>
                          <a:effectLst/>
                          <a:latin typeface="Calibri"/>
                        </a:rPr>
                        <a:t>Decide Design for Braking</a:t>
                      </a:r>
                      <a:endParaRPr lang="en-US" sz="2300" b="0" i="0" u="none" strike="noStrike">
                        <a:effectLst/>
                        <a:latin typeface="Calibri"/>
                      </a:endParaRPr>
                    </a:p>
                  </a:txBody>
                  <a:tcPr marL="129132"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21-Sep</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28-Sep</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7</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3</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2300" b="0" i="0" u="none" strike="noStrike">
                        <a:effectLst/>
                        <a:latin typeface="Arial" panose="020B0604020202020204" pitchFamily="34" charset="0"/>
                      </a:endParaRPr>
                    </a:p>
                  </a:txBody>
                  <a:tcPr marL="6227" marR="6227" marT="622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3538497"/>
                  </a:ext>
                </a:extLst>
              </a:tr>
              <a:tr h="640763">
                <a:tc>
                  <a:txBody>
                    <a:bodyPr/>
                    <a:lstStyle/>
                    <a:p>
                      <a:pPr algn="l" fontAlgn="b">
                        <a:buNone/>
                      </a:pPr>
                      <a:r>
                        <a:rPr lang="en-US" sz="1400" b="0" i="0" u="none" strike="noStrike">
                          <a:solidFill>
                            <a:srgbClr val="000000"/>
                          </a:solidFill>
                          <a:effectLst/>
                          <a:latin typeface="Calibri"/>
                        </a:rPr>
                        <a:t>Prototype 1</a:t>
                      </a:r>
                      <a:endParaRPr lang="en-US" sz="2300" b="0" i="0" u="none" strike="noStrike">
                        <a:effectLst/>
                        <a:latin typeface="Calibri"/>
                      </a:endParaRPr>
                    </a:p>
                  </a:txBody>
                  <a:tcPr marL="129132"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22-Sep</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20-Oct</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28</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14</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2300" b="0" i="0" u="none" strike="noStrike">
                        <a:effectLst/>
                        <a:latin typeface="Arial" panose="020B0604020202020204" pitchFamily="34" charset="0"/>
                      </a:endParaRPr>
                    </a:p>
                  </a:txBody>
                  <a:tcPr marL="6227" marR="6227" marT="622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8934984"/>
                  </a:ext>
                </a:extLst>
              </a:tr>
              <a:tr h="640763">
                <a:tc>
                  <a:txBody>
                    <a:bodyPr/>
                    <a:lstStyle/>
                    <a:p>
                      <a:pPr algn="l" fontAlgn="b">
                        <a:buNone/>
                      </a:pPr>
                      <a:r>
                        <a:rPr lang="en-US" sz="1400" b="0" i="0" u="none" strike="noStrike">
                          <a:solidFill>
                            <a:srgbClr val="000000"/>
                          </a:solidFill>
                          <a:effectLst/>
                          <a:latin typeface="Calibri"/>
                        </a:rPr>
                        <a:t>Prototype 2</a:t>
                      </a:r>
                      <a:endParaRPr lang="en-US" sz="2300" b="0" i="0" u="none" strike="noStrike">
                        <a:effectLst/>
                        <a:latin typeface="Calibri"/>
                      </a:endParaRPr>
                    </a:p>
                  </a:txBody>
                  <a:tcPr marL="129132"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21-Oct</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10-Nov</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20</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14</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2300" b="0" i="0" u="none" strike="noStrike">
                        <a:effectLst/>
                        <a:latin typeface="Arial" panose="020B0604020202020204" pitchFamily="34" charset="0"/>
                      </a:endParaRPr>
                    </a:p>
                  </a:txBody>
                  <a:tcPr marL="6227" marR="6227" marT="622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3759205"/>
                  </a:ext>
                </a:extLst>
              </a:tr>
              <a:tr h="640763">
                <a:tc>
                  <a:txBody>
                    <a:bodyPr/>
                    <a:lstStyle/>
                    <a:p>
                      <a:pPr algn="l" fontAlgn="b">
                        <a:buNone/>
                      </a:pPr>
                      <a:r>
                        <a:rPr lang="en-US" sz="1400" b="0" i="0" u="none" strike="noStrike">
                          <a:solidFill>
                            <a:srgbClr val="000000"/>
                          </a:solidFill>
                          <a:effectLst/>
                          <a:latin typeface="Calibri"/>
                        </a:rPr>
                        <a:t>Integration with Sensors</a:t>
                      </a:r>
                      <a:endParaRPr lang="en-US" sz="2300" b="0" i="0" u="none" strike="noStrike">
                        <a:effectLst/>
                        <a:latin typeface="Calibri"/>
                      </a:endParaRPr>
                    </a:p>
                  </a:txBody>
                  <a:tcPr marL="129132"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1-Nov</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1-Dec</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30</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16</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2300" b="0" i="0" u="none" strike="noStrike">
                        <a:effectLst/>
                        <a:latin typeface="Arial" panose="020B0604020202020204" pitchFamily="34" charset="0"/>
                      </a:endParaRPr>
                    </a:p>
                  </a:txBody>
                  <a:tcPr marL="6227" marR="6227" marT="622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09185056"/>
                  </a:ext>
                </a:extLst>
              </a:tr>
              <a:tr h="640763">
                <a:tc>
                  <a:txBody>
                    <a:bodyPr/>
                    <a:lstStyle/>
                    <a:p>
                      <a:pPr algn="l" fontAlgn="b">
                        <a:buNone/>
                      </a:pPr>
                      <a:r>
                        <a:rPr lang="en-US" sz="1400" b="0" i="0" u="none" strike="noStrike">
                          <a:solidFill>
                            <a:srgbClr val="000000"/>
                          </a:solidFill>
                          <a:effectLst/>
                          <a:latin typeface="Calibri"/>
                        </a:rPr>
                        <a:t>Prototype 3</a:t>
                      </a:r>
                      <a:endParaRPr lang="en-US" sz="2300" b="0" i="0" u="none" strike="noStrike">
                        <a:effectLst/>
                        <a:latin typeface="Calibri"/>
                      </a:endParaRPr>
                    </a:p>
                  </a:txBody>
                  <a:tcPr marL="129132"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11-Nov</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1-Dec</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20</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Calibri"/>
                        </a:rPr>
                        <a:t>20</a:t>
                      </a:r>
                      <a:endParaRPr lang="en-US" sz="2300" b="0" i="0" u="none" strike="noStrike">
                        <a:effectLst/>
                        <a:latin typeface="Calibri"/>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2300" b="0" i="0" u="none" strike="noStrike">
                        <a:effectLst/>
                        <a:latin typeface="Arial" panose="020B0604020202020204" pitchFamily="34" charset="0"/>
                      </a:endParaRPr>
                    </a:p>
                  </a:txBody>
                  <a:tcPr marL="6227" marR="6227" marT="622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400" b="0" i="0" u="none" strike="noStrike">
                          <a:solidFill>
                            <a:srgbClr val="000000"/>
                          </a:solidFill>
                          <a:effectLst/>
                          <a:latin typeface="Calibri" panose="020F0502020204030204" pitchFamily="34" charset="0"/>
                        </a:rPr>
                        <a:t> </a:t>
                      </a:r>
                      <a:endParaRPr lang="en-US" sz="2300" b="0" i="0" u="none" strike="noStrike">
                        <a:effectLst/>
                        <a:latin typeface="Arial" panose="020B0604020202020204" pitchFamily="34" charset="0"/>
                      </a:endParaRP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01799410"/>
                  </a:ext>
                </a:extLst>
              </a:tr>
            </a:tbl>
          </a:graphicData>
        </a:graphic>
      </p:graphicFrame>
    </p:spTree>
    <p:extLst>
      <p:ext uri="{BB962C8B-B14F-4D97-AF65-F5344CB8AC3E}">
        <p14:creationId xmlns:p14="http://schemas.microsoft.com/office/powerpoint/2010/main" val="1030180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17989-B4AD-8526-7CFC-18C29CC53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C765E7-6361-4764-C179-77991D328FCA}"/>
              </a:ext>
            </a:extLst>
          </p:cNvPr>
          <p:cNvSpPr>
            <a:spLocks noGrp="1"/>
          </p:cNvSpPr>
          <p:nvPr>
            <p:ph type="title"/>
          </p:nvPr>
        </p:nvSpPr>
        <p:spPr/>
        <p:txBody>
          <a:bodyPr/>
          <a:lstStyle/>
          <a:p>
            <a:pPr algn="l"/>
            <a:r>
              <a:rPr lang="en-US">
                <a:latin typeface="Arial"/>
                <a:cs typeface="Arial"/>
              </a:rPr>
              <a:t>Gantt Chart - Steering</a:t>
            </a:r>
            <a:endParaRPr lang="en-US"/>
          </a:p>
        </p:txBody>
      </p:sp>
      <p:sp>
        <p:nvSpPr>
          <p:cNvPr id="6" name="TextBox 5">
            <a:extLst>
              <a:ext uri="{FF2B5EF4-FFF2-40B4-BE49-F238E27FC236}">
                <a16:creationId xmlns:a16="http://schemas.microsoft.com/office/drawing/2014/main" id="{243785CA-3006-1AF2-C0E8-23CA3D8E2447}"/>
              </a:ext>
            </a:extLst>
          </p:cNvPr>
          <p:cNvSpPr txBox="1"/>
          <p:nvPr/>
        </p:nvSpPr>
        <p:spPr>
          <a:xfrm>
            <a:off x="10372614" y="6484811"/>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DM 27</a:t>
            </a:r>
          </a:p>
        </p:txBody>
      </p:sp>
      <p:graphicFrame>
        <p:nvGraphicFramePr>
          <p:cNvPr id="12" name="Table 11">
            <a:extLst>
              <a:ext uri="{FF2B5EF4-FFF2-40B4-BE49-F238E27FC236}">
                <a16:creationId xmlns:a16="http://schemas.microsoft.com/office/drawing/2014/main" id="{BB698481-2C07-FF29-155F-6089AE39686C}"/>
              </a:ext>
            </a:extLst>
          </p:cNvPr>
          <p:cNvGraphicFramePr>
            <a:graphicFrameLocks noGrp="1"/>
          </p:cNvGraphicFramePr>
          <p:nvPr>
            <p:extLst>
              <p:ext uri="{D42A27DB-BD31-4B8C-83A1-F6EECF244321}">
                <p14:modId xmlns:p14="http://schemas.microsoft.com/office/powerpoint/2010/main" val="3207771278"/>
              </p:ext>
            </p:extLst>
          </p:nvPr>
        </p:nvGraphicFramePr>
        <p:xfrm>
          <a:off x="97692" y="1738923"/>
          <a:ext cx="11975741" cy="4535408"/>
        </p:xfrm>
        <a:graphic>
          <a:graphicData uri="http://schemas.openxmlformats.org/drawingml/2006/table">
            <a:tbl>
              <a:tblPr bandRow="1">
                <a:tableStyleId>{5C22544A-7EE6-4342-B048-85BDC9FD1C3A}</a:tableStyleId>
              </a:tblPr>
              <a:tblGrid>
                <a:gridCol w="1275326">
                  <a:extLst>
                    <a:ext uri="{9D8B030D-6E8A-4147-A177-3AD203B41FA5}">
                      <a16:colId xmlns:a16="http://schemas.microsoft.com/office/drawing/2014/main" val="1518033852"/>
                    </a:ext>
                  </a:extLst>
                </a:gridCol>
                <a:gridCol w="1069061">
                  <a:extLst>
                    <a:ext uri="{9D8B030D-6E8A-4147-A177-3AD203B41FA5}">
                      <a16:colId xmlns:a16="http://schemas.microsoft.com/office/drawing/2014/main" val="102007704"/>
                    </a:ext>
                  </a:extLst>
                </a:gridCol>
                <a:gridCol w="649554">
                  <a:extLst>
                    <a:ext uri="{9D8B030D-6E8A-4147-A177-3AD203B41FA5}">
                      <a16:colId xmlns:a16="http://schemas.microsoft.com/office/drawing/2014/main" val="1779910309"/>
                    </a:ext>
                  </a:extLst>
                </a:gridCol>
                <a:gridCol w="636022">
                  <a:extLst>
                    <a:ext uri="{9D8B030D-6E8A-4147-A177-3AD203B41FA5}">
                      <a16:colId xmlns:a16="http://schemas.microsoft.com/office/drawing/2014/main" val="3578259228"/>
                    </a:ext>
                  </a:extLst>
                </a:gridCol>
                <a:gridCol w="473634">
                  <a:extLst>
                    <a:ext uri="{9D8B030D-6E8A-4147-A177-3AD203B41FA5}">
                      <a16:colId xmlns:a16="http://schemas.microsoft.com/office/drawing/2014/main" val="1576385430"/>
                    </a:ext>
                  </a:extLst>
                </a:gridCol>
                <a:gridCol w="1190851">
                  <a:extLst>
                    <a:ext uri="{9D8B030D-6E8A-4147-A177-3AD203B41FA5}">
                      <a16:colId xmlns:a16="http://schemas.microsoft.com/office/drawing/2014/main" val="3412591637"/>
                    </a:ext>
                  </a:extLst>
                </a:gridCol>
                <a:gridCol w="430945">
                  <a:extLst>
                    <a:ext uri="{9D8B030D-6E8A-4147-A177-3AD203B41FA5}">
                      <a16:colId xmlns:a16="http://schemas.microsoft.com/office/drawing/2014/main" val="2998729807"/>
                    </a:ext>
                  </a:extLst>
                </a:gridCol>
                <a:gridCol w="48152">
                  <a:extLst>
                    <a:ext uri="{9D8B030D-6E8A-4147-A177-3AD203B41FA5}">
                      <a16:colId xmlns:a16="http://schemas.microsoft.com/office/drawing/2014/main" val="1325767576"/>
                    </a:ext>
                  </a:extLst>
                </a:gridCol>
                <a:gridCol w="558232">
                  <a:extLst>
                    <a:ext uri="{9D8B030D-6E8A-4147-A177-3AD203B41FA5}">
                      <a16:colId xmlns:a16="http://schemas.microsoft.com/office/drawing/2014/main" val="1179443069"/>
                    </a:ext>
                  </a:extLst>
                </a:gridCol>
                <a:gridCol w="459556">
                  <a:extLst>
                    <a:ext uri="{9D8B030D-6E8A-4147-A177-3AD203B41FA5}">
                      <a16:colId xmlns:a16="http://schemas.microsoft.com/office/drawing/2014/main" val="842947669"/>
                    </a:ext>
                  </a:extLst>
                </a:gridCol>
                <a:gridCol w="408747">
                  <a:extLst>
                    <a:ext uri="{9D8B030D-6E8A-4147-A177-3AD203B41FA5}">
                      <a16:colId xmlns:a16="http://schemas.microsoft.com/office/drawing/2014/main" val="410501466"/>
                    </a:ext>
                  </a:extLst>
                </a:gridCol>
                <a:gridCol w="434151">
                  <a:extLst>
                    <a:ext uri="{9D8B030D-6E8A-4147-A177-3AD203B41FA5}">
                      <a16:colId xmlns:a16="http://schemas.microsoft.com/office/drawing/2014/main" val="3610111660"/>
                    </a:ext>
                  </a:extLst>
                </a:gridCol>
                <a:gridCol w="434151">
                  <a:extLst>
                    <a:ext uri="{9D8B030D-6E8A-4147-A177-3AD203B41FA5}">
                      <a16:colId xmlns:a16="http://schemas.microsoft.com/office/drawing/2014/main" val="3745441217"/>
                    </a:ext>
                  </a:extLst>
                </a:gridCol>
                <a:gridCol w="434151">
                  <a:extLst>
                    <a:ext uri="{9D8B030D-6E8A-4147-A177-3AD203B41FA5}">
                      <a16:colId xmlns:a16="http://schemas.microsoft.com/office/drawing/2014/main" val="115270069"/>
                    </a:ext>
                  </a:extLst>
                </a:gridCol>
                <a:gridCol w="434151">
                  <a:extLst>
                    <a:ext uri="{9D8B030D-6E8A-4147-A177-3AD203B41FA5}">
                      <a16:colId xmlns:a16="http://schemas.microsoft.com/office/drawing/2014/main" val="3918977036"/>
                    </a:ext>
                  </a:extLst>
                </a:gridCol>
                <a:gridCol w="434151">
                  <a:extLst>
                    <a:ext uri="{9D8B030D-6E8A-4147-A177-3AD203B41FA5}">
                      <a16:colId xmlns:a16="http://schemas.microsoft.com/office/drawing/2014/main" val="3287135823"/>
                    </a:ext>
                  </a:extLst>
                </a:gridCol>
                <a:gridCol w="434151">
                  <a:extLst>
                    <a:ext uri="{9D8B030D-6E8A-4147-A177-3AD203B41FA5}">
                      <a16:colId xmlns:a16="http://schemas.microsoft.com/office/drawing/2014/main" val="728674563"/>
                    </a:ext>
                  </a:extLst>
                </a:gridCol>
                <a:gridCol w="434151">
                  <a:extLst>
                    <a:ext uri="{9D8B030D-6E8A-4147-A177-3AD203B41FA5}">
                      <a16:colId xmlns:a16="http://schemas.microsoft.com/office/drawing/2014/main" val="689195006"/>
                    </a:ext>
                  </a:extLst>
                </a:gridCol>
                <a:gridCol w="434151">
                  <a:extLst>
                    <a:ext uri="{9D8B030D-6E8A-4147-A177-3AD203B41FA5}">
                      <a16:colId xmlns:a16="http://schemas.microsoft.com/office/drawing/2014/main" val="2613298561"/>
                    </a:ext>
                  </a:extLst>
                </a:gridCol>
                <a:gridCol w="434151">
                  <a:extLst>
                    <a:ext uri="{9D8B030D-6E8A-4147-A177-3AD203B41FA5}">
                      <a16:colId xmlns:a16="http://schemas.microsoft.com/office/drawing/2014/main" val="1582255451"/>
                    </a:ext>
                  </a:extLst>
                </a:gridCol>
                <a:gridCol w="434151">
                  <a:extLst>
                    <a:ext uri="{9D8B030D-6E8A-4147-A177-3AD203B41FA5}">
                      <a16:colId xmlns:a16="http://schemas.microsoft.com/office/drawing/2014/main" val="1613572237"/>
                    </a:ext>
                  </a:extLst>
                </a:gridCol>
                <a:gridCol w="434151">
                  <a:extLst>
                    <a:ext uri="{9D8B030D-6E8A-4147-A177-3AD203B41FA5}">
                      <a16:colId xmlns:a16="http://schemas.microsoft.com/office/drawing/2014/main" val="3114924036"/>
                    </a:ext>
                  </a:extLst>
                </a:gridCol>
              </a:tblGrid>
              <a:tr h="531174">
                <a:tc>
                  <a:txBody>
                    <a:bodyPr/>
                    <a:lstStyle/>
                    <a:p>
                      <a:pPr algn="ctr" fontAlgn="b">
                        <a:buNone/>
                      </a:pPr>
                      <a:r>
                        <a:rPr lang="en-US" sz="1400">
                          <a:solidFill>
                            <a:srgbClr val="000000"/>
                          </a:solidFill>
                          <a:effectLst/>
                          <a:latin typeface="Calibri"/>
                        </a:rPr>
                        <a:t>Steering Subsystem</a:t>
                      </a:r>
                    </a:p>
                  </a:txBody>
                  <a:tcPr marL="9525" marR="9525" marT="9525" anchor="b">
                    <a:lnL w="12700">
                      <a:solidFill>
                        <a:schemeClr val="tx1"/>
                      </a:solid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endParaRPr lang="en-US" sz="1400">
                        <a:solidFill>
                          <a:srgbClr val="000000"/>
                        </a:solidFill>
                        <a:effectLst/>
                        <a:latin typeface="Calibri"/>
                      </a:endParaRPr>
                    </a:p>
                  </a:txBody>
                  <a:tcPr marL="9525" marR="9525" marT="9525"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US" sz="1400">
                          <a:solidFill>
                            <a:srgbClr val="000000"/>
                          </a:solidFill>
                          <a:effectLst/>
                          <a:latin typeface="Calibri"/>
                        </a:rPr>
                        <a:t>Start Date</a:t>
                      </a:r>
                    </a:p>
                  </a:txBody>
                  <a:tcPr marL="9525" marR="9525" marT="9525"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US" sz="1400">
                          <a:solidFill>
                            <a:srgbClr val="000000"/>
                          </a:solidFill>
                          <a:effectLst/>
                          <a:latin typeface="Calibri"/>
                        </a:rPr>
                        <a:t>End Date</a:t>
                      </a:r>
                    </a:p>
                  </a:txBody>
                  <a:tcPr marL="9525" marR="9525" marT="9525"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US" sz="1400">
                          <a:solidFill>
                            <a:srgbClr val="000000"/>
                          </a:solidFill>
                          <a:effectLst/>
                          <a:latin typeface="Calibri"/>
                        </a:rPr>
                        <a:t>Days</a:t>
                      </a:r>
                    </a:p>
                  </a:txBody>
                  <a:tcPr marL="9525" marR="9525" marT="9525"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US" sz="1400">
                          <a:solidFill>
                            <a:srgbClr val="000000"/>
                          </a:solidFill>
                          <a:effectLst/>
                          <a:latin typeface="Calibri"/>
                        </a:rPr>
                        <a:t>Estimated Hours</a:t>
                      </a:r>
                    </a:p>
                  </a:txBody>
                  <a:tcPr marL="9525" marR="9525" marT="9525"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endParaRPr lang="en-US" sz="1400">
                        <a:solidFill>
                          <a:srgbClr val="000000"/>
                        </a:solidFill>
                        <a:effectLst/>
                        <a:latin typeface="Calibri"/>
                      </a:endParaRPr>
                    </a:p>
                  </a:txBody>
                  <a:tcPr marL="9525" marR="9525" marT="9525"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2">
                  <a:txBody>
                    <a:bodyPr/>
                    <a:lstStyle/>
                    <a:p>
                      <a:pPr algn="ctr" fontAlgn="b">
                        <a:buNone/>
                      </a:pPr>
                      <a:r>
                        <a:rPr lang="en-US" sz="1400">
                          <a:solidFill>
                            <a:srgbClr val="000000"/>
                          </a:solidFill>
                          <a:effectLst/>
                          <a:latin typeface="Calibri"/>
                        </a:rPr>
                        <a:t>W1</a:t>
                      </a:r>
                    </a:p>
                  </a:txBody>
                  <a:tcPr marL="9525" marR="9525" marT="9525" anchor="b">
                    <a:lnL>
                      <a:noFill/>
                    </a:lnL>
                    <a:lnR>
                      <a:noFill/>
                    </a:lnR>
                    <a:lnT w="12700">
                      <a:solidFill>
                        <a:schemeClr val="tx1"/>
                      </a:solidFill>
                    </a:lnT>
                    <a:lnB>
                      <a:noFill/>
                    </a:lnB>
                    <a:solidFill>
                      <a:srgbClr val="D9E1F2"/>
                    </a:solidFill>
                  </a:tcPr>
                </a:tc>
                <a:tc hMerge="1">
                  <a:txBody>
                    <a:bodyPr/>
                    <a:lstStyle/>
                    <a:p>
                      <a:endParaRPr lang="en-US"/>
                    </a:p>
                  </a:txBody>
                  <a:tcPr/>
                </a:tc>
                <a:tc>
                  <a:txBody>
                    <a:bodyPr/>
                    <a:lstStyle/>
                    <a:p>
                      <a:pPr algn="ctr" fontAlgn="b">
                        <a:buNone/>
                      </a:pPr>
                      <a:r>
                        <a:rPr lang="en-US" sz="1400">
                          <a:solidFill>
                            <a:srgbClr val="000000"/>
                          </a:solidFill>
                          <a:effectLst/>
                          <a:latin typeface="Calibri"/>
                        </a:rPr>
                        <a:t>W2</a:t>
                      </a:r>
                    </a:p>
                  </a:txBody>
                  <a:tcPr marL="9525" marR="9525" marT="9525" anchor="b">
                    <a:lnL>
                      <a:noFill/>
                    </a:lnL>
                    <a:lnR>
                      <a:noFill/>
                    </a:lnR>
                    <a:lnT w="12700">
                      <a:solidFill>
                        <a:schemeClr val="tx1"/>
                      </a:solid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US" sz="1400">
                          <a:solidFill>
                            <a:srgbClr val="000000"/>
                          </a:solidFill>
                          <a:effectLst/>
                          <a:latin typeface="Calibri"/>
                        </a:rPr>
                        <a:t>W3</a:t>
                      </a:r>
                    </a:p>
                  </a:txBody>
                  <a:tcPr marL="9525" marR="9525" marT="9525" anchor="b">
                    <a:lnL>
                      <a:noFill/>
                    </a:lnL>
                    <a:lnR>
                      <a:noFill/>
                    </a:lnR>
                    <a:lnT w="12700">
                      <a:solidFill>
                        <a:schemeClr val="tx1"/>
                      </a:solid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US" sz="1400">
                          <a:solidFill>
                            <a:srgbClr val="000000"/>
                          </a:solidFill>
                          <a:effectLst/>
                          <a:latin typeface="Calibri"/>
                        </a:rPr>
                        <a:t>W4</a:t>
                      </a:r>
                    </a:p>
                  </a:txBody>
                  <a:tcPr marL="9525" marR="9525" marT="9525" anchor="b">
                    <a:lnL>
                      <a:noFill/>
                    </a:lnL>
                    <a:lnR>
                      <a:noFill/>
                    </a:lnR>
                    <a:lnT w="12700">
                      <a:solidFill>
                        <a:schemeClr val="tx1"/>
                      </a:solid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US" sz="1400">
                          <a:solidFill>
                            <a:srgbClr val="000000"/>
                          </a:solidFill>
                          <a:effectLst/>
                          <a:latin typeface="Calibri"/>
                        </a:rPr>
                        <a:t>W5</a:t>
                      </a:r>
                    </a:p>
                  </a:txBody>
                  <a:tcPr marL="9525" marR="9525" marT="9525" anchor="b">
                    <a:lnL>
                      <a:noFill/>
                    </a:lnL>
                    <a:lnR>
                      <a:noFill/>
                    </a:lnR>
                    <a:lnT w="12700">
                      <a:solidFill>
                        <a:schemeClr val="tx1"/>
                      </a:solid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US" sz="1400">
                          <a:solidFill>
                            <a:srgbClr val="000000"/>
                          </a:solidFill>
                          <a:effectLst/>
                          <a:latin typeface="Calibri"/>
                        </a:rPr>
                        <a:t>W6</a:t>
                      </a:r>
                    </a:p>
                  </a:txBody>
                  <a:tcPr marL="9525" marR="9525" marT="9525" anchor="b">
                    <a:lnL>
                      <a:noFill/>
                    </a:lnL>
                    <a:lnR>
                      <a:noFill/>
                    </a:lnR>
                    <a:lnT w="12700">
                      <a:solidFill>
                        <a:schemeClr val="tx1"/>
                      </a:solid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US" sz="1400">
                          <a:solidFill>
                            <a:srgbClr val="000000"/>
                          </a:solidFill>
                          <a:effectLst/>
                          <a:latin typeface="Calibri"/>
                        </a:rPr>
                        <a:t>W7</a:t>
                      </a:r>
                    </a:p>
                  </a:txBody>
                  <a:tcPr marL="9525" marR="9525" marT="9525" anchor="b">
                    <a:lnL>
                      <a:noFill/>
                    </a:lnL>
                    <a:lnR>
                      <a:noFill/>
                    </a:lnR>
                    <a:lnT w="12700">
                      <a:solidFill>
                        <a:schemeClr val="tx1"/>
                      </a:solid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US" sz="1400">
                          <a:solidFill>
                            <a:srgbClr val="000000"/>
                          </a:solidFill>
                          <a:effectLst/>
                          <a:latin typeface="Calibri"/>
                        </a:rPr>
                        <a:t>W8</a:t>
                      </a:r>
                    </a:p>
                  </a:txBody>
                  <a:tcPr marL="9525" marR="9525" marT="9525" anchor="b">
                    <a:lnL>
                      <a:noFill/>
                    </a:lnL>
                    <a:lnR>
                      <a:noFill/>
                    </a:lnR>
                    <a:lnT w="12700">
                      <a:solidFill>
                        <a:schemeClr val="tx1"/>
                      </a:solid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US" sz="1400">
                          <a:solidFill>
                            <a:srgbClr val="000000"/>
                          </a:solidFill>
                          <a:effectLst/>
                          <a:latin typeface="Calibri"/>
                        </a:rPr>
                        <a:t>W9</a:t>
                      </a:r>
                    </a:p>
                  </a:txBody>
                  <a:tcPr marL="9525" marR="9525" marT="9525" anchor="b">
                    <a:lnL>
                      <a:noFill/>
                    </a:lnL>
                    <a:lnR>
                      <a:noFill/>
                    </a:lnR>
                    <a:lnT w="12700">
                      <a:solidFill>
                        <a:schemeClr val="tx1"/>
                      </a:solid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US" sz="1400">
                          <a:solidFill>
                            <a:srgbClr val="000000"/>
                          </a:solidFill>
                          <a:effectLst/>
                          <a:latin typeface="Calibri"/>
                        </a:rPr>
                        <a:t>W10</a:t>
                      </a:r>
                    </a:p>
                  </a:txBody>
                  <a:tcPr marL="9525" marR="9525" marT="9525" anchor="b">
                    <a:lnL>
                      <a:noFill/>
                    </a:lnL>
                    <a:lnR>
                      <a:noFill/>
                    </a:lnR>
                    <a:lnT w="12700">
                      <a:solidFill>
                        <a:schemeClr val="tx1"/>
                      </a:solid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US" sz="1400">
                          <a:solidFill>
                            <a:srgbClr val="000000"/>
                          </a:solidFill>
                          <a:effectLst/>
                          <a:latin typeface="Calibri"/>
                        </a:rPr>
                        <a:t>W11</a:t>
                      </a:r>
                    </a:p>
                  </a:txBody>
                  <a:tcPr marL="9525" marR="9525" marT="9525" anchor="b">
                    <a:lnL>
                      <a:noFill/>
                    </a:lnL>
                    <a:lnR>
                      <a:noFill/>
                    </a:lnR>
                    <a:lnT w="12700">
                      <a:solidFill>
                        <a:schemeClr val="tx1"/>
                      </a:solid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US" sz="1400">
                          <a:solidFill>
                            <a:srgbClr val="000000"/>
                          </a:solidFill>
                          <a:effectLst/>
                          <a:latin typeface="Calibri"/>
                        </a:rPr>
                        <a:t>W12</a:t>
                      </a:r>
                    </a:p>
                  </a:txBody>
                  <a:tcPr marL="9525" marR="9525" marT="9525" anchor="b">
                    <a:lnL>
                      <a:noFill/>
                    </a:lnL>
                    <a:lnR>
                      <a:noFill/>
                    </a:lnR>
                    <a:lnT w="12700">
                      <a:solidFill>
                        <a:schemeClr val="tx1"/>
                      </a:solid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US" sz="1400">
                          <a:solidFill>
                            <a:srgbClr val="000000"/>
                          </a:solidFill>
                          <a:effectLst/>
                          <a:latin typeface="Calibri"/>
                        </a:rPr>
                        <a:t>W13</a:t>
                      </a:r>
                    </a:p>
                  </a:txBody>
                  <a:tcPr marL="9525" marR="9525" marT="9525" anchor="b">
                    <a:lnL>
                      <a:noFill/>
                    </a:lnL>
                    <a:lnR>
                      <a:noFill/>
                    </a:lnR>
                    <a:lnT w="12700">
                      <a:solidFill>
                        <a:schemeClr val="tx1"/>
                      </a:solid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US" sz="1400">
                          <a:solidFill>
                            <a:srgbClr val="000000"/>
                          </a:solidFill>
                          <a:effectLst/>
                          <a:latin typeface="Calibri"/>
                        </a:rPr>
                        <a:t>W14</a:t>
                      </a:r>
                    </a:p>
                  </a:txBody>
                  <a:tcPr marL="9525" marR="9525" marT="9525" anchor="b">
                    <a:lnL>
                      <a:noFill/>
                    </a:lnL>
                    <a:lnR w="12700">
                      <a:solidFill>
                        <a:schemeClr val="tx1"/>
                      </a:solidFill>
                    </a:lnR>
                    <a:lnT w="12700">
                      <a:solidFill>
                        <a:schemeClr val="tx1"/>
                      </a:solidFill>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82247128"/>
                  </a:ext>
                </a:extLst>
              </a:tr>
              <a:tr h="531174">
                <a:tc>
                  <a:txBody>
                    <a:bodyPr/>
                    <a:lstStyle/>
                    <a:p>
                      <a:pPr algn="ctr" fontAlgn="b">
                        <a:buNone/>
                      </a:pPr>
                      <a:r>
                        <a:rPr lang="en-US" sz="1400">
                          <a:solidFill>
                            <a:srgbClr val="000000"/>
                          </a:solidFill>
                          <a:effectLst/>
                          <a:latin typeface="Calibri"/>
                        </a:rPr>
                        <a:t>Research Options </a:t>
                      </a:r>
                    </a:p>
                  </a:txBody>
                  <a:tcPr marL="85725" marR="9525" marT="9525" anchor="b">
                    <a:lnL w="12700">
                      <a:solidFill>
                        <a:schemeClr val="tx1"/>
                      </a:solid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15-Sep</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25-Sep</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10</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10</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endParaRPr lang="en-US" sz="1400">
                        <a:solidFill>
                          <a:srgbClr val="000000"/>
                        </a:solidFill>
                        <a:effectLst/>
                        <a:latin typeface="Calibri"/>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7321098"/>
                  </a:ext>
                </a:extLst>
              </a:tr>
              <a:tr h="939769">
                <a:tc>
                  <a:txBody>
                    <a:bodyPr/>
                    <a:lstStyle/>
                    <a:p>
                      <a:pPr algn="ctr" fontAlgn="b">
                        <a:buNone/>
                      </a:pPr>
                      <a:r>
                        <a:rPr lang="en-US" sz="1400">
                          <a:solidFill>
                            <a:srgbClr val="000000"/>
                          </a:solidFill>
                          <a:effectLst/>
                          <a:latin typeface="Calibri"/>
                        </a:rPr>
                        <a:t>Begin Drafting Designs</a:t>
                      </a:r>
                    </a:p>
                  </a:txBody>
                  <a:tcPr marL="85725" marR="9525" marT="9525" anchor="b">
                    <a:lnL w="12700">
                      <a:solidFill>
                        <a:schemeClr val="tx1"/>
                      </a:solid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26-Sep</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6-Oct</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10</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15</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endParaRPr lang="en-US" sz="1400">
                        <a:solidFill>
                          <a:srgbClr val="000000"/>
                        </a:solidFill>
                        <a:effectLst/>
                        <a:latin typeface="Calibri"/>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3363605"/>
                  </a:ext>
                </a:extLst>
              </a:tr>
              <a:tr h="939769">
                <a:tc>
                  <a:txBody>
                    <a:bodyPr/>
                    <a:lstStyle/>
                    <a:p>
                      <a:pPr algn="ctr" fontAlgn="b">
                        <a:buNone/>
                      </a:pPr>
                      <a:r>
                        <a:rPr lang="en-US" sz="1400">
                          <a:solidFill>
                            <a:srgbClr val="000000"/>
                          </a:solidFill>
                          <a:effectLst/>
                          <a:latin typeface="Calibri"/>
                        </a:rPr>
                        <a:t>Budget &amp; Purchase Materials</a:t>
                      </a:r>
                    </a:p>
                  </a:txBody>
                  <a:tcPr marL="85725" marR="9525" marT="9525" anchor="b">
                    <a:lnL w="12700">
                      <a:solidFill>
                        <a:schemeClr val="tx1"/>
                      </a:solid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7-Oct</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14-Oct</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7</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10</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endParaRPr lang="en-US" sz="1400">
                        <a:solidFill>
                          <a:srgbClr val="000000"/>
                        </a:solidFill>
                        <a:effectLst/>
                        <a:latin typeface="Calibri"/>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8598015"/>
                  </a:ext>
                </a:extLst>
              </a:tr>
              <a:tr h="531174">
                <a:tc>
                  <a:txBody>
                    <a:bodyPr/>
                    <a:lstStyle/>
                    <a:p>
                      <a:pPr algn="ctr" fontAlgn="b">
                        <a:buNone/>
                      </a:pPr>
                      <a:r>
                        <a:rPr lang="en-US" sz="1400">
                          <a:solidFill>
                            <a:srgbClr val="000000"/>
                          </a:solidFill>
                          <a:effectLst/>
                          <a:latin typeface="Calibri"/>
                        </a:rPr>
                        <a:t>Prototype 1</a:t>
                      </a:r>
                    </a:p>
                  </a:txBody>
                  <a:tcPr marL="85725" marR="9525" marT="9525" anchor="b">
                    <a:lnL w="12700">
                      <a:solidFill>
                        <a:schemeClr val="tx1"/>
                      </a:solid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15-Oct</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30-Oct</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15</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20</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endParaRPr lang="en-US" sz="1400">
                        <a:solidFill>
                          <a:srgbClr val="000000"/>
                        </a:solidFill>
                        <a:effectLst/>
                        <a:latin typeface="Calibri"/>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055950"/>
                  </a:ext>
                </a:extLst>
              </a:tr>
              <a:tr h="531174">
                <a:tc>
                  <a:txBody>
                    <a:bodyPr/>
                    <a:lstStyle/>
                    <a:p>
                      <a:pPr algn="ctr" fontAlgn="b">
                        <a:buNone/>
                      </a:pPr>
                      <a:r>
                        <a:rPr lang="en-US" sz="1400">
                          <a:solidFill>
                            <a:srgbClr val="000000"/>
                          </a:solidFill>
                          <a:effectLst/>
                          <a:latin typeface="Calibri"/>
                        </a:rPr>
                        <a:t>Prototype 2</a:t>
                      </a:r>
                    </a:p>
                  </a:txBody>
                  <a:tcPr marL="85725" marR="9525" marT="9525" anchor="b">
                    <a:lnL w="12700">
                      <a:solidFill>
                        <a:schemeClr val="tx1"/>
                      </a:solid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31-Oct</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15-Nov</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15</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20</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endParaRPr lang="en-US" sz="1400">
                        <a:solidFill>
                          <a:srgbClr val="000000"/>
                        </a:solidFill>
                        <a:effectLst/>
                        <a:latin typeface="Calibri"/>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66446021"/>
                  </a:ext>
                </a:extLst>
              </a:tr>
              <a:tr h="531174">
                <a:tc>
                  <a:txBody>
                    <a:bodyPr/>
                    <a:lstStyle/>
                    <a:p>
                      <a:pPr algn="ctr" fontAlgn="b">
                        <a:buNone/>
                      </a:pPr>
                      <a:r>
                        <a:rPr lang="en-US" sz="1400">
                          <a:solidFill>
                            <a:srgbClr val="000000"/>
                          </a:solidFill>
                          <a:effectLst/>
                          <a:latin typeface="Calibri"/>
                        </a:rPr>
                        <a:t>Prototype 3</a:t>
                      </a:r>
                    </a:p>
                  </a:txBody>
                  <a:tcPr marL="85725" marR="9525" marT="9525" anchor="b">
                    <a:lnL w="12700">
                      <a:solidFill>
                        <a:schemeClr val="tx1"/>
                      </a:solid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16-Nov</a:t>
                      </a:r>
                    </a:p>
                  </a:txBody>
                  <a:tcPr marL="9525" marR="9525" marT="9525"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1-Dec</a:t>
                      </a:r>
                    </a:p>
                  </a:txBody>
                  <a:tcPr marL="9525" marR="9525" marT="9525"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15</a:t>
                      </a:r>
                    </a:p>
                  </a:txBody>
                  <a:tcPr marL="9525" marR="9525" marT="9525"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20</a:t>
                      </a:r>
                    </a:p>
                  </a:txBody>
                  <a:tcPr marL="9525" marR="9525" marT="9525"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a:noFill/>
                    </a:lnL>
                    <a:lnR w="12700" cap="flat" cmpd="sng" algn="ctr">
                      <a:solidFill>
                        <a:srgbClr val="000000"/>
                      </a:solidFill>
                      <a:prstDash val="solid"/>
                      <a:round/>
                      <a:headEnd type="none" w="med" len="med"/>
                      <a:tailEnd type="none" w="med" len="med"/>
                    </a:lnR>
                    <a:lnT>
                      <a:noFill/>
                    </a:lnT>
                    <a:lnB w="12700">
                      <a:solidFill>
                        <a:schemeClr val="tx1"/>
                      </a:solidFill>
                    </a:lnB>
                    <a:noFill/>
                  </a:tcPr>
                </a:tc>
                <a:tc>
                  <a:txBody>
                    <a:bodyPr/>
                    <a:lstStyle/>
                    <a:p>
                      <a:pPr algn="ctr" fontAlgn="b">
                        <a:buNone/>
                      </a:pPr>
                      <a:endParaRPr lang="en-US" sz="1400">
                        <a:solidFill>
                          <a:srgbClr val="000000"/>
                        </a:solidFill>
                        <a:effectLst/>
                        <a:latin typeface="Calibri"/>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buNone/>
                      </a:pPr>
                      <a:endParaRPr lang="en-US" sz="140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317130"/>
                  </a:ext>
                </a:extLst>
              </a:tr>
            </a:tbl>
          </a:graphicData>
        </a:graphic>
      </p:graphicFrame>
    </p:spTree>
    <p:extLst>
      <p:ext uri="{BB962C8B-B14F-4D97-AF65-F5344CB8AC3E}">
        <p14:creationId xmlns:p14="http://schemas.microsoft.com/office/powerpoint/2010/main" val="4197680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4C568-1F26-1DF5-CCC7-03307CE97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C6EC4-0CEC-93E3-7264-544527B9630D}"/>
              </a:ext>
            </a:extLst>
          </p:cNvPr>
          <p:cNvSpPr>
            <a:spLocks noGrp="1"/>
          </p:cNvSpPr>
          <p:nvPr>
            <p:ph type="title"/>
          </p:nvPr>
        </p:nvSpPr>
        <p:spPr/>
        <p:txBody>
          <a:bodyPr/>
          <a:lstStyle/>
          <a:p>
            <a:pPr algn="l"/>
            <a:r>
              <a:rPr lang="en-US">
                <a:latin typeface="Arial"/>
                <a:cs typeface="Arial"/>
              </a:rPr>
              <a:t>Gantt Chart - Throttle</a:t>
            </a:r>
            <a:endParaRPr lang="en-US"/>
          </a:p>
        </p:txBody>
      </p:sp>
      <p:sp>
        <p:nvSpPr>
          <p:cNvPr id="6" name="TextBox 5">
            <a:extLst>
              <a:ext uri="{FF2B5EF4-FFF2-40B4-BE49-F238E27FC236}">
                <a16:creationId xmlns:a16="http://schemas.microsoft.com/office/drawing/2014/main" id="{F85A2E44-D6CC-19E3-ACE5-9FB1EE6ADCC2}"/>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NP 28</a:t>
            </a:r>
          </a:p>
        </p:txBody>
      </p:sp>
      <p:pic>
        <p:nvPicPr>
          <p:cNvPr id="11" name="Picture 10" descr="A screenshot of a calendar&#10;&#10;AI-generated content may be incorrect.">
            <a:extLst>
              <a:ext uri="{FF2B5EF4-FFF2-40B4-BE49-F238E27FC236}">
                <a16:creationId xmlns:a16="http://schemas.microsoft.com/office/drawing/2014/main" id="{721BB9DD-154B-29C6-1021-DB5768904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172" y="1536191"/>
            <a:ext cx="11279656" cy="4862945"/>
          </a:xfrm>
          <a:prstGeom prst="rect">
            <a:avLst/>
          </a:prstGeom>
        </p:spPr>
      </p:pic>
    </p:spTree>
    <p:extLst>
      <p:ext uri="{BB962C8B-B14F-4D97-AF65-F5344CB8AC3E}">
        <p14:creationId xmlns:p14="http://schemas.microsoft.com/office/powerpoint/2010/main" val="603317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D954-C2B0-3645-B360-BADC6216C643}"/>
              </a:ext>
            </a:extLst>
          </p:cNvPr>
          <p:cNvSpPr>
            <a:spLocks noGrp="1"/>
          </p:cNvSpPr>
          <p:nvPr>
            <p:ph type="title"/>
          </p:nvPr>
        </p:nvSpPr>
        <p:spPr/>
        <p:txBody>
          <a:bodyPr/>
          <a:lstStyle/>
          <a:p>
            <a:pPr algn="l"/>
            <a:r>
              <a:rPr lang="en-US">
                <a:latin typeface="Arial"/>
                <a:cs typeface="Arial"/>
              </a:rPr>
              <a:t>Schedule and Future Work</a:t>
            </a:r>
            <a:endParaRPr lang="en-US"/>
          </a:p>
        </p:txBody>
      </p:sp>
      <p:sp>
        <p:nvSpPr>
          <p:cNvPr id="6" name="TextBox 5">
            <a:extLst>
              <a:ext uri="{FF2B5EF4-FFF2-40B4-BE49-F238E27FC236}">
                <a16:creationId xmlns:a16="http://schemas.microsoft.com/office/drawing/2014/main" id="{B14ADD34-6442-9CD5-75AF-B62D06C9E67C}"/>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ML 29</a:t>
            </a:r>
          </a:p>
        </p:txBody>
      </p:sp>
      <p:pic>
        <p:nvPicPr>
          <p:cNvPr id="12" name="Picture 11">
            <a:extLst>
              <a:ext uri="{FF2B5EF4-FFF2-40B4-BE49-F238E27FC236}">
                <a16:creationId xmlns:a16="http://schemas.microsoft.com/office/drawing/2014/main" id="{5BF8E11B-1475-2F43-C6DA-2CB5508D22C8}"/>
              </a:ext>
            </a:extLst>
          </p:cNvPr>
          <p:cNvPicPr>
            <a:picLocks noChangeAspect="1"/>
          </p:cNvPicPr>
          <p:nvPr/>
        </p:nvPicPr>
        <p:blipFill>
          <a:blip r:embed="rId3"/>
          <a:stretch>
            <a:fillRect/>
          </a:stretch>
        </p:blipFill>
        <p:spPr>
          <a:xfrm>
            <a:off x="63908" y="1721582"/>
            <a:ext cx="12015943" cy="2338353"/>
          </a:xfrm>
          <a:prstGeom prst="rect">
            <a:avLst/>
          </a:prstGeom>
        </p:spPr>
      </p:pic>
      <p:sp>
        <p:nvSpPr>
          <p:cNvPr id="13" name="TextBox 12">
            <a:extLst>
              <a:ext uri="{FF2B5EF4-FFF2-40B4-BE49-F238E27FC236}">
                <a16:creationId xmlns:a16="http://schemas.microsoft.com/office/drawing/2014/main" id="{5414FD1F-50D5-2713-C7A2-D3C660D8A0C1}"/>
              </a:ext>
            </a:extLst>
          </p:cNvPr>
          <p:cNvSpPr txBox="1"/>
          <p:nvPr/>
        </p:nvSpPr>
        <p:spPr>
          <a:xfrm>
            <a:off x="838199" y="4130447"/>
            <a:ext cx="5257801" cy="1384995"/>
          </a:xfrm>
          <a:prstGeom prst="rect">
            <a:avLst/>
          </a:prstGeom>
          <a:noFill/>
        </p:spPr>
        <p:txBody>
          <a:bodyPr wrap="square" rtlCol="0">
            <a:spAutoFit/>
          </a:bodyPr>
          <a:lstStyle/>
          <a:p>
            <a:r>
              <a:rPr lang="en-US" sz="2400" b="1"/>
              <a:t>Overview</a:t>
            </a:r>
          </a:p>
          <a:p>
            <a:pPr marL="457200" indent="-457200">
              <a:buFont typeface="Arial" panose="020B0604020202020204" pitchFamily="34" charset="0"/>
              <a:buChar char="•"/>
            </a:pPr>
            <a:r>
              <a:rPr lang="en-US" sz="2000"/>
              <a:t>Very generalized tentative schedule</a:t>
            </a:r>
          </a:p>
          <a:p>
            <a:pPr marL="457200" indent="-457200">
              <a:buFont typeface="Arial" panose="020B0604020202020204" pitchFamily="34" charset="0"/>
              <a:buChar char="•"/>
            </a:pPr>
            <a:r>
              <a:rPr lang="en-US" sz="2000"/>
              <a:t>Estimated days and hours</a:t>
            </a:r>
          </a:p>
          <a:p>
            <a:pPr marL="457200" indent="-457200">
              <a:buFont typeface="Arial" panose="020B0604020202020204" pitchFamily="34" charset="0"/>
              <a:buChar char="•"/>
            </a:pPr>
            <a:r>
              <a:rPr lang="en-US" sz="2000"/>
              <a:t>Subject to change</a:t>
            </a:r>
          </a:p>
        </p:txBody>
      </p:sp>
      <p:sp>
        <p:nvSpPr>
          <p:cNvPr id="4" name="TextBox 3">
            <a:extLst>
              <a:ext uri="{FF2B5EF4-FFF2-40B4-BE49-F238E27FC236}">
                <a16:creationId xmlns:a16="http://schemas.microsoft.com/office/drawing/2014/main" id="{15B8100D-F66D-4B2F-B252-70C11FBCDC62}"/>
              </a:ext>
            </a:extLst>
          </p:cNvPr>
          <p:cNvSpPr txBox="1"/>
          <p:nvPr/>
        </p:nvSpPr>
        <p:spPr>
          <a:xfrm>
            <a:off x="6096000" y="4130447"/>
            <a:ext cx="5257800" cy="2308324"/>
          </a:xfrm>
          <a:prstGeom prst="rect">
            <a:avLst/>
          </a:prstGeom>
          <a:noFill/>
        </p:spPr>
        <p:txBody>
          <a:bodyPr wrap="square" lIns="91440" tIns="45720" rIns="91440" bIns="45720" anchor="t">
            <a:spAutoFit/>
          </a:bodyPr>
          <a:lstStyle/>
          <a:p>
            <a:r>
              <a:rPr lang="en-US" sz="2400" b="1">
                <a:latin typeface="Arial"/>
                <a:cs typeface="Arial"/>
              </a:rPr>
              <a:t>Future Work</a:t>
            </a:r>
          </a:p>
          <a:p>
            <a:pPr marL="285750" indent="-285750">
              <a:buFont typeface="Arial" panose="020B0604020202020204" pitchFamily="34" charset="0"/>
              <a:buChar char="•"/>
            </a:pPr>
            <a:r>
              <a:rPr lang="en-US" sz="2000">
                <a:latin typeface="Arial"/>
                <a:cs typeface="Arial"/>
              </a:rPr>
              <a:t>Buying our Kart</a:t>
            </a:r>
          </a:p>
          <a:p>
            <a:pPr marL="285750" indent="-285750">
              <a:buFont typeface="Arial" panose="020B0604020202020204" pitchFamily="34" charset="0"/>
              <a:buChar char="•"/>
            </a:pPr>
            <a:r>
              <a:rPr lang="en-US" sz="2000">
                <a:latin typeface="Arial"/>
                <a:cs typeface="Arial"/>
              </a:rPr>
              <a:t>Boeing Meeting 2</a:t>
            </a:r>
          </a:p>
          <a:p>
            <a:pPr marL="285750" indent="-285750">
              <a:buFont typeface="Arial" panose="020B0604020202020204" pitchFamily="34" charset="0"/>
              <a:buChar char="•"/>
            </a:pPr>
            <a:r>
              <a:rPr lang="en-US" sz="2000">
                <a:latin typeface="Arial"/>
                <a:cs typeface="Arial"/>
              </a:rPr>
              <a:t>CAD Work</a:t>
            </a:r>
            <a:endParaRPr lang="en-US" sz="2000"/>
          </a:p>
          <a:p>
            <a:pPr marL="285750" indent="-285750">
              <a:buFont typeface="Arial" panose="020B0604020202020204" pitchFamily="34" charset="0"/>
              <a:buChar char="•"/>
            </a:pPr>
            <a:r>
              <a:rPr lang="en-US" sz="2000">
                <a:latin typeface="Arial"/>
                <a:cs typeface="Arial"/>
              </a:rPr>
              <a:t>Fundraising </a:t>
            </a:r>
          </a:p>
          <a:p>
            <a:pPr marL="285750" indent="-285750">
              <a:buFont typeface="Arial" panose="020B0604020202020204" pitchFamily="34" charset="0"/>
              <a:buChar char="•"/>
            </a:pPr>
            <a:r>
              <a:rPr lang="en-US" sz="2000">
                <a:latin typeface="Arial"/>
                <a:cs typeface="Arial"/>
              </a:rPr>
              <a:t>Prototype 1</a:t>
            </a:r>
          </a:p>
          <a:p>
            <a:pPr marL="285750" indent="-285750">
              <a:buFont typeface="Arial" panose="020B0604020202020204" pitchFamily="34" charset="0"/>
              <a:buChar char="•"/>
            </a:pPr>
            <a:r>
              <a:rPr lang="en-US" sz="2000">
                <a:latin typeface="Arial"/>
                <a:cs typeface="Arial"/>
              </a:rPr>
              <a:t>Website Design</a:t>
            </a:r>
          </a:p>
        </p:txBody>
      </p:sp>
      <p:pic>
        <p:nvPicPr>
          <p:cNvPr id="3" name="Picture 2" descr="125cc Gokart Gk110 Kandi Mini Raptor 125cc Kart Gokart with Reverse and Big 16 inches Wheels for Gas Go Kart Kids and Youth (Pink)">
            <a:extLst>
              <a:ext uri="{FF2B5EF4-FFF2-40B4-BE49-F238E27FC236}">
                <a16:creationId xmlns:a16="http://schemas.microsoft.com/office/drawing/2014/main" id="{EAF594A9-F969-469C-3002-3096AFE86361}"/>
              </a:ext>
            </a:extLst>
          </p:cNvPr>
          <p:cNvPicPr>
            <a:picLocks noChangeAspect="1"/>
          </p:cNvPicPr>
          <p:nvPr/>
        </p:nvPicPr>
        <p:blipFill>
          <a:blip r:embed="rId4"/>
          <a:stretch>
            <a:fillRect/>
          </a:stretch>
        </p:blipFill>
        <p:spPr>
          <a:xfrm>
            <a:off x="8872538" y="4069217"/>
            <a:ext cx="2760890" cy="2205264"/>
          </a:xfrm>
          <a:prstGeom prst="rect">
            <a:avLst/>
          </a:prstGeom>
        </p:spPr>
      </p:pic>
      <p:pic>
        <p:nvPicPr>
          <p:cNvPr id="8" name="Picture 7" descr="A red and black go kart&#10;&#10;AI-generated content may be incorrect.">
            <a:extLst>
              <a:ext uri="{FF2B5EF4-FFF2-40B4-BE49-F238E27FC236}">
                <a16:creationId xmlns:a16="http://schemas.microsoft.com/office/drawing/2014/main" id="{42EB25E4-1FDA-5AE9-672C-52D47B5CC3CC}"/>
              </a:ext>
            </a:extLst>
          </p:cNvPr>
          <p:cNvPicPr>
            <a:picLocks noChangeAspect="1"/>
          </p:cNvPicPr>
          <p:nvPr/>
        </p:nvPicPr>
        <p:blipFill>
          <a:blip r:embed="rId5"/>
          <a:stretch>
            <a:fillRect/>
          </a:stretch>
        </p:blipFill>
        <p:spPr>
          <a:xfrm>
            <a:off x="10180166" y="112031"/>
            <a:ext cx="1426099" cy="1484156"/>
          </a:xfrm>
          <a:prstGeom prst="rect">
            <a:avLst/>
          </a:prstGeom>
        </p:spPr>
      </p:pic>
      <p:pic>
        <p:nvPicPr>
          <p:cNvPr id="9" name="Picture 8" descr="A blue and black go kart&#10;&#10;AI-generated content may be incorrect.">
            <a:extLst>
              <a:ext uri="{FF2B5EF4-FFF2-40B4-BE49-F238E27FC236}">
                <a16:creationId xmlns:a16="http://schemas.microsoft.com/office/drawing/2014/main" id="{A8D5AFED-850E-3D45-4DBD-81C5E9580681}"/>
              </a:ext>
            </a:extLst>
          </p:cNvPr>
          <p:cNvPicPr>
            <a:picLocks noChangeAspect="1"/>
          </p:cNvPicPr>
          <p:nvPr/>
        </p:nvPicPr>
        <p:blipFill>
          <a:blip r:embed="rId6"/>
          <a:stretch>
            <a:fillRect/>
          </a:stretch>
        </p:blipFill>
        <p:spPr>
          <a:xfrm>
            <a:off x="4123187" y="4978791"/>
            <a:ext cx="1631490" cy="1295690"/>
          </a:xfrm>
          <a:prstGeom prst="rect">
            <a:avLst/>
          </a:prstGeom>
        </p:spPr>
      </p:pic>
      <p:sp>
        <p:nvSpPr>
          <p:cNvPr id="11" name="TextBox 10">
            <a:extLst>
              <a:ext uri="{FF2B5EF4-FFF2-40B4-BE49-F238E27FC236}">
                <a16:creationId xmlns:a16="http://schemas.microsoft.com/office/drawing/2014/main" id="{C5548D9C-5F7A-D153-9848-1D4A6B0794C4}"/>
              </a:ext>
            </a:extLst>
          </p:cNvPr>
          <p:cNvSpPr txBox="1"/>
          <p:nvPr/>
        </p:nvSpPr>
        <p:spPr>
          <a:xfrm>
            <a:off x="8996902" y="1412043"/>
            <a:ext cx="41671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Calibri"/>
                <a:cs typeface="Calibri"/>
              </a:rPr>
              <a:t>Potential Go Kart #1 [62]</a:t>
            </a:r>
          </a:p>
        </p:txBody>
      </p:sp>
      <p:sp>
        <p:nvSpPr>
          <p:cNvPr id="15" name="TextBox 14">
            <a:extLst>
              <a:ext uri="{FF2B5EF4-FFF2-40B4-BE49-F238E27FC236}">
                <a16:creationId xmlns:a16="http://schemas.microsoft.com/office/drawing/2014/main" id="{07DD8545-56D7-C8CF-048B-1B3785A17F5D}"/>
              </a:ext>
            </a:extLst>
          </p:cNvPr>
          <p:cNvSpPr txBox="1"/>
          <p:nvPr/>
        </p:nvSpPr>
        <p:spPr>
          <a:xfrm>
            <a:off x="8031701" y="6209014"/>
            <a:ext cx="41671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Calibri"/>
                <a:cs typeface="Calibri"/>
              </a:rPr>
              <a:t>Potential Go Kart #3 [63]</a:t>
            </a:r>
          </a:p>
        </p:txBody>
      </p:sp>
      <p:sp>
        <p:nvSpPr>
          <p:cNvPr id="16" name="TextBox 15">
            <a:extLst>
              <a:ext uri="{FF2B5EF4-FFF2-40B4-BE49-F238E27FC236}">
                <a16:creationId xmlns:a16="http://schemas.microsoft.com/office/drawing/2014/main" id="{F24222D7-C338-AA0F-E11F-3DC12064DD1E}"/>
              </a:ext>
            </a:extLst>
          </p:cNvPr>
          <p:cNvSpPr txBox="1"/>
          <p:nvPr/>
        </p:nvSpPr>
        <p:spPr>
          <a:xfrm>
            <a:off x="2857358" y="6209014"/>
            <a:ext cx="41671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Calibri"/>
                <a:cs typeface="Calibri"/>
              </a:rPr>
              <a:t>Potential Go Kart #2 [62]</a:t>
            </a:r>
          </a:p>
        </p:txBody>
      </p:sp>
    </p:spTree>
    <p:extLst>
      <p:ext uri="{BB962C8B-B14F-4D97-AF65-F5344CB8AC3E}">
        <p14:creationId xmlns:p14="http://schemas.microsoft.com/office/powerpoint/2010/main" val="311845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A5837-D49F-B3C2-29B8-13044B8DA802}"/>
              </a:ext>
            </a:extLst>
          </p:cNvPr>
          <p:cNvSpPr>
            <a:spLocks noGrp="1"/>
          </p:cNvSpPr>
          <p:nvPr>
            <p:ph type="title"/>
          </p:nvPr>
        </p:nvSpPr>
        <p:spPr/>
        <p:txBody>
          <a:bodyPr/>
          <a:lstStyle/>
          <a:p>
            <a:pPr algn="l"/>
            <a:r>
              <a:rPr lang="en-US">
                <a:latin typeface="Arial"/>
                <a:cs typeface="Arial"/>
              </a:rPr>
              <a:t>Brake Requirements</a:t>
            </a:r>
            <a:endParaRPr lang="en-US"/>
          </a:p>
        </p:txBody>
      </p:sp>
      <p:sp>
        <p:nvSpPr>
          <p:cNvPr id="3" name="Content Placeholder 2">
            <a:extLst>
              <a:ext uri="{FF2B5EF4-FFF2-40B4-BE49-F238E27FC236}">
                <a16:creationId xmlns:a16="http://schemas.microsoft.com/office/drawing/2014/main" id="{0BCD4551-AFD9-822E-8AB1-31A7F5A10786}"/>
              </a:ext>
            </a:extLst>
          </p:cNvPr>
          <p:cNvSpPr>
            <a:spLocks noGrp="1"/>
          </p:cNvSpPr>
          <p:nvPr>
            <p:ph sz="half" idx="1"/>
          </p:nvPr>
        </p:nvSpPr>
        <p:spPr>
          <a:xfrm>
            <a:off x="838200" y="1825624"/>
            <a:ext cx="10437530" cy="4262941"/>
          </a:xfrm>
        </p:spPr>
        <p:txBody>
          <a:bodyPr vert="horz" lIns="91440" tIns="45720" rIns="91440" bIns="45720" rtlCol="0" anchor="t">
            <a:normAutofit/>
          </a:bodyPr>
          <a:lstStyle/>
          <a:p>
            <a:pPr marL="0" indent="0">
              <a:buNone/>
            </a:pPr>
            <a:endParaRPr lang="en-US" b="1">
              <a:latin typeface="Arial"/>
              <a:cs typeface="Arial"/>
            </a:endParaRPr>
          </a:p>
          <a:p>
            <a:pPr marL="0" indent="0">
              <a:buNone/>
            </a:pPr>
            <a:endParaRPr lang="en-US" sz="1600">
              <a:latin typeface="Arial"/>
              <a:cs typeface="Arial"/>
            </a:endParaRPr>
          </a:p>
          <a:p>
            <a:endParaRPr lang="en-US" sz="2400"/>
          </a:p>
          <a:p>
            <a:pPr marL="0" indent="0">
              <a:buNone/>
            </a:pPr>
            <a:endParaRPr lang="en-US" sz="1600"/>
          </a:p>
        </p:txBody>
      </p:sp>
      <p:sp>
        <p:nvSpPr>
          <p:cNvPr id="8" name="TextBox 7">
            <a:extLst>
              <a:ext uri="{FF2B5EF4-FFF2-40B4-BE49-F238E27FC236}">
                <a16:creationId xmlns:a16="http://schemas.microsoft.com/office/drawing/2014/main" id="{221F15A5-F655-8524-451E-EB19D6F896CB}"/>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JK 3</a:t>
            </a:r>
          </a:p>
        </p:txBody>
      </p:sp>
      <p:sp>
        <p:nvSpPr>
          <p:cNvPr id="16" name="TextBox 14">
            <a:extLst>
              <a:ext uri="{FF2B5EF4-FFF2-40B4-BE49-F238E27FC236}">
                <a16:creationId xmlns:a16="http://schemas.microsoft.com/office/drawing/2014/main" id="{029F4901-8D14-3AB8-D07F-A286AF137AAA}"/>
              </a:ext>
            </a:extLst>
          </p:cNvPr>
          <p:cNvSpPr txBox="1"/>
          <p:nvPr/>
        </p:nvSpPr>
        <p:spPr>
          <a:xfrm>
            <a:off x="693593" y="1528139"/>
            <a:ext cx="10513101" cy="49859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600" b="1">
                <a:solidFill>
                  <a:srgbClr val="003466"/>
                </a:solidFill>
                <a:latin typeface="Arial"/>
                <a:cs typeface="Segoe UI"/>
              </a:rPr>
              <a:t>Customer Requirements</a:t>
            </a:r>
            <a:r>
              <a:rPr lang="en-US" sz="2600">
                <a:latin typeface="Arial"/>
                <a:cs typeface="Segoe UI"/>
              </a:rPr>
              <a:t>​</a:t>
            </a:r>
          </a:p>
          <a:p>
            <a:pPr marL="228600" indent="-228600">
              <a:buFont typeface=""/>
              <a:buChar char="•"/>
            </a:pPr>
            <a:r>
              <a:rPr lang="en-US" sz="2200">
                <a:solidFill>
                  <a:srgbClr val="003466"/>
                </a:solidFill>
                <a:latin typeface="Arial"/>
                <a:cs typeface="Arial"/>
              </a:rPr>
              <a:t>Automatic Navigation without User Control in safe environments </a:t>
            </a:r>
            <a:endParaRPr lang="en-US" sz="2200">
              <a:latin typeface="Arial"/>
              <a:cs typeface="Arial"/>
            </a:endParaRPr>
          </a:p>
          <a:p>
            <a:pPr marL="685800" lvl="1" indent="-228600">
              <a:buFont typeface="Courier New"/>
              <a:buChar char="o"/>
            </a:pPr>
            <a:r>
              <a:rPr lang="en-US">
                <a:solidFill>
                  <a:srgbClr val="003466"/>
                </a:solidFill>
                <a:latin typeface="Arial"/>
                <a:cs typeface="Arial"/>
              </a:rPr>
              <a:t>The vehicle must be capable of safely navigating a pre-determined path and braking when necessary </a:t>
            </a:r>
            <a:r>
              <a:rPr lang="en-US">
                <a:latin typeface="Arial"/>
                <a:cs typeface="Arial"/>
              </a:rPr>
              <a:t>​</a:t>
            </a:r>
          </a:p>
          <a:p>
            <a:pPr marL="228600" indent="-228600">
              <a:buFont typeface=""/>
              <a:buChar char="•"/>
            </a:pPr>
            <a:r>
              <a:rPr lang="en-US" sz="2200">
                <a:solidFill>
                  <a:srgbClr val="003466"/>
                </a:solidFill>
                <a:latin typeface="Arial"/>
                <a:cs typeface="Arial"/>
              </a:rPr>
              <a:t>Obstacle Detection and Subsequent Braking Response </a:t>
            </a:r>
            <a:r>
              <a:rPr lang="en-US" sz="2200">
                <a:latin typeface="Arial"/>
                <a:cs typeface="Arial"/>
              </a:rPr>
              <a:t>​</a:t>
            </a:r>
          </a:p>
          <a:p>
            <a:pPr marL="685800" lvl="1" indent="-228600">
              <a:buFont typeface="Courier New"/>
              <a:buChar char="o"/>
            </a:pPr>
            <a:r>
              <a:rPr lang="en-US">
                <a:solidFill>
                  <a:srgbClr val="003466"/>
                </a:solidFill>
                <a:latin typeface="Arial"/>
                <a:cs typeface="Arial"/>
              </a:rPr>
              <a:t>The vehicle must overcome static and dynamic obstacles within its path and make subsequent braking or steering </a:t>
            </a:r>
            <a:r>
              <a:rPr lang="en-US">
                <a:latin typeface="Arial"/>
                <a:cs typeface="Arial"/>
              </a:rPr>
              <a:t>​</a:t>
            </a:r>
          </a:p>
          <a:p>
            <a:pPr marL="228600" indent="-228600">
              <a:buFont typeface=""/>
              <a:buChar char="•"/>
            </a:pPr>
            <a:r>
              <a:rPr lang="en-US" sz="2200">
                <a:solidFill>
                  <a:srgbClr val="003466"/>
                </a:solidFill>
                <a:latin typeface="Arial"/>
                <a:cs typeface="Arial"/>
              </a:rPr>
              <a:t>Manual Override </a:t>
            </a:r>
            <a:r>
              <a:rPr lang="en-US" sz="2200">
                <a:latin typeface="Arial"/>
                <a:cs typeface="Arial"/>
              </a:rPr>
              <a:t>​</a:t>
            </a:r>
          </a:p>
          <a:p>
            <a:pPr marL="685800" lvl="1" indent="-228600">
              <a:buFont typeface="Courier New"/>
              <a:buChar char="o"/>
            </a:pPr>
            <a:r>
              <a:rPr lang="en-US">
                <a:solidFill>
                  <a:srgbClr val="003466"/>
                </a:solidFill>
                <a:latin typeface="Arial"/>
                <a:cs typeface="Arial"/>
              </a:rPr>
              <a:t>The device must have a manual override system that allows the user to take control of the vehicle</a:t>
            </a:r>
          </a:p>
          <a:p>
            <a:pPr marL="285750" indent="-285750">
              <a:buFont typeface="Arial" panose="020B0604020202020204" pitchFamily="34" charset="0"/>
              <a:buChar char="•"/>
            </a:pPr>
            <a:r>
              <a:rPr lang="en-US" sz="2200">
                <a:latin typeface="Arial"/>
                <a:cs typeface="Arial"/>
              </a:rPr>
              <a:t>State Monitoring</a:t>
            </a:r>
          </a:p>
          <a:p>
            <a:pPr marL="800100" lvl="1" indent="-342900">
              <a:buFont typeface="Courier New" panose="02070309020205020404" pitchFamily="49" charset="0"/>
              <a:buChar char="o"/>
            </a:pPr>
            <a:r>
              <a:rPr lang="en-US">
                <a:latin typeface="Arial"/>
                <a:cs typeface="Arial"/>
              </a:rPr>
              <a:t>The vehicle must provide real time feedback on its status including battery life, current speed, and applicable live video to a user interface</a:t>
            </a:r>
          </a:p>
          <a:p>
            <a:pPr marL="228600" indent="-228600">
              <a:buFont typeface=""/>
              <a:buChar char="•"/>
            </a:pPr>
            <a:r>
              <a:rPr lang="en-US" sz="2200">
                <a:solidFill>
                  <a:srgbClr val="003466"/>
                </a:solidFill>
                <a:latin typeface="Arial"/>
                <a:cs typeface="Arial"/>
              </a:rPr>
              <a:t>Killswitch that has Easy Access for User </a:t>
            </a:r>
            <a:r>
              <a:rPr lang="en-US" sz="2200">
                <a:latin typeface="Arial"/>
                <a:cs typeface="Arial"/>
              </a:rPr>
              <a:t>​</a:t>
            </a:r>
          </a:p>
          <a:p>
            <a:pPr marL="685800" lvl="1" indent="-228600">
              <a:buFont typeface="Courier New"/>
              <a:buChar char="o"/>
            </a:pPr>
            <a:r>
              <a:rPr lang="en-US">
                <a:solidFill>
                  <a:srgbClr val="003466"/>
                </a:solidFill>
                <a:latin typeface="Arial"/>
                <a:cs typeface="Arial"/>
              </a:rPr>
              <a:t>The vehicle must have an emergency stop button that immediately cuts power and brings the vehicle to a stop </a:t>
            </a:r>
            <a:r>
              <a:rPr lang="en-US">
                <a:latin typeface="Arial"/>
                <a:cs typeface="Arial"/>
              </a:rPr>
              <a:t>​</a:t>
            </a:r>
          </a:p>
        </p:txBody>
      </p:sp>
    </p:spTree>
    <p:extLst>
      <p:ext uri="{BB962C8B-B14F-4D97-AF65-F5344CB8AC3E}">
        <p14:creationId xmlns:p14="http://schemas.microsoft.com/office/powerpoint/2010/main" val="3297024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10462-2137-5E63-05F5-117F51B80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BCF207-13EB-22A6-3DFB-386362D4A4DD}"/>
              </a:ext>
            </a:extLst>
          </p:cNvPr>
          <p:cNvSpPr>
            <a:spLocks noGrp="1"/>
          </p:cNvSpPr>
          <p:nvPr>
            <p:ph type="title"/>
          </p:nvPr>
        </p:nvSpPr>
        <p:spPr/>
        <p:txBody>
          <a:bodyPr/>
          <a:lstStyle/>
          <a:p>
            <a:pPr algn="l"/>
            <a:r>
              <a:rPr lang="en-US">
                <a:latin typeface="Arial"/>
                <a:cs typeface="Arial"/>
              </a:rPr>
              <a:t>Budget</a:t>
            </a:r>
            <a:endParaRPr lang="en-US"/>
          </a:p>
        </p:txBody>
      </p:sp>
      <p:sp>
        <p:nvSpPr>
          <p:cNvPr id="6" name="TextBox 5">
            <a:extLst>
              <a:ext uri="{FF2B5EF4-FFF2-40B4-BE49-F238E27FC236}">
                <a16:creationId xmlns:a16="http://schemas.microsoft.com/office/drawing/2014/main" id="{F91EC50C-9412-3262-EE8F-DAC548CA7BA0}"/>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ML 30</a:t>
            </a:r>
          </a:p>
        </p:txBody>
      </p:sp>
      <p:sp>
        <p:nvSpPr>
          <p:cNvPr id="3" name="TextBox 2">
            <a:extLst>
              <a:ext uri="{FF2B5EF4-FFF2-40B4-BE49-F238E27FC236}">
                <a16:creationId xmlns:a16="http://schemas.microsoft.com/office/drawing/2014/main" id="{9BC4E38A-4D9D-B563-49AC-F92D7B2C7C33}"/>
              </a:ext>
            </a:extLst>
          </p:cNvPr>
          <p:cNvSpPr txBox="1"/>
          <p:nvPr/>
        </p:nvSpPr>
        <p:spPr>
          <a:xfrm>
            <a:off x="99647" y="1876841"/>
            <a:ext cx="11136813" cy="378565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400"/>
              <a:t>$5000 acquired from Boeing</a:t>
            </a:r>
          </a:p>
          <a:p>
            <a:pPr marL="457200" indent="-457200">
              <a:buFont typeface="Arial" panose="020B0604020202020204" pitchFamily="34" charset="0"/>
              <a:buChar char="•"/>
            </a:pPr>
            <a:r>
              <a:rPr lang="en-US" sz="2400"/>
              <a:t>$500 is minimum goal for fundraising though our goal is $1600-$5000 on GoFundMe</a:t>
            </a:r>
          </a:p>
          <a:p>
            <a:pPr marL="457200" indent="-457200">
              <a:buFont typeface="Arial" panose="020B0604020202020204" pitchFamily="34" charset="0"/>
              <a:buChar char="•"/>
            </a:pPr>
            <a:r>
              <a:rPr lang="en-US" sz="2400">
                <a:ea typeface="Calibri"/>
                <a:cs typeface="Calibri"/>
              </a:rPr>
              <a:t>3-5% per Sub-Team for each Prototype</a:t>
            </a:r>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r>
              <a:rPr lang="en-US" sz="2400"/>
              <a:t>20%  for Prototype 1…………………………………………………………………………….....$1100</a:t>
            </a:r>
          </a:p>
          <a:p>
            <a:pPr marL="457200" indent="-457200">
              <a:buFont typeface="Arial" panose="020B0604020202020204" pitchFamily="34" charset="0"/>
              <a:buChar char="•"/>
            </a:pPr>
            <a:r>
              <a:rPr lang="en-US" sz="2400"/>
              <a:t>20% for Prototype 2……………………………………………………..…………………...…....$1100</a:t>
            </a:r>
            <a:endParaRPr lang="en-US" sz="2400">
              <a:ea typeface="Calibri"/>
              <a:cs typeface="Calibri"/>
            </a:endParaRPr>
          </a:p>
          <a:p>
            <a:pPr marL="457200" indent="-457200">
              <a:buFont typeface="Arial" panose="020B0604020202020204" pitchFamily="34" charset="0"/>
              <a:buChar char="•"/>
            </a:pPr>
            <a:r>
              <a:rPr lang="en-US" sz="2400"/>
              <a:t>20% for Prototype 3……………………………………………..…………………..……..…......$1100</a:t>
            </a:r>
            <a:endParaRPr lang="en-US" sz="2400">
              <a:ea typeface="Calibri"/>
              <a:cs typeface="Calibri"/>
            </a:endParaRPr>
          </a:p>
          <a:p>
            <a:pPr marL="457200" indent="-457200">
              <a:buFont typeface="Arial" panose="020B0604020202020204" pitchFamily="34" charset="0"/>
              <a:buChar char="•"/>
            </a:pPr>
            <a:r>
              <a:rPr lang="en-US" sz="2400"/>
              <a:t>25% for Vehicle……………………………..………………..…………………………………….…$1375</a:t>
            </a:r>
          </a:p>
          <a:p>
            <a:pPr marL="457200" indent="-457200">
              <a:buFont typeface="Arial" panose="020B0604020202020204" pitchFamily="34" charset="0"/>
              <a:buChar char="•"/>
            </a:pPr>
            <a:r>
              <a:rPr lang="en-US" sz="2400"/>
              <a:t>6.5% for Transportation…………………………………………………..………………..……..$350</a:t>
            </a:r>
            <a:endParaRPr lang="en-US" sz="2400">
              <a:ea typeface="Calibri"/>
              <a:cs typeface="Calibri"/>
            </a:endParaRPr>
          </a:p>
          <a:p>
            <a:pPr marL="457200" indent="-457200">
              <a:buFont typeface="Arial" panose="020B0604020202020204" pitchFamily="34" charset="0"/>
              <a:buChar char="•"/>
            </a:pPr>
            <a:r>
              <a:rPr lang="en-US" sz="2400"/>
              <a:t>8.5% Undecided/Semester 2……………………………………….......………………….....$468</a:t>
            </a:r>
            <a:endParaRPr lang="en-US" sz="2400">
              <a:ea typeface="Calibri"/>
              <a:cs typeface="Calibri"/>
            </a:endParaRPr>
          </a:p>
        </p:txBody>
      </p:sp>
    </p:spTree>
    <p:extLst>
      <p:ext uri="{BB962C8B-B14F-4D97-AF65-F5344CB8AC3E}">
        <p14:creationId xmlns:p14="http://schemas.microsoft.com/office/powerpoint/2010/main" val="3949094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87785-2573-29C4-D91E-221BE79557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80B47-79CD-B6FF-589A-2581498D6408}"/>
              </a:ext>
            </a:extLst>
          </p:cNvPr>
          <p:cNvSpPr>
            <a:spLocks noGrp="1"/>
          </p:cNvSpPr>
          <p:nvPr>
            <p:ph type="title"/>
          </p:nvPr>
        </p:nvSpPr>
        <p:spPr/>
        <p:txBody>
          <a:bodyPr/>
          <a:lstStyle/>
          <a:p>
            <a:pPr algn="l"/>
            <a:r>
              <a:rPr lang="en-US">
                <a:latin typeface="Arial"/>
                <a:cs typeface="Arial"/>
              </a:rPr>
              <a:t>Electrical Engineers</a:t>
            </a:r>
            <a:endParaRPr lang="en-US"/>
          </a:p>
        </p:txBody>
      </p:sp>
      <p:sp>
        <p:nvSpPr>
          <p:cNvPr id="3" name="Content Placeholder 2">
            <a:extLst>
              <a:ext uri="{FF2B5EF4-FFF2-40B4-BE49-F238E27FC236}">
                <a16:creationId xmlns:a16="http://schemas.microsoft.com/office/drawing/2014/main" id="{C03FEAA9-6A29-8181-2C91-DB5EBFFE4075}"/>
              </a:ext>
            </a:extLst>
          </p:cNvPr>
          <p:cNvSpPr>
            <a:spLocks noGrp="1"/>
          </p:cNvSpPr>
          <p:nvPr>
            <p:ph sz="half" idx="1"/>
          </p:nvPr>
        </p:nvSpPr>
        <p:spPr>
          <a:xfrm>
            <a:off x="630637" y="2595059"/>
            <a:ext cx="5181600" cy="4262941"/>
          </a:xfrm>
        </p:spPr>
        <p:txBody>
          <a:bodyPr/>
          <a:lstStyle/>
          <a:p>
            <a:r>
              <a:rPr lang="en-US"/>
              <a:t>Dante Palmieri</a:t>
            </a:r>
          </a:p>
          <a:p>
            <a:r>
              <a:rPr lang="en-US"/>
              <a:t>Devon Allan</a:t>
            </a:r>
          </a:p>
          <a:p>
            <a:r>
              <a:rPr lang="en-US"/>
              <a:t>Evan Hudak</a:t>
            </a:r>
          </a:p>
          <a:p>
            <a:r>
              <a:rPr lang="en-US"/>
              <a:t>Seth Jones</a:t>
            </a:r>
          </a:p>
        </p:txBody>
      </p:sp>
      <p:sp>
        <p:nvSpPr>
          <p:cNvPr id="6" name="TextBox 5">
            <a:extLst>
              <a:ext uri="{FF2B5EF4-FFF2-40B4-BE49-F238E27FC236}">
                <a16:creationId xmlns:a16="http://schemas.microsoft.com/office/drawing/2014/main" id="{87B7B1AD-9CA2-8F21-0F9C-BD1C35C4D307}"/>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ML 31</a:t>
            </a:r>
          </a:p>
        </p:txBody>
      </p:sp>
      <p:sp>
        <p:nvSpPr>
          <p:cNvPr id="5" name="Content Placeholder 2">
            <a:extLst>
              <a:ext uri="{FF2B5EF4-FFF2-40B4-BE49-F238E27FC236}">
                <a16:creationId xmlns:a16="http://schemas.microsoft.com/office/drawing/2014/main" id="{02BE36D1-9F32-BAC3-45B5-84B0491CDF35}"/>
              </a:ext>
            </a:extLst>
          </p:cNvPr>
          <p:cNvSpPr txBox="1">
            <a:spLocks/>
          </p:cNvSpPr>
          <p:nvPr/>
        </p:nvSpPr>
        <p:spPr>
          <a:xfrm>
            <a:off x="6096000" y="2594627"/>
            <a:ext cx="5181600" cy="4262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4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Sensor Integration</a:t>
            </a:r>
          </a:p>
          <a:p>
            <a:r>
              <a:rPr lang="en-US"/>
              <a:t>Wiring</a:t>
            </a:r>
          </a:p>
          <a:p>
            <a:r>
              <a:rPr lang="en-US"/>
              <a:t>Programming</a:t>
            </a:r>
          </a:p>
          <a:p>
            <a:r>
              <a:rPr lang="en-US"/>
              <a:t>Control System</a:t>
            </a:r>
          </a:p>
          <a:p>
            <a:r>
              <a:rPr lang="en-US"/>
              <a:t>Kill Switch</a:t>
            </a:r>
          </a:p>
        </p:txBody>
      </p:sp>
      <p:sp>
        <p:nvSpPr>
          <p:cNvPr id="7" name="Content Placeholder 2">
            <a:extLst>
              <a:ext uri="{FF2B5EF4-FFF2-40B4-BE49-F238E27FC236}">
                <a16:creationId xmlns:a16="http://schemas.microsoft.com/office/drawing/2014/main" id="{3B8050B1-DC7D-C0EC-930C-183BA6E12FBA}"/>
              </a:ext>
            </a:extLst>
          </p:cNvPr>
          <p:cNvSpPr txBox="1">
            <a:spLocks/>
          </p:cNvSpPr>
          <p:nvPr/>
        </p:nvSpPr>
        <p:spPr>
          <a:xfrm>
            <a:off x="320026" y="1979446"/>
            <a:ext cx="5181600" cy="4262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4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a:t>Meet the Team</a:t>
            </a:r>
          </a:p>
        </p:txBody>
      </p:sp>
      <p:sp>
        <p:nvSpPr>
          <p:cNvPr id="8" name="Content Placeholder 2">
            <a:extLst>
              <a:ext uri="{FF2B5EF4-FFF2-40B4-BE49-F238E27FC236}">
                <a16:creationId xmlns:a16="http://schemas.microsoft.com/office/drawing/2014/main" id="{A79C9341-32C2-EF3E-6438-1D49FACC971C}"/>
              </a:ext>
            </a:extLst>
          </p:cNvPr>
          <p:cNvSpPr txBox="1">
            <a:spLocks/>
          </p:cNvSpPr>
          <p:nvPr/>
        </p:nvSpPr>
        <p:spPr>
          <a:xfrm>
            <a:off x="5812237" y="1979445"/>
            <a:ext cx="5181600" cy="4262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4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a:t>Work Needed</a:t>
            </a:r>
          </a:p>
        </p:txBody>
      </p:sp>
    </p:spTree>
    <p:extLst>
      <p:ext uri="{BB962C8B-B14F-4D97-AF65-F5344CB8AC3E}">
        <p14:creationId xmlns:p14="http://schemas.microsoft.com/office/powerpoint/2010/main" val="4000139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A929C-F016-0E4C-BBA8-F90194F293AF}"/>
              </a:ext>
            </a:extLst>
          </p:cNvPr>
          <p:cNvSpPr>
            <a:spLocks noGrp="1"/>
          </p:cNvSpPr>
          <p:nvPr>
            <p:ph type="ctrTitle"/>
          </p:nvPr>
        </p:nvSpPr>
        <p:spPr>
          <a:xfrm>
            <a:off x="1524000" y="2338085"/>
            <a:ext cx="9144000" cy="1023960"/>
          </a:xfrm>
        </p:spPr>
        <p:txBody>
          <a:bodyPr/>
          <a:lstStyle/>
          <a:p>
            <a:r>
              <a:rPr lang="en-US" b="1">
                <a:solidFill>
                  <a:srgbClr val="F8B700"/>
                </a:solidFill>
                <a:latin typeface="Arial"/>
                <a:cs typeface="Arial"/>
              </a:rPr>
              <a:t>Thank you</a:t>
            </a:r>
            <a:r>
              <a:rPr lang="en-US">
                <a:latin typeface="Arial"/>
                <a:cs typeface="Arial"/>
              </a:rPr>
              <a:t>!</a:t>
            </a:r>
            <a:endParaRPr lang="en-US" b="1">
              <a:solidFill>
                <a:srgbClr val="F8B700"/>
              </a:solidFill>
              <a:latin typeface="Arial" panose="020B0604020202020204" pitchFamily="34" charset="0"/>
            </a:endParaRPr>
          </a:p>
        </p:txBody>
      </p:sp>
    </p:spTree>
    <p:extLst>
      <p:ext uri="{BB962C8B-B14F-4D97-AF65-F5344CB8AC3E}">
        <p14:creationId xmlns:p14="http://schemas.microsoft.com/office/powerpoint/2010/main" val="470686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074B8-CB4E-FAAF-C072-F7D7B5B5C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56B27-217E-68CC-A1DE-03288D7E8FC0}"/>
              </a:ext>
            </a:extLst>
          </p:cNvPr>
          <p:cNvSpPr>
            <a:spLocks noGrp="1"/>
          </p:cNvSpPr>
          <p:nvPr>
            <p:ph type="title"/>
          </p:nvPr>
        </p:nvSpPr>
        <p:spPr/>
        <p:txBody>
          <a:bodyPr/>
          <a:lstStyle/>
          <a:p>
            <a:pPr algn="l"/>
            <a:r>
              <a:rPr lang="en-US">
                <a:latin typeface="Arial"/>
                <a:cs typeface="Arial"/>
              </a:rPr>
              <a:t>Works Cited</a:t>
            </a:r>
            <a:endParaRPr lang="en-US"/>
          </a:p>
        </p:txBody>
      </p:sp>
      <p:sp>
        <p:nvSpPr>
          <p:cNvPr id="3" name="Content Placeholder 2">
            <a:extLst>
              <a:ext uri="{FF2B5EF4-FFF2-40B4-BE49-F238E27FC236}">
                <a16:creationId xmlns:a16="http://schemas.microsoft.com/office/drawing/2014/main" id="{C36E8D3B-0396-FC29-14E0-F0A0490361F0}"/>
              </a:ext>
            </a:extLst>
          </p:cNvPr>
          <p:cNvSpPr>
            <a:spLocks noGrp="1"/>
          </p:cNvSpPr>
          <p:nvPr>
            <p:ph sz="half" idx="1"/>
          </p:nvPr>
        </p:nvSpPr>
        <p:spPr>
          <a:xfrm>
            <a:off x="838200" y="1825624"/>
            <a:ext cx="10515599" cy="4262941"/>
          </a:xfrm>
        </p:spPr>
        <p:txBody>
          <a:bodyPr vert="horz" lIns="91440" tIns="45720" rIns="91440" bIns="45720" rtlCol="0" anchor="t">
            <a:normAutofit lnSpcReduction="10000"/>
          </a:bodyPr>
          <a:lstStyle/>
          <a:p>
            <a:pPr marL="0" indent="0">
              <a:lnSpc>
                <a:spcPct val="100000"/>
              </a:lnSpc>
              <a:buNone/>
            </a:pPr>
            <a:r>
              <a:rPr lang="en-US" sz="1000">
                <a:solidFill>
                  <a:schemeClr val="tx1"/>
                </a:solidFill>
                <a:latin typeface="Arial"/>
                <a:cs typeface="Arial"/>
              </a:rPr>
              <a:t>[1] https://</a:t>
            </a:r>
            <a:r>
              <a:rPr lang="en-US" sz="1000" err="1">
                <a:solidFill>
                  <a:schemeClr val="tx1"/>
                </a:solidFill>
                <a:latin typeface="Arial"/>
                <a:cs typeface="Arial"/>
              </a:rPr>
              <a:t>altcalculator.com</a:t>
            </a:r>
            <a:r>
              <a:rPr lang="en-US" sz="1000">
                <a:solidFill>
                  <a:schemeClr val="tx1"/>
                </a:solidFill>
                <a:latin typeface="Arial"/>
                <a:cs typeface="Arial"/>
              </a:rPr>
              <a:t>/stopping-distance-calculator-</a:t>
            </a:r>
            <a:r>
              <a:rPr lang="en-US" sz="1000" err="1">
                <a:solidFill>
                  <a:schemeClr val="tx1"/>
                </a:solidFill>
                <a:latin typeface="Arial"/>
                <a:cs typeface="Arial"/>
              </a:rPr>
              <a:t>aashto</a:t>
            </a:r>
            <a:r>
              <a:rPr lang="en-US" sz="1000">
                <a:solidFill>
                  <a:schemeClr val="tx1"/>
                </a:solidFill>
                <a:latin typeface="Arial"/>
                <a:cs typeface="Arial"/>
              </a:rPr>
              <a:t>-standard/</a:t>
            </a:r>
          </a:p>
          <a:p>
            <a:pPr marL="0" indent="0">
              <a:lnSpc>
                <a:spcPct val="100000"/>
              </a:lnSpc>
              <a:buNone/>
            </a:pPr>
            <a:r>
              <a:rPr lang="en-US" sz="1000">
                <a:solidFill>
                  <a:schemeClr val="tx1"/>
                </a:solidFill>
                <a:latin typeface="Arial"/>
                <a:cs typeface="Arial"/>
              </a:rPr>
              <a:t>[2] H. Tamm, “Boeing forecast: emerging markets to drive demand for commercial aircraft over next 20 years,” </a:t>
            </a:r>
            <a:r>
              <a:rPr lang="en-US" sz="1000" err="1">
                <a:solidFill>
                  <a:schemeClr val="tx1"/>
                </a:solidFill>
                <a:latin typeface="Arial"/>
                <a:cs typeface="Arial"/>
              </a:rPr>
              <a:t>AviTrader</a:t>
            </a:r>
            <a:r>
              <a:rPr lang="en-US" sz="1000">
                <a:solidFill>
                  <a:schemeClr val="tx1"/>
                </a:solidFill>
                <a:latin typeface="Arial"/>
                <a:cs typeface="Arial"/>
              </a:rPr>
              <a:t> Aviation News, Jun. 16, 2025. https://</a:t>
            </a:r>
            <a:r>
              <a:rPr lang="en-US" sz="1000" err="1">
                <a:solidFill>
                  <a:schemeClr val="tx1"/>
                </a:solidFill>
                <a:latin typeface="Arial"/>
                <a:cs typeface="Arial"/>
              </a:rPr>
              <a:t>avitrader.com</a:t>
            </a:r>
            <a:r>
              <a:rPr lang="en-US" sz="1000">
                <a:solidFill>
                  <a:schemeClr val="tx1"/>
                </a:solidFill>
                <a:latin typeface="Arial"/>
                <a:cs typeface="Arial"/>
              </a:rPr>
              <a:t>/2025/06/16/boeing-forecast-emerging-markets-to-drive-demand-for-commercial-aircraft-over-next-20-years/</a:t>
            </a:r>
          </a:p>
          <a:p>
            <a:pPr marL="0" indent="0">
              <a:lnSpc>
                <a:spcPct val="100000"/>
              </a:lnSpc>
              <a:buNone/>
            </a:pPr>
            <a:r>
              <a:rPr lang="en-US" sz="1000">
                <a:solidFill>
                  <a:schemeClr val="tx1"/>
                </a:solidFill>
                <a:latin typeface="Arial"/>
                <a:cs typeface="Arial"/>
              </a:rPr>
              <a:t>[3] “</a:t>
            </a:r>
            <a:r>
              <a:rPr lang="en-US" sz="1000" err="1">
                <a:solidFill>
                  <a:schemeClr val="tx1"/>
                </a:solidFill>
                <a:latin typeface="Arial"/>
                <a:cs typeface="Arial"/>
              </a:rPr>
              <a:t>Odenwaldpokal</a:t>
            </a:r>
            <a:r>
              <a:rPr lang="en-US" sz="1000">
                <a:solidFill>
                  <a:schemeClr val="tx1"/>
                </a:solidFill>
                <a:latin typeface="Arial"/>
                <a:cs typeface="Arial"/>
              </a:rPr>
              <a:t>,” </a:t>
            </a:r>
            <a:r>
              <a:rPr lang="en-US" sz="1000" err="1">
                <a:solidFill>
                  <a:schemeClr val="tx1"/>
                </a:solidFill>
                <a:latin typeface="Arial"/>
                <a:cs typeface="Arial"/>
              </a:rPr>
              <a:t>Facebook.com</a:t>
            </a:r>
            <a:r>
              <a:rPr lang="en-US" sz="1000">
                <a:solidFill>
                  <a:schemeClr val="tx1"/>
                </a:solidFill>
                <a:latin typeface="Arial"/>
                <a:cs typeface="Arial"/>
              </a:rPr>
              <a:t>, 2022. https://</a:t>
            </a:r>
            <a:r>
              <a:rPr lang="en-US" sz="1000" err="1">
                <a:solidFill>
                  <a:schemeClr val="tx1"/>
                </a:solidFill>
                <a:latin typeface="Arial"/>
                <a:cs typeface="Arial"/>
              </a:rPr>
              <a:t>www.facebook.com</a:t>
            </a:r>
            <a:r>
              <a:rPr lang="en-US" sz="1000">
                <a:solidFill>
                  <a:schemeClr val="tx1"/>
                </a:solidFill>
                <a:latin typeface="Arial"/>
                <a:cs typeface="Arial"/>
              </a:rPr>
              <a:t>/</a:t>
            </a:r>
            <a:r>
              <a:rPr lang="en-US" sz="1000" err="1">
                <a:solidFill>
                  <a:schemeClr val="tx1"/>
                </a:solidFill>
                <a:latin typeface="Arial"/>
                <a:cs typeface="Arial"/>
              </a:rPr>
              <a:t>Odenwaldpokal</a:t>
            </a:r>
            <a:r>
              <a:rPr lang="en-US" sz="1000">
                <a:solidFill>
                  <a:schemeClr val="tx1"/>
                </a:solidFill>
                <a:latin typeface="Arial"/>
                <a:cs typeface="Arial"/>
              </a:rPr>
              <a:t>/posts/beule-pr%C3%A4sentiert-seine-updatesheute-war-es-soweit-joachim-beule-kam-heute-nach-/1019458385062881/ (accessed Sep. 16, 2025).</a:t>
            </a:r>
          </a:p>
          <a:p>
            <a:pPr marL="0" indent="0">
              <a:lnSpc>
                <a:spcPct val="100000"/>
              </a:lnSpc>
              <a:buNone/>
            </a:pPr>
            <a:r>
              <a:rPr lang="en-US" sz="1000">
                <a:solidFill>
                  <a:schemeClr val="tx1"/>
                </a:solidFill>
                <a:latin typeface="Arial"/>
                <a:cs typeface="Arial"/>
              </a:rPr>
              <a:t>[4] “Go Kart Throttle Cable: Parts Kit &amp; Setup - </a:t>
            </a:r>
            <a:r>
              <a:rPr lang="en-US" sz="1000" err="1">
                <a:solidFill>
                  <a:schemeClr val="tx1"/>
                </a:solidFill>
                <a:latin typeface="Arial"/>
                <a:cs typeface="Arial"/>
              </a:rPr>
              <a:t>KartFab.com</a:t>
            </a:r>
            <a:r>
              <a:rPr lang="en-US" sz="1000">
                <a:solidFill>
                  <a:schemeClr val="tx1"/>
                </a:solidFill>
                <a:latin typeface="Arial"/>
                <a:cs typeface="Arial"/>
              </a:rPr>
              <a:t>,” </a:t>
            </a:r>
            <a:r>
              <a:rPr lang="en-US" sz="1000" err="1">
                <a:solidFill>
                  <a:schemeClr val="tx1"/>
                </a:solidFill>
                <a:latin typeface="Arial"/>
                <a:cs typeface="Arial"/>
              </a:rPr>
              <a:t>KartFab.com</a:t>
            </a:r>
            <a:r>
              <a:rPr lang="en-US" sz="1000">
                <a:solidFill>
                  <a:schemeClr val="tx1"/>
                </a:solidFill>
                <a:latin typeface="Arial"/>
                <a:cs typeface="Arial"/>
              </a:rPr>
              <a:t>, Feb. 02, 2019. https://</a:t>
            </a:r>
            <a:r>
              <a:rPr lang="en-US" sz="1000" err="1">
                <a:solidFill>
                  <a:schemeClr val="tx1"/>
                </a:solidFill>
                <a:latin typeface="Arial"/>
                <a:cs typeface="Arial"/>
              </a:rPr>
              <a:t>kartfab.com</a:t>
            </a:r>
            <a:r>
              <a:rPr lang="en-US" sz="1000">
                <a:solidFill>
                  <a:schemeClr val="tx1"/>
                </a:solidFill>
                <a:latin typeface="Arial"/>
                <a:cs typeface="Arial"/>
              </a:rPr>
              <a:t>/go-kart-plans/go-kart-throttle-cable (accessed Sep. 17, 2025).</a:t>
            </a:r>
          </a:p>
          <a:p>
            <a:pPr marL="0" indent="0">
              <a:lnSpc>
                <a:spcPct val="100000"/>
              </a:lnSpc>
              <a:buNone/>
            </a:pPr>
            <a:r>
              <a:rPr lang="en-US" sz="1000">
                <a:solidFill>
                  <a:schemeClr val="tx1"/>
                </a:solidFill>
                <a:latin typeface="Arial"/>
                <a:cs typeface="Arial"/>
              </a:rPr>
              <a:t>[5] “Redirect Notice,” </a:t>
            </a:r>
            <a:r>
              <a:rPr lang="en-US" sz="1000" err="1">
                <a:solidFill>
                  <a:schemeClr val="tx1"/>
                </a:solidFill>
                <a:latin typeface="Arial"/>
                <a:cs typeface="Arial"/>
              </a:rPr>
              <a:t>Google.com</a:t>
            </a:r>
            <a:r>
              <a:rPr lang="en-US" sz="1000">
                <a:solidFill>
                  <a:schemeClr val="tx1"/>
                </a:solidFill>
                <a:latin typeface="Arial"/>
                <a:cs typeface="Arial"/>
              </a:rPr>
              <a:t>, 2025. https://</a:t>
            </a:r>
            <a:r>
              <a:rPr lang="en-US" sz="1000" err="1">
                <a:solidFill>
                  <a:schemeClr val="tx1"/>
                </a:solidFill>
                <a:latin typeface="Arial"/>
                <a:cs typeface="Arial"/>
              </a:rPr>
              <a:t>www.google.com</a:t>
            </a:r>
            <a:r>
              <a:rPr lang="en-US" sz="1000">
                <a:solidFill>
                  <a:schemeClr val="tx1"/>
                </a:solidFill>
                <a:latin typeface="Arial"/>
                <a:cs typeface="Arial"/>
              </a:rPr>
              <a:t>/</a:t>
            </a:r>
            <a:r>
              <a:rPr lang="en-US" sz="1000" err="1">
                <a:solidFill>
                  <a:schemeClr val="tx1"/>
                </a:solidFill>
                <a:latin typeface="Arial"/>
                <a:cs typeface="Arial"/>
              </a:rPr>
              <a:t>url?sa</a:t>
            </a:r>
            <a:r>
              <a:rPr lang="en-US" sz="1000">
                <a:solidFill>
                  <a:schemeClr val="tx1"/>
                </a:solidFill>
                <a:latin typeface="Arial"/>
                <a:cs typeface="Arial"/>
              </a:rPr>
              <a:t>=</a:t>
            </a:r>
            <a:r>
              <a:rPr lang="en-US" sz="1000" err="1">
                <a:solidFill>
                  <a:schemeClr val="tx1"/>
                </a:solidFill>
                <a:latin typeface="Arial"/>
                <a:cs typeface="Arial"/>
              </a:rPr>
              <a:t>i&amp;url</a:t>
            </a:r>
            <a:r>
              <a:rPr lang="en-US" sz="1000">
                <a:solidFill>
                  <a:schemeClr val="tx1"/>
                </a:solidFill>
                <a:latin typeface="Arial"/>
                <a:cs typeface="Arial"/>
              </a:rPr>
              <a:t>=https%3A%2F%2Fwww.epicwheelz.com%2Fproducts%2Ftrailmaster-mid-xrx-2-seater-go-kart&amp;psig=AOvVaw0O-b64v9u1_ogkhpY3YeOJ&amp;ust=1758213881109000&amp;source=</a:t>
            </a:r>
            <a:r>
              <a:rPr lang="en-US" sz="1000" err="1">
                <a:solidFill>
                  <a:schemeClr val="tx1"/>
                </a:solidFill>
                <a:latin typeface="Arial"/>
                <a:cs typeface="Arial"/>
              </a:rPr>
              <a:t>images&amp;cd</a:t>
            </a:r>
            <a:r>
              <a:rPr lang="en-US" sz="1000">
                <a:solidFill>
                  <a:schemeClr val="tx1"/>
                </a:solidFill>
                <a:latin typeface="Arial"/>
                <a:cs typeface="Arial"/>
              </a:rPr>
              <a:t>=</a:t>
            </a:r>
            <a:r>
              <a:rPr lang="en-US" sz="1000" err="1">
                <a:solidFill>
                  <a:schemeClr val="tx1"/>
                </a:solidFill>
                <a:latin typeface="Arial"/>
                <a:cs typeface="Arial"/>
              </a:rPr>
              <a:t>vfe&amp;opi</a:t>
            </a:r>
            <a:r>
              <a:rPr lang="en-US" sz="1000">
                <a:solidFill>
                  <a:schemeClr val="tx1"/>
                </a:solidFill>
                <a:latin typeface="Arial"/>
                <a:cs typeface="Arial"/>
              </a:rPr>
              <a:t>=89978449&amp;ved=0CBcQjhxqFwoTCOjQsOuf4I8DFQAAAAAdAAAAABAD (accessed Sep. 17, 2025).</a:t>
            </a:r>
          </a:p>
          <a:p>
            <a:pPr marL="0" indent="0">
              <a:lnSpc>
                <a:spcPct val="100000"/>
              </a:lnSpc>
              <a:buNone/>
            </a:pPr>
            <a:r>
              <a:rPr lang="en-US" sz="1000">
                <a:solidFill>
                  <a:schemeClr val="tx1"/>
                </a:solidFill>
                <a:latin typeface="Arial"/>
                <a:cs typeface="Arial"/>
              </a:rPr>
              <a:t>[6] Caltech, “How Does AI Drive Autonomous Systems?,” Caltech Science Exchange. </a:t>
            </a:r>
            <a:r>
              <a:rPr lang="en-US" sz="1000">
                <a:solidFill>
                  <a:schemeClr val="tx1"/>
                </a:solidFill>
                <a:latin typeface="Arial"/>
                <a:cs typeface="Arial"/>
                <a:hlinkClick r:id="rId2">
                  <a:extLst>
                    <a:ext uri="{A12FA001-AC4F-418D-AE19-62706E023703}">
                      <ahyp:hlinkClr xmlns:ahyp="http://schemas.microsoft.com/office/drawing/2018/hyperlinkcolor" val="tx"/>
                    </a:ext>
                  </a:extLst>
                </a:hlinkClick>
              </a:rPr>
              <a:t>https://scienceexchange.caltech.edu/topics/artificial-intelligence-research/autonomous-ai-cars-drones</a:t>
            </a:r>
            <a:endParaRPr lang="en-US" sz="1000">
              <a:solidFill>
                <a:schemeClr val="tx1"/>
              </a:solidFill>
              <a:latin typeface="Arial"/>
              <a:cs typeface="Arial"/>
            </a:endParaRPr>
          </a:p>
          <a:p>
            <a:pPr marL="0" indent="0">
              <a:lnSpc>
                <a:spcPct val="100000"/>
              </a:lnSpc>
              <a:buNone/>
            </a:pPr>
            <a:r>
              <a:rPr lang="en-US" sz="1000">
                <a:solidFill>
                  <a:schemeClr val="tx1"/>
                </a:solidFill>
                <a:latin typeface="Arial"/>
                <a:cs typeface="Arial"/>
              </a:rPr>
              <a:t>[7] “Redirect Notice,” </a:t>
            </a:r>
            <a:r>
              <a:rPr lang="en-US" sz="1000" err="1">
                <a:solidFill>
                  <a:schemeClr val="tx1"/>
                </a:solidFill>
                <a:latin typeface="Arial"/>
                <a:cs typeface="Arial"/>
              </a:rPr>
              <a:t>Google.com</a:t>
            </a:r>
            <a:r>
              <a:rPr lang="en-US" sz="1000">
                <a:solidFill>
                  <a:schemeClr val="tx1"/>
                </a:solidFill>
                <a:latin typeface="Arial"/>
                <a:cs typeface="Arial"/>
              </a:rPr>
              <a:t>, 2025. https://</a:t>
            </a:r>
            <a:r>
              <a:rPr lang="en-US" sz="1000" err="1">
                <a:solidFill>
                  <a:schemeClr val="tx1"/>
                </a:solidFill>
                <a:latin typeface="Arial"/>
                <a:cs typeface="Arial"/>
              </a:rPr>
              <a:t>www.google.com</a:t>
            </a:r>
            <a:r>
              <a:rPr lang="en-US" sz="1000">
                <a:solidFill>
                  <a:schemeClr val="tx1"/>
                </a:solidFill>
                <a:latin typeface="Arial"/>
                <a:cs typeface="Arial"/>
              </a:rPr>
              <a:t>/</a:t>
            </a:r>
            <a:r>
              <a:rPr lang="en-US" sz="1000" err="1">
                <a:solidFill>
                  <a:schemeClr val="tx1"/>
                </a:solidFill>
                <a:latin typeface="Arial"/>
                <a:cs typeface="Arial"/>
              </a:rPr>
              <a:t>url?sa</a:t>
            </a:r>
            <a:r>
              <a:rPr lang="en-US" sz="1000">
                <a:solidFill>
                  <a:schemeClr val="tx1"/>
                </a:solidFill>
                <a:latin typeface="Arial"/>
                <a:cs typeface="Arial"/>
              </a:rPr>
              <a:t>=</a:t>
            </a:r>
            <a:r>
              <a:rPr lang="en-US" sz="1000" err="1">
                <a:solidFill>
                  <a:schemeClr val="tx1"/>
                </a:solidFill>
                <a:latin typeface="Arial"/>
                <a:cs typeface="Arial"/>
              </a:rPr>
              <a:t>i&amp;url</a:t>
            </a:r>
            <a:r>
              <a:rPr lang="en-US" sz="1000">
                <a:solidFill>
                  <a:schemeClr val="tx1"/>
                </a:solidFill>
                <a:latin typeface="Arial"/>
                <a:cs typeface="Arial"/>
              </a:rPr>
              <a:t>=https%3A%2F%2Fwww.peakpx.com%2Fen%2Fhd-wallpaper-desktop-pdpma&amp;psig=AOvVaw0DxnxktQvaBv9sPMrurDeN&amp;ust=1758215901073000&amp;source=</a:t>
            </a:r>
            <a:r>
              <a:rPr lang="en-US" sz="1000" err="1">
                <a:solidFill>
                  <a:schemeClr val="tx1"/>
                </a:solidFill>
                <a:latin typeface="Arial"/>
                <a:cs typeface="Arial"/>
              </a:rPr>
              <a:t>images&amp;cd</a:t>
            </a:r>
            <a:r>
              <a:rPr lang="en-US" sz="1000">
                <a:solidFill>
                  <a:schemeClr val="tx1"/>
                </a:solidFill>
                <a:latin typeface="Arial"/>
                <a:cs typeface="Arial"/>
              </a:rPr>
              <a:t>=</a:t>
            </a:r>
            <a:r>
              <a:rPr lang="en-US" sz="1000" err="1">
                <a:solidFill>
                  <a:schemeClr val="tx1"/>
                </a:solidFill>
                <a:latin typeface="Arial"/>
                <a:cs typeface="Arial"/>
              </a:rPr>
              <a:t>vfe&amp;opi</a:t>
            </a:r>
            <a:r>
              <a:rPr lang="en-US" sz="1000">
                <a:solidFill>
                  <a:schemeClr val="tx1"/>
                </a:solidFill>
                <a:latin typeface="Arial"/>
                <a:cs typeface="Arial"/>
              </a:rPr>
              <a:t>=89978449&amp;ved=0CBkQjhxqFwoTCMD0tuSm4I8DFQAAAAAdAAAAABAE (accessed Sep. 17, 2025).</a:t>
            </a:r>
          </a:p>
          <a:p>
            <a:pPr marL="0" indent="0">
              <a:lnSpc>
                <a:spcPct val="100000"/>
              </a:lnSpc>
              <a:buNone/>
            </a:pPr>
            <a:r>
              <a:rPr lang="en-US" sz="1000">
                <a:solidFill>
                  <a:schemeClr val="tx1"/>
                </a:solidFill>
                <a:latin typeface="Arial"/>
                <a:cs typeface="Arial"/>
              </a:rPr>
              <a:t>[8] N. </a:t>
            </a:r>
            <a:r>
              <a:rPr lang="en-US" sz="1000" err="1">
                <a:solidFill>
                  <a:schemeClr val="tx1"/>
                </a:solidFill>
                <a:latin typeface="Arial"/>
                <a:cs typeface="Arial"/>
              </a:rPr>
              <a:t>Gagliordi</a:t>
            </a:r>
            <a:r>
              <a:rPr lang="en-US" sz="1000">
                <a:solidFill>
                  <a:schemeClr val="tx1"/>
                </a:solidFill>
                <a:latin typeface="Arial"/>
                <a:cs typeface="Arial"/>
              </a:rPr>
              <a:t>, “Waymo, Jaguar Land Rover form autonomous driving partnership,” ZDNET, Mar. 27, 2018. https://</a:t>
            </a:r>
            <a:r>
              <a:rPr lang="en-US" sz="1000" err="1">
                <a:solidFill>
                  <a:schemeClr val="tx1"/>
                </a:solidFill>
                <a:latin typeface="Arial"/>
                <a:cs typeface="Arial"/>
              </a:rPr>
              <a:t>www.zdnet.com</a:t>
            </a:r>
            <a:r>
              <a:rPr lang="en-US" sz="1000">
                <a:solidFill>
                  <a:schemeClr val="tx1"/>
                </a:solidFill>
                <a:latin typeface="Arial"/>
                <a:cs typeface="Arial"/>
              </a:rPr>
              <a:t>/article/</a:t>
            </a:r>
            <a:r>
              <a:rPr lang="en-US" sz="1000" err="1">
                <a:solidFill>
                  <a:schemeClr val="tx1"/>
                </a:solidFill>
                <a:latin typeface="Arial"/>
                <a:cs typeface="Arial"/>
              </a:rPr>
              <a:t>waymo</a:t>
            </a:r>
            <a:r>
              <a:rPr lang="en-US" sz="1000">
                <a:solidFill>
                  <a:schemeClr val="tx1"/>
                </a:solidFill>
                <a:latin typeface="Arial"/>
                <a:cs typeface="Arial"/>
              </a:rPr>
              <a:t>-jaguar-land-rover-form-autonomous-driving-partnership/ (accessed Sep. 17, 2025).</a:t>
            </a:r>
          </a:p>
          <a:p>
            <a:pPr marL="0" indent="0">
              <a:lnSpc>
                <a:spcPct val="100000"/>
              </a:lnSpc>
              <a:buNone/>
            </a:pPr>
            <a:r>
              <a:rPr lang="en-US" sz="1000">
                <a:solidFill>
                  <a:schemeClr val="tx1"/>
                </a:solidFill>
                <a:latin typeface="Arial"/>
                <a:cs typeface="Arial"/>
              </a:rPr>
              <a:t>[9] A. Priddle, “Meet the Cruise AV, GM’s First Production-Ready Driverless Car,” </a:t>
            </a:r>
            <a:r>
              <a:rPr lang="en-US" sz="1000" err="1">
                <a:solidFill>
                  <a:schemeClr val="tx1"/>
                </a:solidFill>
                <a:latin typeface="Arial"/>
                <a:cs typeface="Arial"/>
              </a:rPr>
              <a:t>MotorTrend</a:t>
            </a:r>
            <a:r>
              <a:rPr lang="en-US" sz="1000">
                <a:solidFill>
                  <a:schemeClr val="tx1"/>
                </a:solidFill>
                <a:latin typeface="Arial"/>
                <a:cs typeface="Arial"/>
              </a:rPr>
              <a:t>, Jan. 12, 2018. https://</a:t>
            </a:r>
            <a:r>
              <a:rPr lang="en-US" sz="1000" err="1">
                <a:solidFill>
                  <a:schemeClr val="tx1"/>
                </a:solidFill>
                <a:latin typeface="Arial"/>
                <a:cs typeface="Arial"/>
              </a:rPr>
              <a:t>www.motortrend.com</a:t>
            </a:r>
            <a:r>
              <a:rPr lang="en-US" sz="1000">
                <a:solidFill>
                  <a:schemeClr val="tx1"/>
                </a:solidFill>
                <a:latin typeface="Arial"/>
                <a:cs typeface="Arial"/>
              </a:rPr>
              <a:t>/news/meet-cruise-av-</a:t>
            </a:r>
            <a:r>
              <a:rPr lang="en-US" sz="1000" err="1">
                <a:solidFill>
                  <a:schemeClr val="tx1"/>
                </a:solidFill>
                <a:latin typeface="Arial"/>
                <a:cs typeface="Arial"/>
              </a:rPr>
              <a:t>gms</a:t>
            </a:r>
            <a:r>
              <a:rPr lang="en-US" sz="1000">
                <a:solidFill>
                  <a:schemeClr val="tx1"/>
                </a:solidFill>
                <a:latin typeface="Arial"/>
                <a:cs typeface="Arial"/>
              </a:rPr>
              <a:t>-first-production-ready-driverless-car (accessed Sep. 17, 2025).</a:t>
            </a:r>
          </a:p>
          <a:p>
            <a:pPr marL="0" indent="0">
              <a:lnSpc>
                <a:spcPct val="100000"/>
              </a:lnSpc>
              <a:buNone/>
            </a:pPr>
            <a:r>
              <a:rPr lang="en-US" sz="1000">
                <a:solidFill>
                  <a:schemeClr val="tx1"/>
                </a:solidFill>
                <a:latin typeface="Arial"/>
                <a:cs typeface="Arial"/>
              </a:rPr>
              <a:t>[10] S. G. Shadle, L. H. Emery, and H. K. Brewer, “Vehicle Braking, Stability and Control,” Login - CAS – central authentication service, https://www-</a:t>
            </a:r>
            <a:r>
              <a:rPr lang="en-US" sz="1000" err="1">
                <a:solidFill>
                  <a:schemeClr val="tx1"/>
                </a:solidFill>
                <a:latin typeface="Arial"/>
                <a:cs typeface="Arial"/>
              </a:rPr>
              <a:t>jstor</a:t>
            </a:r>
            <a:r>
              <a:rPr lang="en-US" sz="1000">
                <a:solidFill>
                  <a:schemeClr val="tx1"/>
                </a:solidFill>
                <a:latin typeface="Arial"/>
                <a:cs typeface="Arial"/>
              </a:rPr>
              <a:t>-</a:t>
            </a:r>
            <a:r>
              <a:rPr lang="en-US" sz="1000" err="1">
                <a:solidFill>
                  <a:schemeClr val="tx1"/>
                </a:solidFill>
                <a:latin typeface="Arial"/>
                <a:cs typeface="Arial"/>
              </a:rPr>
              <a:t>org.libproxy.nau.edu</a:t>
            </a:r>
            <a:r>
              <a:rPr lang="en-US" sz="1000">
                <a:solidFill>
                  <a:schemeClr val="tx1"/>
                </a:solidFill>
                <a:latin typeface="Arial"/>
                <a:cs typeface="Arial"/>
              </a:rPr>
              <a:t>/stable/44668097?seq=6 (accessed Sep. 14, 2025). </a:t>
            </a:r>
          </a:p>
          <a:p>
            <a:pPr marL="0" indent="0">
              <a:lnSpc>
                <a:spcPct val="100000"/>
              </a:lnSpc>
              <a:buNone/>
            </a:pPr>
            <a:endParaRPr lang="en-US" sz="1000">
              <a:solidFill>
                <a:schemeClr val="tx1"/>
              </a:solidFill>
              <a:latin typeface="Arial"/>
              <a:cs typeface="Arial"/>
            </a:endParaRPr>
          </a:p>
          <a:p>
            <a:pPr marL="0" indent="0">
              <a:lnSpc>
                <a:spcPct val="100000"/>
              </a:lnSpc>
              <a:buNone/>
            </a:pPr>
            <a:endParaRPr lang="en-US" sz="1000">
              <a:solidFill>
                <a:schemeClr val="tx1"/>
              </a:solidFill>
            </a:endParaRPr>
          </a:p>
          <a:p>
            <a:pPr marL="0" indent="0">
              <a:lnSpc>
                <a:spcPct val="100000"/>
              </a:lnSpc>
              <a:buNone/>
            </a:pPr>
            <a:endParaRPr lang="en-US" sz="1000">
              <a:solidFill>
                <a:schemeClr val="tx1"/>
              </a:solidFill>
              <a:latin typeface="Arial"/>
              <a:cs typeface="Arial"/>
            </a:endParaRPr>
          </a:p>
        </p:txBody>
      </p:sp>
    </p:spTree>
    <p:extLst>
      <p:ext uri="{BB962C8B-B14F-4D97-AF65-F5344CB8AC3E}">
        <p14:creationId xmlns:p14="http://schemas.microsoft.com/office/powerpoint/2010/main" val="198332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87CB-6213-1B5B-42E5-06D2F88C799D}"/>
              </a:ext>
            </a:extLst>
          </p:cNvPr>
          <p:cNvSpPr>
            <a:spLocks noGrp="1"/>
          </p:cNvSpPr>
          <p:nvPr>
            <p:ph type="title"/>
          </p:nvPr>
        </p:nvSpPr>
        <p:spPr/>
        <p:txBody>
          <a:bodyPr/>
          <a:lstStyle/>
          <a:p>
            <a:pPr algn="l"/>
            <a:r>
              <a:rPr lang="en-US">
                <a:latin typeface="Arial"/>
                <a:cs typeface="Arial"/>
              </a:rPr>
              <a:t>Works Cited</a:t>
            </a:r>
            <a:endParaRPr lang="en-US"/>
          </a:p>
        </p:txBody>
      </p:sp>
      <p:sp>
        <p:nvSpPr>
          <p:cNvPr id="3" name="Content Placeholder 2">
            <a:extLst>
              <a:ext uri="{FF2B5EF4-FFF2-40B4-BE49-F238E27FC236}">
                <a16:creationId xmlns:a16="http://schemas.microsoft.com/office/drawing/2014/main" id="{EF062DD4-5E12-8755-D4E6-F84095F5A410}"/>
              </a:ext>
            </a:extLst>
          </p:cNvPr>
          <p:cNvSpPr>
            <a:spLocks noGrp="1"/>
          </p:cNvSpPr>
          <p:nvPr>
            <p:ph sz="half" idx="1"/>
          </p:nvPr>
        </p:nvSpPr>
        <p:spPr>
          <a:xfrm>
            <a:off x="838200" y="1825624"/>
            <a:ext cx="10515600" cy="4262941"/>
          </a:xfrm>
        </p:spPr>
        <p:txBody>
          <a:bodyPr vert="horz" lIns="91440" tIns="45720" rIns="91440" bIns="45720" rtlCol="0" anchor="t">
            <a:noAutofit/>
          </a:bodyPr>
          <a:lstStyle/>
          <a:p>
            <a:pPr>
              <a:buNone/>
            </a:pPr>
            <a:r>
              <a:rPr lang="en-US" sz="1000">
                <a:solidFill>
                  <a:schemeClr val="tx1"/>
                </a:solidFill>
                <a:latin typeface="Arial"/>
                <a:cs typeface="Arial"/>
              </a:rPr>
              <a:t>[11] D. L. </a:t>
            </a:r>
            <a:r>
              <a:rPr lang="en-US" sz="1000" err="1">
                <a:solidFill>
                  <a:schemeClr val="tx1"/>
                </a:solidFill>
                <a:latin typeface="Arial"/>
                <a:cs typeface="Arial"/>
              </a:rPr>
              <a:t>Jindrich</a:t>
            </a:r>
            <a:r>
              <a:rPr lang="en-US" sz="1000">
                <a:solidFill>
                  <a:schemeClr val="tx1"/>
                </a:solidFill>
                <a:latin typeface="Arial"/>
                <a:cs typeface="Arial"/>
              </a:rPr>
              <a:t>, T. F. </a:t>
            </a:r>
            <a:r>
              <a:rPr lang="en-US" sz="1000" err="1">
                <a:solidFill>
                  <a:schemeClr val="tx1"/>
                </a:solidFill>
                <a:latin typeface="Arial"/>
                <a:cs typeface="Arial"/>
              </a:rPr>
              <a:t>Besier</a:t>
            </a:r>
            <a:r>
              <a:rPr lang="en-US" sz="1000">
                <a:solidFill>
                  <a:schemeClr val="tx1"/>
                </a:solidFill>
                <a:latin typeface="Arial"/>
                <a:cs typeface="Arial"/>
              </a:rPr>
              <a:t>, and D. G. Lloyd, “A hypothesis for the function of braking forces during running turns,” Journal of Biomechanics, vol. 39, no. 9, pp. 1611–1620, May 2005. doi:10.1016/j.jbiomech.2005.05.007 </a:t>
            </a:r>
            <a:endParaRPr lang="en-US">
              <a:solidFill>
                <a:schemeClr val="tx1"/>
              </a:solidFill>
            </a:endParaRPr>
          </a:p>
          <a:p>
            <a:pPr marL="0" indent="0">
              <a:lnSpc>
                <a:spcPct val="100000"/>
              </a:lnSpc>
              <a:buNone/>
            </a:pPr>
            <a:r>
              <a:rPr lang="en-US" sz="1000">
                <a:solidFill>
                  <a:schemeClr val="tx1"/>
                </a:solidFill>
                <a:latin typeface="Arial"/>
                <a:cs typeface="Arial"/>
              </a:rPr>
              <a:t>[12] K. D. Marshall, R. L. Phelps, M. G. Pottinger, and W. </a:t>
            </a:r>
            <a:r>
              <a:rPr lang="en-US" sz="1000" err="1">
                <a:solidFill>
                  <a:schemeClr val="tx1"/>
                </a:solidFill>
                <a:latin typeface="Arial"/>
                <a:cs typeface="Arial"/>
              </a:rPr>
              <a:t>Pelz</a:t>
            </a:r>
            <a:r>
              <a:rPr lang="en-US" sz="1000">
                <a:solidFill>
                  <a:schemeClr val="tx1"/>
                </a:solidFill>
                <a:latin typeface="Arial"/>
                <a:cs typeface="Arial"/>
              </a:rPr>
              <a:t>, “The effect of tire break-in on force and moment properties,” SAE Technical Paper Series, Feb. 1977. doi:10.4271/770870 </a:t>
            </a:r>
            <a:endParaRPr lang="en-US">
              <a:solidFill>
                <a:schemeClr val="tx1"/>
              </a:solidFill>
            </a:endParaRPr>
          </a:p>
          <a:p>
            <a:pPr marL="0" indent="0">
              <a:lnSpc>
                <a:spcPct val="100000"/>
              </a:lnSpc>
              <a:buNone/>
            </a:pPr>
            <a:r>
              <a:rPr lang="en-US" sz="1000">
                <a:solidFill>
                  <a:schemeClr val="tx1"/>
                </a:solidFill>
                <a:latin typeface="Arial"/>
                <a:cs typeface="Arial"/>
              </a:rPr>
              <a:t>[13] F. </a:t>
            </a:r>
            <a:r>
              <a:rPr lang="en-US" sz="1000" err="1">
                <a:solidFill>
                  <a:schemeClr val="tx1"/>
                </a:solidFill>
                <a:latin typeface="Arial"/>
                <a:cs typeface="Arial"/>
              </a:rPr>
              <a:t>Talati</a:t>
            </a:r>
            <a:r>
              <a:rPr lang="en-US" sz="1000">
                <a:solidFill>
                  <a:schemeClr val="tx1"/>
                </a:solidFill>
                <a:latin typeface="Arial"/>
                <a:cs typeface="Arial"/>
              </a:rPr>
              <a:t> and S. </a:t>
            </a:r>
            <a:r>
              <a:rPr lang="en-US" sz="1000" err="1">
                <a:solidFill>
                  <a:schemeClr val="tx1"/>
                </a:solidFill>
                <a:latin typeface="Arial"/>
                <a:cs typeface="Arial"/>
              </a:rPr>
              <a:t>Jalalifar</a:t>
            </a:r>
            <a:r>
              <a:rPr lang="en-US" sz="1000">
                <a:solidFill>
                  <a:schemeClr val="tx1"/>
                </a:solidFill>
                <a:latin typeface="Arial"/>
                <a:cs typeface="Arial"/>
              </a:rPr>
              <a:t>, “Analysis of heat conduction in a disk brake system,” </a:t>
            </a:r>
            <a:r>
              <a:rPr lang="en-US" sz="1000" i="1">
                <a:solidFill>
                  <a:schemeClr val="tx1"/>
                </a:solidFill>
                <a:latin typeface="Arial"/>
                <a:cs typeface="Arial"/>
              </a:rPr>
              <a:t>Heat and Mass Transfer</a:t>
            </a:r>
            <a:r>
              <a:rPr lang="en-US" sz="1000">
                <a:solidFill>
                  <a:schemeClr val="tx1"/>
                </a:solidFill>
                <a:latin typeface="Arial"/>
                <a:cs typeface="Arial"/>
              </a:rPr>
              <a:t>, vol. 45, no. 8, pp. 1047–1059, Jan. 2009. doi:10.1007/s00231-009-0476-y </a:t>
            </a:r>
            <a:endParaRPr lang="en-US">
              <a:solidFill>
                <a:schemeClr val="tx1"/>
              </a:solidFill>
            </a:endParaRPr>
          </a:p>
          <a:p>
            <a:pPr marL="0" indent="0">
              <a:lnSpc>
                <a:spcPct val="100000"/>
              </a:lnSpc>
              <a:buNone/>
            </a:pPr>
            <a:r>
              <a:rPr lang="en-US" sz="1000">
                <a:solidFill>
                  <a:schemeClr val="tx1"/>
                </a:solidFill>
                <a:latin typeface="Arial"/>
                <a:cs typeface="Arial"/>
              </a:rPr>
              <a:t>[14] M. </a:t>
            </a:r>
            <a:r>
              <a:rPr lang="en-US" sz="1000" err="1">
                <a:solidFill>
                  <a:schemeClr val="tx1"/>
                </a:solidFill>
                <a:latin typeface="Arial"/>
                <a:cs typeface="Arial"/>
              </a:rPr>
              <a:t>Haataja</a:t>
            </a:r>
            <a:r>
              <a:rPr lang="en-US" sz="1000">
                <a:solidFill>
                  <a:schemeClr val="tx1"/>
                </a:solidFill>
                <a:latin typeface="Arial"/>
                <a:cs typeface="Arial"/>
              </a:rPr>
              <a:t> and T. Leinonen, “On the distribution of braking forces in road braking,” </a:t>
            </a:r>
            <a:r>
              <a:rPr lang="en-US" sz="1000" i="1">
                <a:solidFill>
                  <a:schemeClr val="tx1"/>
                </a:solidFill>
                <a:latin typeface="Arial"/>
                <a:cs typeface="Arial"/>
              </a:rPr>
              <a:t>SAE Technical Paper Series</a:t>
            </a:r>
            <a:r>
              <a:rPr lang="en-US" sz="1000">
                <a:solidFill>
                  <a:schemeClr val="tx1"/>
                </a:solidFill>
                <a:latin typeface="Arial"/>
                <a:cs typeface="Arial"/>
              </a:rPr>
              <a:t>, Dec. 2000. doi:10.4271/2000-01-3413 </a:t>
            </a:r>
          </a:p>
          <a:p>
            <a:pPr marL="0" indent="0">
              <a:lnSpc>
                <a:spcPct val="100000"/>
              </a:lnSpc>
              <a:buNone/>
            </a:pPr>
            <a:r>
              <a:rPr lang="en-US" sz="1000">
                <a:solidFill>
                  <a:schemeClr val="tx1"/>
                </a:solidFill>
                <a:latin typeface="Arial"/>
                <a:cs typeface="Arial"/>
              </a:rPr>
              <a:t>[15] P. S. </a:t>
            </a:r>
            <a:r>
              <a:rPr lang="en-US" sz="1000" err="1">
                <a:solidFill>
                  <a:schemeClr val="tx1"/>
                </a:solidFill>
                <a:latin typeface="Arial"/>
                <a:cs typeface="Arial"/>
              </a:rPr>
              <a:t>Bokare</a:t>
            </a:r>
            <a:r>
              <a:rPr lang="en-US" sz="1000">
                <a:solidFill>
                  <a:schemeClr val="tx1"/>
                </a:solidFill>
                <a:latin typeface="Arial"/>
                <a:cs typeface="Arial"/>
              </a:rPr>
              <a:t> and A. K. Maurya, “Acceleration-deceleration </a:t>
            </a:r>
            <a:r>
              <a:rPr lang="en-US" sz="1000" err="1">
                <a:solidFill>
                  <a:schemeClr val="tx1"/>
                </a:solidFill>
                <a:latin typeface="Arial"/>
                <a:cs typeface="Arial"/>
              </a:rPr>
              <a:t>behaviour</a:t>
            </a:r>
            <a:r>
              <a:rPr lang="en-US" sz="1000">
                <a:solidFill>
                  <a:schemeClr val="tx1"/>
                </a:solidFill>
                <a:latin typeface="Arial"/>
                <a:cs typeface="Arial"/>
              </a:rPr>
              <a:t> of various vehicle types,” </a:t>
            </a:r>
            <a:r>
              <a:rPr lang="en-US" sz="1000" i="1">
                <a:solidFill>
                  <a:schemeClr val="tx1"/>
                </a:solidFill>
                <a:latin typeface="Arial"/>
                <a:cs typeface="Arial"/>
              </a:rPr>
              <a:t>Transportation Research Procedia</a:t>
            </a:r>
            <a:r>
              <a:rPr lang="en-US" sz="1000">
                <a:solidFill>
                  <a:schemeClr val="tx1"/>
                </a:solidFill>
                <a:latin typeface="Arial"/>
                <a:cs typeface="Arial"/>
              </a:rPr>
              <a:t>, vol. 25, pp. 4733–4749, 2017. doi:10.1016/j.trpro.2017.05.486 </a:t>
            </a:r>
          </a:p>
          <a:p>
            <a:pPr marL="0" indent="0">
              <a:lnSpc>
                <a:spcPct val="100000"/>
              </a:lnSpc>
              <a:buNone/>
            </a:pPr>
            <a:r>
              <a:rPr lang="en-US" sz="1000">
                <a:solidFill>
                  <a:schemeClr val="tx1"/>
                </a:solidFill>
                <a:latin typeface="Arial"/>
                <a:cs typeface="Arial"/>
              </a:rPr>
              <a:t>[16] </a:t>
            </a:r>
            <a:r>
              <a:rPr lang="en-US" sz="1000"/>
              <a:t> “Autonomous Vehicles Testing and operating in the state of Arizona,” Autonomous Vehicles Testing and Operating in the State of Arizona | Department of Transportation, https://</a:t>
            </a:r>
            <a:r>
              <a:rPr lang="en-US" sz="1000" err="1"/>
              <a:t>azdot.gov</a:t>
            </a:r>
            <a:r>
              <a:rPr lang="en-US" sz="1000"/>
              <a:t>/</a:t>
            </a:r>
            <a:r>
              <a:rPr lang="en-US" sz="1000" err="1"/>
              <a:t>mvd</a:t>
            </a:r>
            <a:r>
              <a:rPr lang="en-US" sz="1000"/>
              <a:t>/services/professional-services/autonomous-vehicles-testing-and-operating-state-</a:t>
            </a:r>
            <a:r>
              <a:rPr lang="en-US" sz="1000" err="1"/>
              <a:t>arizona</a:t>
            </a:r>
            <a:r>
              <a:rPr lang="en-US" sz="1000"/>
              <a:t> (accessed Sep. 17, 2025). </a:t>
            </a:r>
            <a:endParaRPr lang="en-US" sz="1000">
              <a:solidFill>
                <a:schemeClr val="tx1"/>
              </a:solidFill>
              <a:latin typeface="Arial"/>
              <a:cs typeface="Arial"/>
            </a:endParaRPr>
          </a:p>
          <a:p>
            <a:pPr marL="0" indent="0">
              <a:lnSpc>
                <a:spcPct val="100000"/>
              </a:lnSpc>
              <a:buNone/>
            </a:pPr>
            <a:r>
              <a:rPr lang="en-US" sz="1000">
                <a:solidFill>
                  <a:schemeClr val="tx1"/>
                </a:solidFill>
                <a:latin typeface="Arial"/>
                <a:cs typeface="Arial"/>
              </a:rPr>
              <a:t>[17] </a:t>
            </a:r>
            <a:r>
              <a:rPr lang="en-US" sz="1000">
                <a:latin typeface="Arial"/>
                <a:cs typeface="Arial"/>
              </a:rPr>
              <a:t>K. </a:t>
            </a:r>
            <a:r>
              <a:rPr lang="en-US" sz="1000" err="1">
                <a:latin typeface="Arial"/>
                <a:cs typeface="Arial"/>
              </a:rPr>
              <a:t>Bimbraw</a:t>
            </a:r>
            <a:r>
              <a:rPr lang="en-US" sz="1000">
                <a:latin typeface="Arial"/>
                <a:cs typeface="Arial"/>
              </a:rPr>
              <a:t>, “Autonomous Cars: Past, Present and Future — A Review of the Developments in the Last Century, the Present Scenario and the Expected Future of Autonomous Vehicle Technology,” in Proc. 12th International Conference on Informatics in Control, Automation and Robotics (ICINCO 2015), Vol. 1, Patiala, India, Jul. 2015, pp. 191-198. doi:10.5220/000554050191019</a:t>
            </a:r>
          </a:p>
          <a:p>
            <a:pPr marL="0" indent="0">
              <a:lnSpc>
                <a:spcPct val="100000"/>
              </a:lnSpc>
              <a:buNone/>
            </a:pPr>
            <a:r>
              <a:rPr lang="en-US" sz="1000">
                <a:solidFill>
                  <a:schemeClr val="tx1"/>
                </a:solidFill>
                <a:latin typeface="Arial"/>
                <a:cs typeface="Arial"/>
              </a:rPr>
              <a:t>[18</a:t>
            </a:r>
            <a:r>
              <a:rPr lang="en-US" sz="1000">
                <a:latin typeface="Arial"/>
                <a:cs typeface="Arial"/>
              </a:rPr>
              <a:t>] T. D. Gillespie, Fundamentals of Vehicle Dynamics. Warrendale, PA: SAE International</a:t>
            </a:r>
          </a:p>
          <a:p>
            <a:pPr marL="0" indent="0">
              <a:lnSpc>
                <a:spcPct val="100000"/>
              </a:lnSpc>
              <a:buNone/>
            </a:pPr>
            <a:r>
              <a:rPr lang="en-US" sz="1000">
                <a:solidFill>
                  <a:schemeClr val="tx1"/>
                </a:solidFill>
                <a:latin typeface="Arial"/>
                <a:cs typeface="Arial"/>
              </a:rPr>
              <a:t>[19]</a:t>
            </a:r>
            <a:r>
              <a:rPr lang="en-US" sz="800" b="0" i="0" u="none" strike="noStrike">
                <a:solidFill>
                  <a:srgbClr val="000000"/>
                </a:solidFill>
                <a:effectLst/>
                <a:latin typeface="-webkit-standard"/>
              </a:rPr>
              <a:t> </a:t>
            </a:r>
            <a:r>
              <a:rPr lang="en-US" sz="1000">
                <a:latin typeface="Arial"/>
                <a:cs typeface="Arial"/>
              </a:rPr>
              <a:t>M. Sabri and A. </a:t>
            </a:r>
            <a:r>
              <a:rPr lang="en-US" sz="1000" err="1">
                <a:latin typeface="Arial"/>
                <a:cs typeface="Arial"/>
              </a:rPr>
              <a:t>Fauza</a:t>
            </a:r>
            <a:r>
              <a:rPr lang="en-US" sz="1000">
                <a:latin typeface="Arial"/>
                <a:cs typeface="Arial"/>
              </a:rPr>
              <a:t>, “Analysis of vehicle braking </a:t>
            </a:r>
            <a:r>
              <a:rPr lang="en-US" sz="1000" err="1">
                <a:latin typeface="Arial"/>
                <a:cs typeface="Arial"/>
              </a:rPr>
              <a:t>behaviour</a:t>
            </a:r>
            <a:r>
              <a:rPr lang="en-US" sz="1000">
                <a:latin typeface="Arial"/>
                <a:cs typeface="Arial"/>
              </a:rPr>
              <a:t> and distance stopping,” IOP Conference Series: Materials Science and Engineering, vol. 309, 2018, Art. no. 012020. </a:t>
            </a:r>
          </a:p>
          <a:p>
            <a:pPr marL="0" indent="0">
              <a:lnSpc>
                <a:spcPct val="100000"/>
              </a:lnSpc>
              <a:buNone/>
            </a:pPr>
            <a:r>
              <a:rPr lang="en-US" sz="1000">
                <a:latin typeface="Arial"/>
                <a:cs typeface="Arial"/>
              </a:rPr>
              <a:t>[20] M. H. M. </a:t>
            </a:r>
            <a:r>
              <a:rPr lang="en-US" sz="1000" err="1">
                <a:latin typeface="Arial"/>
                <a:cs typeface="Arial"/>
              </a:rPr>
              <a:t>Basri</a:t>
            </a:r>
            <a:r>
              <a:rPr lang="en-US" sz="1000">
                <a:latin typeface="Arial"/>
                <a:cs typeface="Arial"/>
              </a:rPr>
              <a:t>, A. H. </a:t>
            </a:r>
            <a:r>
              <a:rPr lang="en-US" sz="1000" err="1">
                <a:latin typeface="Arial"/>
                <a:cs typeface="Arial"/>
              </a:rPr>
              <a:t>Zulkifli</a:t>
            </a:r>
            <a:r>
              <a:rPr lang="en-US" sz="1000">
                <a:latin typeface="Arial"/>
                <a:cs typeface="Arial"/>
              </a:rPr>
              <a:t>, N. I. Ismail, T. R. Jaafar, M. A. A. H. </a:t>
            </a:r>
            <a:r>
              <a:rPr lang="en-US" sz="1000" err="1">
                <a:latin typeface="Arial"/>
                <a:cs typeface="Arial"/>
              </a:rPr>
              <a:t>Pahmi</a:t>
            </a:r>
            <a:r>
              <a:rPr lang="en-US" sz="1000">
                <a:latin typeface="Arial"/>
                <a:cs typeface="Arial"/>
              </a:rPr>
              <a:t>, and A. Husin, “Conceptual Design Evaluation of Concurrent Brake Actuator Mechanism,” Journal </a:t>
            </a:r>
            <a:r>
              <a:rPr lang="en-US" sz="1000" err="1">
                <a:latin typeface="Arial"/>
                <a:cs typeface="Arial"/>
              </a:rPr>
              <a:t>ofApplied</a:t>
            </a:r>
            <a:r>
              <a:rPr lang="en-US" sz="1000">
                <a:latin typeface="Arial"/>
                <a:cs typeface="Arial"/>
              </a:rPr>
              <a:t> Engineering Design and Simulation, vol. 1, no. 1, 2021, pp. 97–105, </a:t>
            </a:r>
            <a:r>
              <a:rPr lang="en-US" sz="1000" err="1">
                <a:latin typeface="Arial"/>
                <a:cs typeface="Arial"/>
              </a:rPr>
              <a:t>doi</a:t>
            </a:r>
            <a:r>
              <a:rPr lang="en-US" sz="1000">
                <a:latin typeface="Arial"/>
                <a:cs typeface="Arial"/>
              </a:rPr>
              <a:t>: 10.24191/jaeds.v1i1.29.</a:t>
            </a:r>
            <a:endParaRPr lang="en-US">
              <a:latin typeface="Arial"/>
              <a:cs typeface="Arial"/>
            </a:endParaRPr>
          </a:p>
          <a:p>
            <a:pPr marL="0" indent="0">
              <a:lnSpc>
                <a:spcPct val="100000"/>
              </a:lnSpc>
              <a:buNone/>
            </a:pPr>
            <a:endParaRPr lang="en-US" sz="1000">
              <a:latin typeface="Arial"/>
              <a:cs typeface="Arial"/>
            </a:endParaRPr>
          </a:p>
          <a:p>
            <a:pPr marL="0" indent="0">
              <a:buNone/>
            </a:pPr>
            <a:endParaRPr lang="en-US" sz="1000">
              <a:solidFill>
                <a:srgbClr val="003366"/>
              </a:solidFill>
            </a:endParaRPr>
          </a:p>
          <a:p>
            <a:pPr marL="0" indent="0">
              <a:buNone/>
            </a:pPr>
            <a:endParaRPr lang="en-US" sz="1000">
              <a:solidFill>
                <a:srgbClr val="003366"/>
              </a:solidFill>
            </a:endParaRPr>
          </a:p>
        </p:txBody>
      </p:sp>
    </p:spTree>
    <p:extLst>
      <p:ext uri="{BB962C8B-B14F-4D97-AF65-F5344CB8AC3E}">
        <p14:creationId xmlns:p14="http://schemas.microsoft.com/office/powerpoint/2010/main" val="1468941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04486-7FCE-79C7-05C9-5C283C6593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87AEA-4BE5-D522-B49D-2CA717D73BA0}"/>
              </a:ext>
            </a:extLst>
          </p:cNvPr>
          <p:cNvSpPr>
            <a:spLocks noGrp="1"/>
          </p:cNvSpPr>
          <p:nvPr>
            <p:ph type="title"/>
          </p:nvPr>
        </p:nvSpPr>
        <p:spPr/>
        <p:txBody>
          <a:bodyPr/>
          <a:lstStyle/>
          <a:p>
            <a:pPr algn="l"/>
            <a:r>
              <a:rPr lang="en-US">
                <a:latin typeface="Arial"/>
                <a:cs typeface="Arial"/>
              </a:rPr>
              <a:t>Works Cited</a:t>
            </a:r>
            <a:endParaRPr lang="en-US"/>
          </a:p>
        </p:txBody>
      </p:sp>
      <p:sp>
        <p:nvSpPr>
          <p:cNvPr id="6" name="Content Placeholder 2">
            <a:extLst>
              <a:ext uri="{FF2B5EF4-FFF2-40B4-BE49-F238E27FC236}">
                <a16:creationId xmlns:a16="http://schemas.microsoft.com/office/drawing/2014/main" id="{56FE1D1D-D8D6-EDBA-BF07-CBFA107E0A8B}"/>
              </a:ext>
            </a:extLst>
          </p:cNvPr>
          <p:cNvSpPr>
            <a:spLocks noGrp="1"/>
          </p:cNvSpPr>
          <p:nvPr/>
        </p:nvSpPr>
        <p:spPr>
          <a:xfrm>
            <a:off x="838200" y="1828555"/>
            <a:ext cx="10515599" cy="4262941"/>
          </a:xfrm>
          <a:prstGeom prst="rect">
            <a:avLst/>
          </a:prstGeom>
        </p:spPr>
        <p:txBody>
          <a:bodyPr vert="horz" lIns="91440" tIns="45720" rIns="91440" bIns="45720" rtlCol="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4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a:latin typeface="Arial"/>
                <a:cs typeface="Arial"/>
              </a:rPr>
              <a:t>[21] A. Hac, “Effects of Brake Actuator Error on Vehicle Dynamics and Stability,” SAE Technical Paper 2005-01-1578, SAE </a:t>
            </a:r>
            <a:r>
              <a:rPr lang="en-US" sz="1000" err="1">
                <a:latin typeface="Arial"/>
                <a:cs typeface="Arial"/>
              </a:rPr>
              <a:t>Mobilus</a:t>
            </a:r>
            <a:r>
              <a:rPr lang="en-US" sz="1000">
                <a:latin typeface="Arial"/>
                <a:cs typeface="Arial"/>
              </a:rPr>
              <a:t>, 2005, </a:t>
            </a:r>
            <a:r>
              <a:rPr lang="en-US" sz="1000" err="1">
                <a:latin typeface="Arial"/>
                <a:cs typeface="Arial"/>
              </a:rPr>
              <a:t>doi</a:t>
            </a:r>
            <a:r>
              <a:rPr lang="en-US" sz="1000">
                <a:latin typeface="Arial"/>
                <a:cs typeface="Arial"/>
              </a:rPr>
              <a:t>: 10.4271/2005-01-1578</a:t>
            </a:r>
            <a:endParaRPr lang="en-US" sz="1000"/>
          </a:p>
          <a:p>
            <a:pPr marL="0" indent="0">
              <a:buNone/>
            </a:pPr>
            <a:r>
              <a:rPr lang="en-US" sz="1000">
                <a:latin typeface="Arial"/>
                <a:cs typeface="Arial"/>
              </a:rPr>
              <a:t>[22] </a:t>
            </a:r>
            <a:r>
              <a:rPr lang="en-US" sz="1000">
                <a:solidFill>
                  <a:schemeClr val="tx1"/>
                </a:solidFill>
                <a:latin typeface="Arial"/>
                <a:cs typeface="Arial"/>
              </a:rPr>
              <a:t>D. Liu, W. Huang, R. Chu, Z. Li, X. Jin, H. Zhang, Y. Wang, and S. Ji, “Study on Performance Testing and Evaluation of Autonomous Emergency Braking System Based on Self-Constructed Comprehensive Performance Evaluation Index Model,” Sensors, vol. 25, no. 7, MDPI, 2025, </a:t>
            </a:r>
            <a:r>
              <a:rPr lang="en-US" sz="1000" err="1">
                <a:solidFill>
                  <a:schemeClr val="tx1"/>
                </a:solidFill>
                <a:latin typeface="Arial"/>
                <a:cs typeface="Arial"/>
              </a:rPr>
              <a:t>doi</a:t>
            </a:r>
            <a:r>
              <a:rPr lang="en-US" sz="1000">
                <a:solidFill>
                  <a:schemeClr val="tx1"/>
                </a:solidFill>
                <a:latin typeface="Arial"/>
                <a:cs typeface="Arial"/>
              </a:rPr>
              <a:t>: 10.3390/s25072171</a:t>
            </a:r>
            <a:endParaRPr lang="en-US" sz="1000">
              <a:latin typeface="Arial"/>
              <a:cs typeface="Arial"/>
            </a:endParaRPr>
          </a:p>
          <a:p>
            <a:pPr marL="0" indent="0">
              <a:buNone/>
            </a:pPr>
            <a:r>
              <a:rPr lang="en-US" sz="1000">
                <a:latin typeface="Arial"/>
                <a:cs typeface="Arial"/>
              </a:rPr>
              <a:t>[23] M. H. Hwang, G. S. Lee, E. Kim, H. W. Kim, S. Yoon, T. </a:t>
            </a:r>
            <a:r>
              <a:rPr lang="en-US" sz="1000" err="1">
                <a:latin typeface="Arial"/>
                <a:cs typeface="Arial"/>
              </a:rPr>
              <a:t>Talluri</a:t>
            </a:r>
            <a:r>
              <a:rPr lang="en-US" sz="1000">
                <a:latin typeface="Arial"/>
                <a:cs typeface="Arial"/>
              </a:rPr>
              <a:t>, and H. R. Cha, “Regenerative Braking Control Strategy Based on AI Algorithm to Improve Driving Comfort of Autonomous Vehicles,” Applied Sciences, vol. 13, no. 2, MDPI, 2023, </a:t>
            </a:r>
            <a:r>
              <a:rPr lang="en-US" sz="1000" err="1">
                <a:latin typeface="Arial"/>
                <a:cs typeface="Arial"/>
              </a:rPr>
              <a:t>doi</a:t>
            </a:r>
            <a:r>
              <a:rPr lang="en-US" sz="1000">
                <a:latin typeface="Arial"/>
                <a:cs typeface="Arial"/>
              </a:rPr>
              <a:t>: 10.3390/app13020946</a:t>
            </a:r>
          </a:p>
          <a:p>
            <a:pPr marL="0" indent="0">
              <a:buNone/>
            </a:pPr>
            <a:r>
              <a:rPr lang="en-US" sz="1000">
                <a:latin typeface="Arial"/>
                <a:cs typeface="Arial"/>
              </a:rPr>
              <a:t>[24] B. Mok, M. Johns, S. Yang, and W. Ju, “Reinventing the Wheel,” Oct. 2017, </a:t>
            </a:r>
            <a:r>
              <a:rPr lang="en-US" sz="1000" err="1">
                <a:latin typeface="Arial"/>
                <a:cs typeface="Arial"/>
              </a:rPr>
              <a:t>doi</a:t>
            </a:r>
            <a:r>
              <a:rPr lang="en-US" sz="1000">
                <a:latin typeface="Arial"/>
                <a:cs typeface="Arial"/>
              </a:rPr>
              <a:t>: https://</a:t>
            </a:r>
            <a:r>
              <a:rPr lang="en-US" sz="1000" err="1">
                <a:latin typeface="Arial"/>
                <a:cs typeface="Arial"/>
              </a:rPr>
              <a:t>doi.org</a:t>
            </a:r>
            <a:r>
              <a:rPr lang="en-US" sz="1000">
                <a:latin typeface="Arial"/>
                <a:cs typeface="Arial"/>
              </a:rPr>
              <a:t>/10.1145/3126594.3126655.</a:t>
            </a:r>
          </a:p>
          <a:p>
            <a:pPr marL="0" indent="0">
              <a:buNone/>
            </a:pPr>
            <a:r>
              <a:rPr lang="en-US" sz="1000">
                <a:latin typeface="Arial"/>
                <a:cs typeface="Arial"/>
              </a:rPr>
              <a:t>[25] W. Kim, C. Kang, Y.-S. Son, and C. Chung, “Nonlinear Steering Wheel Angle Control Using Self-Aligning Torque with Torque and Angle Sensors for Electrical Power Steering of Lateral Control System in Autonomous Vehicles,” Sensors, vol. 18, no. 12, p. 4384, Dec. 2018, </a:t>
            </a:r>
            <a:r>
              <a:rPr lang="en-US" sz="1000" err="1">
                <a:latin typeface="Arial"/>
                <a:cs typeface="Arial"/>
              </a:rPr>
              <a:t>doi</a:t>
            </a:r>
            <a:r>
              <a:rPr lang="en-US" sz="1000">
                <a:latin typeface="Arial"/>
                <a:cs typeface="Arial"/>
              </a:rPr>
              <a:t>: https://</a:t>
            </a:r>
            <a:r>
              <a:rPr lang="en-US" sz="1000" err="1">
                <a:latin typeface="Arial"/>
                <a:cs typeface="Arial"/>
              </a:rPr>
              <a:t>doi.org</a:t>
            </a:r>
            <a:r>
              <a:rPr lang="en-US" sz="1000">
                <a:latin typeface="Arial"/>
                <a:cs typeface="Arial"/>
              </a:rPr>
              <a:t>/10.3390/s18124384.</a:t>
            </a:r>
            <a:endParaRPr lang="en-US" sz="1000"/>
          </a:p>
          <a:p>
            <a:pPr marL="0" indent="0">
              <a:buNone/>
            </a:pPr>
            <a:r>
              <a:rPr lang="en-US" sz="1000">
                <a:latin typeface="Arial"/>
                <a:cs typeface="Arial"/>
              </a:rPr>
              <a:t>[26] J. E. Naranjo, C. González, R. García, and T. de Pedro, “Electric Power Steering Automation for Autonomous Driving,” Lecture Notes in Computer Science, pp. 519–524, 2005, </a:t>
            </a:r>
            <a:r>
              <a:rPr lang="en-US" sz="1000" err="1">
                <a:latin typeface="Arial"/>
                <a:cs typeface="Arial"/>
              </a:rPr>
              <a:t>doi</a:t>
            </a:r>
            <a:r>
              <a:rPr lang="en-US" sz="1000">
                <a:latin typeface="Arial"/>
                <a:cs typeface="Arial"/>
              </a:rPr>
              <a:t>: https://</a:t>
            </a:r>
            <a:r>
              <a:rPr lang="en-US" sz="1000" err="1">
                <a:latin typeface="Arial"/>
                <a:cs typeface="Arial"/>
              </a:rPr>
              <a:t>doi.org</a:t>
            </a:r>
            <a:r>
              <a:rPr lang="en-US" sz="1000">
                <a:latin typeface="Arial"/>
                <a:cs typeface="Arial"/>
              </a:rPr>
              <a:t>/10.1007/11556985_67.</a:t>
            </a:r>
            <a:endParaRPr lang="en-US" sz="1000"/>
          </a:p>
          <a:p>
            <a:pPr marL="0" indent="0">
              <a:buNone/>
            </a:pPr>
            <a:r>
              <a:rPr lang="en-US" sz="1000">
                <a:latin typeface="Arial"/>
                <a:cs typeface="Arial"/>
              </a:rPr>
              <a:t>[27] P. Falcone, F. Borrelli, J. Asgari, H. E. Tseng, and D. </a:t>
            </a:r>
            <a:r>
              <a:rPr lang="en-US" sz="1000" err="1">
                <a:latin typeface="Arial"/>
                <a:cs typeface="Arial"/>
              </a:rPr>
              <a:t>Hrovat</a:t>
            </a:r>
            <a:r>
              <a:rPr lang="en-US" sz="1000">
                <a:latin typeface="Arial"/>
                <a:cs typeface="Arial"/>
              </a:rPr>
              <a:t>, “Predictive Active Steering Control for Autonomous Vehicle Systems,” IEEE Transactions on Control Systems Technology, vol. 15, no. 3, pp. 566–580, May 2007, </a:t>
            </a:r>
            <a:r>
              <a:rPr lang="en-US" sz="1000" err="1">
                <a:latin typeface="Arial"/>
                <a:cs typeface="Arial"/>
              </a:rPr>
              <a:t>doi</a:t>
            </a:r>
            <a:r>
              <a:rPr lang="en-US" sz="1000">
                <a:latin typeface="Arial"/>
                <a:cs typeface="Arial"/>
              </a:rPr>
              <a:t>: https://</a:t>
            </a:r>
            <a:r>
              <a:rPr lang="en-US" sz="1000" err="1">
                <a:latin typeface="Arial"/>
                <a:cs typeface="Arial"/>
              </a:rPr>
              <a:t>doi.org</a:t>
            </a:r>
            <a:r>
              <a:rPr lang="en-US" sz="1000">
                <a:latin typeface="Arial"/>
                <a:cs typeface="Arial"/>
              </a:rPr>
              <a:t>/10.1109/tcst.2007.894653.</a:t>
            </a:r>
            <a:endParaRPr lang="en-US" sz="1000"/>
          </a:p>
          <a:p>
            <a:pPr marL="0" indent="0">
              <a:buNone/>
            </a:pPr>
            <a:r>
              <a:rPr lang="en-US" sz="1000">
                <a:latin typeface="Arial"/>
                <a:cs typeface="Arial"/>
              </a:rPr>
              <a:t>[28] M. K. Mishra, A. Maurya, and R. R. Dev, “Automatic Steering System,” International Journal of Science and Research (IJSR), vol. 5, no. 5, pp. 105–107, May 2016, </a:t>
            </a:r>
            <a:r>
              <a:rPr lang="en-US" sz="1000" err="1">
                <a:latin typeface="Arial"/>
                <a:cs typeface="Arial"/>
              </a:rPr>
              <a:t>doi</a:t>
            </a:r>
            <a:r>
              <a:rPr lang="en-US" sz="1000">
                <a:latin typeface="Arial"/>
                <a:cs typeface="Arial"/>
              </a:rPr>
              <a:t>: 10.21275/NOV163265</a:t>
            </a:r>
            <a:endParaRPr lang="en-US" sz="1000"/>
          </a:p>
          <a:p>
            <a:pPr marL="0" indent="0">
              <a:buNone/>
            </a:pPr>
            <a:r>
              <a:rPr lang="en-US" sz="1000">
                <a:latin typeface="Arial"/>
                <a:cs typeface="Arial"/>
              </a:rPr>
              <a:t>[29] Z. M. U. Din, W. Razzaq, U. Arif, W. Ahmad, and W. Muhammad, “Real Time Ackerman Steering Angle Control for Self-Driving Car Autonomous Navigation,” 2019 4th International Conference on Emerging Trends in Engineering, Sciences and Technology (ICEEST), pp. 1–4, Dec. 2019, </a:t>
            </a:r>
            <a:r>
              <a:rPr lang="en-US" sz="1000" err="1">
                <a:latin typeface="Arial"/>
                <a:cs typeface="Arial"/>
              </a:rPr>
              <a:t>doi</a:t>
            </a:r>
            <a:r>
              <a:rPr lang="en-US" sz="1000">
                <a:latin typeface="Arial"/>
                <a:cs typeface="Arial"/>
              </a:rPr>
              <a:t>: https://</a:t>
            </a:r>
            <a:r>
              <a:rPr lang="en-US" sz="1000" err="1">
                <a:latin typeface="Arial"/>
                <a:cs typeface="Arial"/>
              </a:rPr>
              <a:t>doi.org</a:t>
            </a:r>
            <a:r>
              <a:rPr lang="en-US" sz="1000">
                <a:latin typeface="Arial"/>
                <a:cs typeface="Arial"/>
              </a:rPr>
              <a:t>/10.1109/iceest48626.2019.8981710.</a:t>
            </a:r>
            <a:endParaRPr lang="en-US" sz="1000"/>
          </a:p>
          <a:p>
            <a:pPr marL="0" indent="0">
              <a:buNone/>
            </a:pPr>
            <a:r>
              <a:rPr lang="en-US" sz="1000">
                <a:latin typeface="Arial"/>
                <a:cs typeface="Arial"/>
              </a:rPr>
              <a:t>[30] “The Motor Carrier Safety Planner,” </a:t>
            </a:r>
            <a:r>
              <a:rPr lang="en-US" sz="1000" err="1">
                <a:latin typeface="Arial"/>
                <a:cs typeface="Arial"/>
              </a:rPr>
              <a:t>Dot.gov</a:t>
            </a:r>
            <a:r>
              <a:rPr lang="en-US" sz="1000">
                <a:latin typeface="Arial"/>
                <a:cs typeface="Arial"/>
              </a:rPr>
              <a:t>, 2025. https://</a:t>
            </a:r>
            <a:r>
              <a:rPr lang="en-US" sz="1000" err="1">
                <a:latin typeface="Arial"/>
                <a:cs typeface="Arial"/>
              </a:rPr>
              <a:t>csa.fmcsa.dot.gov</a:t>
            </a:r>
            <a:r>
              <a:rPr lang="en-US" sz="1000">
                <a:latin typeface="Arial"/>
                <a:cs typeface="Arial"/>
              </a:rPr>
              <a:t>/</a:t>
            </a:r>
            <a:r>
              <a:rPr lang="en-US" sz="1000" err="1">
                <a:latin typeface="Arial"/>
                <a:cs typeface="Arial"/>
              </a:rPr>
              <a:t>safetyplanner</a:t>
            </a:r>
            <a:r>
              <a:rPr lang="en-US" sz="1000">
                <a:latin typeface="Arial"/>
                <a:cs typeface="Arial"/>
              </a:rPr>
              <a:t>/</a:t>
            </a:r>
            <a:r>
              <a:rPr lang="en-US" sz="1000" err="1">
                <a:latin typeface="Arial"/>
                <a:cs typeface="Arial"/>
              </a:rPr>
              <a:t>MyFiles</a:t>
            </a:r>
            <a:r>
              <a:rPr lang="en-US" sz="1000">
                <a:latin typeface="Arial"/>
                <a:cs typeface="Arial"/>
              </a:rPr>
              <a:t>/</a:t>
            </a:r>
            <a:r>
              <a:rPr lang="en-US" sz="1000" err="1">
                <a:latin typeface="Arial"/>
                <a:cs typeface="Arial"/>
              </a:rPr>
              <a:t>SubSections.aspx?ch</a:t>
            </a:r>
            <a:r>
              <a:rPr lang="en-US" sz="1000">
                <a:latin typeface="Arial"/>
                <a:cs typeface="Arial"/>
              </a:rPr>
              <a:t>=22&amp;sec=64&amp;sub=141 (accessed Sep. 17, 2025).</a:t>
            </a:r>
            <a:endParaRPr lang="en-US" sz="1000"/>
          </a:p>
          <a:p>
            <a:pPr marL="0" indent="0">
              <a:buNone/>
            </a:pPr>
            <a:r>
              <a:rPr lang="en-US" sz="1000">
                <a:latin typeface="Arial"/>
                <a:cs typeface="Arial"/>
              </a:rPr>
              <a:t>[31] M. J. Lewis, “STEERING SYSTEM AND METHOD FOR AUTONOMUS VEHICLES,” Mar. 2022  STEERING SYSTEM AND METHOD FOR AUTONOMUS VEHICLES - </a:t>
            </a:r>
            <a:r>
              <a:rPr lang="en-US" sz="1000" err="1">
                <a:latin typeface="Arial"/>
                <a:cs typeface="Arial"/>
              </a:rPr>
              <a:t>EuropeanPatent</a:t>
            </a:r>
            <a:r>
              <a:rPr lang="en-US" sz="1000">
                <a:latin typeface="Arial"/>
                <a:cs typeface="Arial"/>
              </a:rPr>
              <a:t> Office - EP 3283349 B1</a:t>
            </a:r>
            <a:endParaRPr lang="en-US" sz="1000">
              <a:solidFill>
                <a:srgbClr val="003366"/>
              </a:solidFill>
              <a:latin typeface="Arial"/>
              <a:cs typeface="Arial"/>
            </a:endParaRPr>
          </a:p>
          <a:p>
            <a:pPr marL="0" indent="0">
              <a:buNone/>
            </a:pPr>
            <a:endParaRPr lang="en-US" sz="1000"/>
          </a:p>
          <a:p>
            <a:pPr marL="0" indent="0">
              <a:buNone/>
            </a:pPr>
            <a:endParaRPr lang="en-US" sz="1000"/>
          </a:p>
        </p:txBody>
      </p:sp>
    </p:spTree>
    <p:extLst>
      <p:ext uri="{BB962C8B-B14F-4D97-AF65-F5344CB8AC3E}">
        <p14:creationId xmlns:p14="http://schemas.microsoft.com/office/powerpoint/2010/main" val="165597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5E67-AF80-9B66-D2D1-226E01C5F04C}"/>
              </a:ext>
            </a:extLst>
          </p:cNvPr>
          <p:cNvSpPr>
            <a:spLocks noGrp="1"/>
          </p:cNvSpPr>
          <p:nvPr>
            <p:ph type="title"/>
          </p:nvPr>
        </p:nvSpPr>
        <p:spPr/>
        <p:txBody>
          <a:bodyPr/>
          <a:lstStyle/>
          <a:p>
            <a:pPr algn="l"/>
            <a:r>
              <a:rPr lang="en-US">
                <a:latin typeface="Arial"/>
                <a:cs typeface="Arial"/>
              </a:rPr>
              <a:t>Works Cited</a:t>
            </a:r>
            <a:endParaRPr lang="en-US"/>
          </a:p>
        </p:txBody>
      </p:sp>
      <p:sp>
        <p:nvSpPr>
          <p:cNvPr id="7" name="Content Placeholder 2">
            <a:extLst>
              <a:ext uri="{FF2B5EF4-FFF2-40B4-BE49-F238E27FC236}">
                <a16:creationId xmlns:a16="http://schemas.microsoft.com/office/drawing/2014/main" id="{FFD51868-AD92-FBCB-BFBB-954E6E76BC70}"/>
              </a:ext>
            </a:extLst>
          </p:cNvPr>
          <p:cNvSpPr>
            <a:spLocks noGrp="1"/>
          </p:cNvSpPr>
          <p:nvPr/>
        </p:nvSpPr>
        <p:spPr>
          <a:xfrm>
            <a:off x="838200" y="1825624"/>
            <a:ext cx="10515599" cy="4577266"/>
          </a:xfrm>
          <a:prstGeom prst="rect">
            <a:avLst/>
          </a:prstGeom>
        </p:spPr>
        <p:txBody>
          <a:bodyPr vert="horz" lIns="91440" tIns="45720" rIns="91440" bIns="45720" rtlCol="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4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000">
                <a:solidFill>
                  <a:schemeClr val="tx1"/>
                </a:solidFill>
                <a:latin typeface="Arial"/>
                <a:cs typeface="Arial"/>
              </a:rPr>
              <a:t>[32] “Intelligent Electric Power Steering: Artificial Intelligence Integration Enhances Vehicle Safety and Performance,” Intelligent Electric Power Steering: Artificial Intelligence </a:t>
            </a:r>
            <a:r>
              <a:rPr lang="en-US" sz="1000" err="1">
                <a:solidFill>
                  <a:schemeClr val="tx1"/>
                </a:solidFill>
                <a:latin typeface="Arial"/>
                <a:cs typeface="Arial"/>
              </a:rPr>
              <a:t>IntegrationEnhances</a:t>
            </a:r>
            <a:r>
              <a:rPr lang="en-US" sz="1000">
                <a:solidFill>
                  <a:schemeClr val="tx1"/>
                </a:solidFill>
                <a:latin typeface="Arial"/>
                <a:cs typeface="Arial"/>
              </a:rPr>
              <a:t> Vehicle Safety and performance, </a:t>
            </a:r>
            <a:r>
              <a:rPr lang="en-US" sz="1000">
                <a:solidFill>
                  <a:srgbClr val="003366"/>
                </a:solidFill>
                <a:latin typeface="Arial"/>
                <a:cs typeface="Arial"/>
                <a:hlinkClick r:id="rId2">
                  <a:extLst>
                    <a:ext uri="{A12FA001-AC4F-418D-AE19-62706E023703}">
                      <ahyp:hlinkClr xmlns:ahyp="http://schemas.microsoft.com/office/drawing/2018/hyperlinkcolor" val="tx"/>
                    </a:ext>
                  </a:extLst>
                </a:hlinkClick>
              </a:rPr>
              <a:t>https://arxiv.org/html/2412.08133v1</a:t>
            </a:r>
            <a:r>
              <a:rPr lang="en-US" sz="1000">
                <a:solidFill>
                  <a:schemeClr val="tx1"/>
                </a:solidFill>
                <a:latin typeface="Arial"/>
                <a:cs typeface="Arial"/>
              </a:rPr>
              <a:t> (accessed Sep. 14, 2025). Intelligent Electric Power Steering: Artificial Intelligence </a:t>
            </a:r>
            <a:r>
              <a:rPr lang="en-US" sz="1000" err="1">
                <a:solidFill>
                  <a:schemeClr val="tx1"/>
                </a:solidFill>
                <a:latin typeface="Arial"/>
                <a:cs typeface="Arial"/>
              </a:rPr>
              <a:t>IntegrationEnhances</a:t>
            </a:r>
            <a:r>
              <a:rPr lang="en-US" sz="1000">
                <a:solidFill>
                  <a:schemeClr val="tx1"/>
                </a:solidFill>
                <a:latin typeface="Arial"/>
                <a:cs typeface="Arial"/>
              </a:rPr>
              <a:t> Vehicle Safety and Performance</a:t>
            </a:r>
            <a:endParaRPr lang="en-US">
              <a:solidFill>
                <a:schemeClr val="tx1"/>
              </a:solidFill>
            </a:endParaRPr>
          </a:p>
          <a:p>
            <a:pPr marL="0" indent="0">
              <a:lnSpc>
                <a:spcPct val="100000"/>
              </a:lnSpc>
              <a:buNone/>
            </a:pPr>
            <a:r>
              <a:rPr lang="en-US" sz="1000">
                <a:solidFill>
                  <a:srgbClr val="003366"/>
                </a:solidFill>
                <a:latin typeface="Arial"/>
                <a:cs typeface="Arial"/>
              </a:rPr>
              <a:t>[33] B. Németh, D. Fényes, P. Gáspár and A. Mihály, "Analysis and robust control design of a steering system </a:t>
            </a:r>
            <a:r>
              <a:rPr lang="en-US" sz="1000" err="1">
                <a:solidFill>
                  <a:srgbClr val="003366"/>
                </a:solidFill>
                <a:latin typeface="Arial"/>
                <a:cs typeface="Arial"/>
              </a:rPr>
              <a:t>forautonomous</a:t>
            </a:r>
            <a:r>
              <a:rPr lang="en-US" sz="1000">
                <a:solidFill>
                  <a:srgbClr val="003366"/>
                </a:solidFill>
                <a:latin typeface="Arial"/>
                <a:cs typeface="Arial"/>
              </a:rPr>
              <a:t> vehicles," 2017 IEEE International Conference on Advanced Intelligent Mechatronics (AIM), </a:t>
            </a:r>
            <a:r>
              <a:rPr lang="en-US" sz="1000" err="1">
                <a:solidFill>
                  <a:srgbClr val="003366"/>
                </a:solidFill>
                <a:latin typeface="Arial"/>
                <a:cs typeface="Arial"/>
              </a:rPr>
              <a:t>Munich,Germany</a:t>
            </a:r>
            <a:r>
              <a:rPr lang="en-US" sz="1000">
                <a:solidFill>
                  <a:srgbClr val="003366"/>
                </a:solidFill>
                <a:latin typeface="Arial"/>
                <a:cs typeface="Arial"/>
              </a:rPr>
              <a:t>, 2017, pp. 535-540, </a:t>
            </a:r>
            <a:r>
              <a:rPr lang="en-US" sz="1000" err="1">
                <a:solidFill>
                  <a:srgbClr val="003366"/>
                </a:solidFill>
                <a:latin typeface="Arial"/>
                <a:cs typeface="Arial"/>
              </a:rPr>
              <a:t>doi</a:t>
            </a:r>
            <a:r>
              <a:rPr lang="en-US" sz="1000">
                <a:solidFill>
                  <a:srgbClr val="003366"/>
                </a:solidFill>
                <a:latin typeface="Arial"/>
                <a:cs typeface="Arial"/>
              </a:rPr>
              <a:t>: 10.1109/AIM.2017.8014072. keywords: {Vehicle </a:t>
            </a:r>
            <a:r>
              <a:rPr lang="en-US" sz="1000" err="1">
                <a:solidFill>
                  <a:srgbClr val="003366"/>
                </a:solidFill>
                <a:latin typeface="Arial"/>
                <a:cs typeface="Arial"/>
              </a:rPr>
              <a:t>dynamics;Steeringsystems;Frequency-domain</a:t>
            </a:r>
            <a:r>
              <a:rPr lang="en-US" sz="1000">
                <a:solidFill>
                  <a:srgbClr val="003366"/>
                </a:solidFill>
                <a:latin typeface="Arial"/>
                <a:cs typeface="Arial"/>
              </a:rPr>
              <a:t> </a:t>
            </a:r>
            <a:r>
              <a:rPr lang="en-US" sz="1000" err="1">
                <a:solidFill>
                  <a:srgbClr val="003366"/>
                </a:solidFill>
                <a:latin typeface="Arial"/>
                <a:cs typeface="Arial"/>
              </a:rPr>
              <a:t>analysis;Tires;Autonomous</a:t>
            </a:r>
            <a:r>
              <a:rPr lang="en-US" sz="1000">
                <a:solidFill>
                  <a:srgbClr val="003366"/>
                </a:solidFill>
                <a:latin typeface="Arial"/>
                <a:cs typeface="Arial"/>
              </a:rPr>
              <a:t> </a:t>
            </a:r>
            <a:r>
              <a:rPr lang="en-US" sz="1000" err="1">
                <a:solidFill>
                  <a:srgbClr val="003366"/>
                </a:solidFill>
                <a:latin typeface="Arial"/>
                <a:cs typeface="Arial"/>
              </a:rPr>
              <a:t>vehicles;Control</a:t>
            </a:r>
            <a:r>
              <a:rPr lang="en-US" sz="1000">
                <a:solidFill>
                  <a:srgbClr val="003366"/>
                </a:solidFill>
                <a:latin typeface="Arial"/>
                <a:cs typeface="Arial"/>
              </a:rPr>
              <a:t> design}, Analysis and robust control design </a:t>
            </a:r>
            <a:r>
              <a:rPr lang="en-US" sz="1000" err="1">
                <a:solidFill>
                  <a:srgbClr val="003366"/>
                </a:solidFill>
                <a:latin typeface="Arial"/>
                <a:cs typeface="Arial"/>
              </a:rPr>
              <a:t>ofa</a:t>
            </a:r>
            <a:r>
              <a:rPr lang="en-US" sz="1000">
                <a:solidFill>
                  <a:srgbClr val="003366"/>
                </a:solidFill>
                <a:latin typeface="Arial"/>
                <a:cs typeface="Arial"/>
              </a:rPr>
              <a:t> steering system for autonomous vehicles | IEEE Conference Publication | IEEE Xplore</a:t>
            </a:r>
            <a:endParaRPr lang="en-US"/>
          </a:p>
          <a:p>
            <a:pPr marL="0" indent="0">
              <a:lnSpc>
                <a:spcPct val="100000"/>
              </a:lnSpc>
              <a:buNone/>
            </a:pPr>
            <a:r>
              <a:rPr lang="en-US" sz="1000">
                <a:solidFill>
                  <a:srgbClr val="003366"/>
                </a:solidFill>
                <a:latin typeface="Arial"/>
                <a:cs typeface="Arial"/>
              </a:rPr>
              <a:t>[34] H. Halin et al., "Simulation Studies - Path Tracking of an Autonomous Electric Vehicle (AEV) by Using </a:t>
            </a:r>
            <a:r>
              <a:rPr lang="en-US" sz="1000" err="1">
                <a:solidFill>
                  <a:srgbClr val="003366"/>
                </a:solidFill>
                <a:latin typeface="Arial"/>
                <a:cs typeface="Arial"/>
              </a:rPr>
              <a:t>FuzzyInformation</a:t>
            </a:r>
            <a:r>
              <a:rPr lang="en-US" sz="1000">
                <a:solidFill>
                  <a:srgbClr val="003366"/>
                </a:solidFill>
                <a:latin typeface="Arial"/>
                <a:cs typeface="Arial"/>
              </a:rPr>
              <a:t> of Speed and Steering Angle," 2018 International Conference on Computational Approach in SmartSystems Design and Applications (ICASSDA), Kuching, Malaysia, 2018, pp. 1-4, </a:t>
            </a:r>
            <a:r>
              <a:rPr lang="en-US" sz="1000" err="1">
                <a:solidFill>
                  <a:srgbClr val="003366"/>
                </a:solidFill>
                <a:latin typeface="Arial"/>
                <a:cs typeface="Arial"/>
              </a:rPr>
              <a:t>doi</a:t>
            </a:r>
            <a:r>
              <a:rPr lang="en-US" sz="1000">
                <a:solidFill>
                  <a:srgbClr val="003366"/>
                </a:solidFill>
                <a:latin typeface="Arial"/>
                <a:cs typeface="Arial"/>
              </a:rPr>
              <a:t>: 10.1109/ICASSDA.2018.8477593.keywords: {Autonomous vehicles;Navigation;Wheels;Mechatronics;Reliability;Automobiles;Inputvariables;fuzzy;simulation;lateral </a:t>
            </a:r>
            <a:r>
              <a:rPr lang="en-US" sz="1000" err="1">
                <a:solidFill>
                  <a:srgbClr val="003366"/>
                </a:solidFill>
                <a:latin typeface="Arial"/>
                <a:cs typeface="Arial"/>
              </a:rPr>
              <a:t>error;autonomous;steering</a:t>
            </a:r>
            <a:r>
              <a:rPr lang="en-US" sz="1000">
                <a:solidFill>
                  <a:srgbClr val="003366"/>
                </a:solidFill>
                <a:latin typeface="Arial"/>
                <a:cs typeface="Arial"/>
              </a:rPr>
              <a:t> control}, Simulation Studies - Path Tracking of </a:t>
            </a:r>
            <a:r>
              <a:rPr lang="en-US" sz="1000" err="1">
                <a:solidFill>
                  <a:srgbClr val="003366"/>
                </a:solidFill>
                <a:latin typeface="Arial"/>
                <a:cs typeface="Arial"/>
              </a:rPr>
              <a:t>anAutonomous</a:t>
            </a:r>
            <a:r>
              <a:rPr lang="en-US" sz="1000">
                <a:solidFill>
                  <a:srgbClr val="003366"/>
                </a:solidFill>
                <a:latin typeface="Arial"/>
                <a:cs typeface="Arial"/>
              </a:rPr>
              <a:t> Electric Vehicle (AEV) by Using Fuzzy Information of Speed and Steering Angle | IEEE </a:t>
            </a:r>
            <a:r>
              <a:rPr lang="en-US" sz="1000" err="1">
                <a:solidFill>
                  <a:srgbClr val="003366"/>
                </a:solidFill>
                <a:latin typeface="Arial"/>
                <a:cs typeface="Arial"/>
              </a:rPr>
              <a:t>ConferencePublication</a:t>
            </a:r>
            <a:r>
              <a:rPr lang="en-US" sz="1000">
                <a:solidFill>
                  <a:srgbClr val="003366"/>
                </a:solidFill>
                <a:latin typeface="Arial"/>
                <a:cs typeface="Arial"/>
              </a:rPr>
              <a:t> | IEEE Xplore</a:t>
            </a:r>
            <a:endParaRPr lang="en-US"/>
          </a:p>
          <a:p>
            <a:pPr marL="0" indent="0">
              <a:lnSpc>
                <a:spcPct val="100000"/>
              </a:lnSpc>
              <a:buNone/>
            </a:pPr>
            <a:r>
              <a:rPr lang="en-US" sz="1000">
                <a:solidFill>
                  <a:srgbClr val="003366"/>
                </a:solidFill>
                <a:latin typeface="Arial"/>
                <a:cs typeface="Arial"/>
              </a:rPr>
              <a:t>[35] Y. Jeong, D. H. Kim, M. H. Youn, S. Park, X. J. Li and T. Lee, "Model Predictive Control-Based Path Tracking </a:t>
            </a:r>
            <a:r>
              <a:rPr lang="en-US" sz="1000" err="1">
                <a:solidFill>
                  <a:srgbClr val="003366"/>
                </a:solidFill>
                <a:latin typeface="Arial"/>
                <a:cs typeface="Arial"/>
              </a:rPr>
              <a:t>withFour</a:t>
            </a:r>
            <a:r>
              <a:rPr lang="en-US" sz="1000">
                <a:solidFill>
                  <a:srgbClr val="003366"/>
                </a:solidFill>
                <a:latin typeface="Arial"/>
                <a:cs typeface="Arial"/>
              </a:rPr>
              <a:t>-Wheel Independent Steering, Driving, and Braking Autonomous Vehicles on Low Friction Road," 2023 23rdInternational Conference on Control, Automation and Systems (ICCAS), Yeosu, Korea, Republic of, 2023, pp. 1427-1432, </a:t>
            </a:r>
            <a:r>
              <a:rPr lang="en-US" sz="1000" err="1">
                <a:solidFill>
                  <a:srgbClr val="003366"/>
                </a:solidFill>
                <a:latin typeface="Arial"/>
                <a:cs typeface="Arial"/>
              </a:rPr>
              <a:t>doi</a:t>
            </a:r>
            <a:r>
              <a:rPr lang="en-US" sz="1000">
                <a:solidFill>
                  <a:srgbClr val="003366"/>
                </a:solidFill>
                <a:latin typeface="Arial"/>
                <a:cs typeface="Arial"/>
              </a:rPr>
              <a:t>: 10.23919/ICCAS59377.2023.10316779. keywords: {Transmission line </a:t>
            </a:r>
            <a:r>
              <a:rPr lang="en-US" sz="1000" err="1">
                <a:solidFill>
                  <a:srgbClr val="003366"/>
                </a:solidFill>
                <a:latin typeface="Arial"/>
                <a:cs typeface="Arial"/>
              </a:rPr>
              <a:t>matrixmethods;Friction;Roads;Wheels;Predictive</a:t>
            </a:r>
            <a:r>
              <a:rPr lang="en-US" sz="1000">
                <a:solidFill>
                  <a:srgbClr val="003366"/>
                </a:solidFill>
                <a:latin typeface="Arial"/>
                <a:cs typeface="Arial"/>
              </a:rPr>
              <a:t> </a:t>
            </a:r>
            <a:r>
              <a:rPr lang="en-US" sz="1000" err="1">
                <a:solidFill>
                  <a:srgbClr val="003366"/>
                </a:solidFill>
                <a:latin typeface="Arial"/>
                <a:cs typeface="Arial"/>
              </a:rPr>
              <a:t>models;Tires;Robustness;Autonomous</a:t>
            </a:r>
            <a:r>
              <a:rPr lang="en-US" sz="1000">
                <a:solidFill>
                  <a:srgbClr val="003366"/>
                </a:solidFill>
                <a:latin typeface="Arial"/>
                <a:cs typeface="Arial"/>
              </a:rPr>
              <a:t> </a:t>
            </a:r>
            <a:r>
              <a:rPr lang="en-US" sz="1000" err="1">
                <a:solidFill>
                  <a:srgbClr val="003366"/>
                </a:solidFill>
                <a:latin typeface="Arial"/>
                <a:cs typeface="Arial"/>
              </a:rPr>
              <a:t>vehicle;Four-wheel</a:t>
            </a:r>
            <a:r>
              <a:rPr lang="en-US" sz="1000">
                <a:solidFill>
                  <a:srgbClr val="003366"/>
                </a:solidFill>
                <a:latin typeface="Arial"/>
                <a:cs typeface="Arial"/>
              </a:rPr>
              <a:t> </a:t>
            </a:r>
            <a:r>
              <a:rPr lang="en-US" sz="1000" err="1">
                <a:solidFill>
                  <a:srgbClr val="003366"/>
                </a:solidFill>
                <a:latin typeface="Arial"/>
                <a:cs typeface="Arial"/>
              </a:rPr>
              <a:t>independentsteering;Four-wheel</a:t>
            </a:r>
            <a:r>
              <a:rPr lang="en-US" sz="1000">
                <a:solidFill>
                  <a:srgbClr val="003366"/>
                </a:solidFill>
                <a:latin typeface="Arial"/>
                <a:cs typeface="Arial"/>
              </a:rPr>
              <a:t> independent </a:t>
            </a:r>
            <a:r>
              <a:rPr lang="en-US" sz="1000" err="1">
                <a:solidFill>
                  <a:srgbClr val="003366"/>
                </a:solidFill>
                <a:latin typeface="Arial"/>
                <a:cs typeface="Arial"/>
              </a:rPr>
              <a:t>driving;Four-wheel</a:t>
            </a:r>
            <a:r>
              <a:rPr lang="en-US" sz="1000">
                <a:solidFill>
                  <a:srgbClr val="003366"/>
                </a:solidFill>
                <a:latin typeface="Arial"/>
                <a:cs typeface="Arial"/>
              </a:rPr>
              <a:t> independent </a:t>
            </a:r>
            <a:r>
              <a:rPr lang="en-US" sz="1000" err="1">
                <a:solidFill>
                  <a:srgbClr val="003366"/>
                </a:solidFill>
                <a:latin typeface="Arial"/>
                <a:cs typeface="Arial"/>
              </a:rPr>
              <a:t>braking;Low</a:t>
            </a:r>
            <a:r>
              <a:rPr lang="en-US" sz="1000">
                <a:solidFill>
                  <a:srgbClr val="003366"/>
                </a:solidFill>
                <a:latin typeface="Arial"/>
                <a:cs typeface="Arial"/>
              </a:rPr>
              <a:t> friction road. Model </a:t>
            </a:r>
            <a:r>
              <a:rPr lang="en-US" sz="1000" err="1">
                <a:solidFill>
                  <a:srgbClr val="003366"/>
                </a:solidFill>
                <a:latin typeface="Arial"/>
                <a:cs typeface="Arial"/>
              </a:rPr>
              <a:t>predictivecontrol;Control</a:t>
            </a:r>
            <a:r>
              <a:rPr lang="en-US" sz="1000">
                <a:solidFill>
                  <a:srgbClr val="003366"/>
                </a:solidFill>
                <a:latin typeface="Arial"/>
                <a:cs typeface="Arial"/>
              </a:rPr>
              <a:t> allocation}, Model Predictive Control-Based Path Tracking with Four-Wheel Independent </a:t>
            </a:r>
            <a:r>
              <a:rPr lang="en-US" sz="1000" err="1">
                <a:solidFill>
                  <a:srgbClr val="003366"/>
                </a:solidFill>
                <a:latin typeface="Arial"/>
                <a:cs typeface="Arial"/>
              </a:rPr>
              <a:t>Steering,Driving</a:t>
            </a:r>
            <a:r>
              <a:rPr lang="en-US" sz="1000">
                <a:solidFill>
                  <a:srgbClr val="003366"/>
                </a:solidFill>
                <a:latin typeface="Arial"/>
                <a:cs typeface="Arial"/>
              </a:rPr>
              <a:t>, and Braking Autonomous Vehicles on Low Friction Road | IEEE Conference Publication | IEEE Xplore</a:t>
            </a:r>
          </a:p>
          <a:p>
            <a:pPr marL="0" indent="0">
              <a:lnSpc>
                <a:spcPct val="100000"/>
              </a:lnSpc>
              <a:buNone/>
            </a:pPr>
            <a:r>
              <a:rPr lang="en-US" sz="1000">
                <a:solidFill>
                  <a:srgbClr val="003366"/>
                </a:solidFill>
                <a:latin typeface="Arial"/>
                <a:cs typeface="Arial"/>
              </a:rPr>
              <a:t>[36] A. </a:t>
            </a:r>
            <a:r>
              <a:rPr lang="en-US" sz="1000" err="1">
                <a:solidFill>
                  <a:srgbClr val="003366"/>
                </a:solidFill>
                <a:latin typeface="Arial"/>
                <a:cs typeface="Arial"/>
              </a:rPr>
              <a:t>Pushpakanth</a:t>
            </a:r>
            <a:r>
              <a:rPr lang="en-US" sz="1000">
                <a:solidFill>
                  <a:srgbClr val="003366"/>
                </a:solidFill>
                <a:latin typeface="Arial"/>
                <a:cs typeface="Arial"/>
              </a:rPr>
              <a:t> and M. N. Dhavalikar, Development of Steering Control System for Autonomous </a:t>
            </a:r>
            <a:r>
              <a:rPr lang="en-US" sz="1000" err="1">
                <a:solidFill>
                  <a:srgbClr val="003366"/>
                </a:solidFill>
                <a:latin typeface="Arial"/>
                <a:cs typeface="Arial"/>
              </a:rPr>
              <a:t>Vehicle,https</a:t>
            </a:r>
            <a:r>
              <a:rPr lang="en-US" sz="1000">
                <a:solidFill>
                  <a:srgbClr val="003366"/>
                </a:solidFill>
                <a:latin typeface="Arial"/>
                <a:cs typeface="Arial"/>
              </a:rPr>
              <a:t>://www.ijrte.org/wp-content/uploads/papers/v11i2/B71050711222.pdf (accessed Sep. 15, 2025).  Development </a:t>
            </a:r>
            <a:r>
              <a:rPr lang="en-US" sz="1000" err="1">
                <a:solidFill>
                  <a:srgbClr val="003366"/>
                </a:solidFill>
                <a:latin typeface="Arial"/>
                <a:cs typeface="Arial"/>
              </a:rPr>
              <a:t>ofSteering</a:t>
            </a:r>
            <a:r>
              <a:rPr lang="en-US" sz="1000">
                <a:solidFill>
                  <a:srgbClr val="003366"/>
                </a:solidFill>
                <a:latin typeface="Arial"/>
                <a:cs typeface="Arial"/>
              </a:rPr>
              <a:t> Control System for Autonomous Vehicle</a:t>
            </a:r>
          </a:p>
          <a:p>
            <a:pPr marL="0" indent="0">
              <a:lnSpc>
                <a:spcPct val="100000"/>
              </a:lnSpc>
              <a:buNone/>
            </a:pPr>
            <a:r>
              <a:rPr lang="en-US" sz="1000">
                <a:solidFill>
                  <a:srgbClr val="003366"/>
                </a:solidFill>
                <a:latin typeface="Arial"/>
                <a:cs typeface="Arial"/>
              </a:rPr>
              <a:t>[37] </a:t>
            </a:r>
            <a:r>
              <a:rPr lang="en-US" sz="1000" err="1">
                <a:solidFill>
                  <a:srgbClr val="003366"/>
                </a:solidFill>
                <a:latin typeface="Arial"/>
                <a:cs typeface="Arial"/>
              </a:rPr>
              <a:t>TheRacingXpert</a:t>
            </a:r>
            <a:r>
              <a:rPr lang="en-US" sz="1000">
                <a:solidFill>
                  <a:srgbClr val="003366"/>
                </a:solidFill>
                <a:latin typeface="Arial"/>
                <a:cs typeface="Arial"/>
              </a:rPr>
              <a:t>, “ What Is The Role Of Steering Angle Sensor In Autonomous Driving?,”</a:t>
            </a:r>
            <a:r>
              <a:rPr lang="en-US" sz="1000" err="1">
                <a:solidFill>
                  <a:srgbClr val="003366"/>
                </a:solidFill>
                <a:latin typeface="Arial"/>
                <a:cs typeface="Arial"/>
              </a:rPr>
              <a:t>YouTube,https</a:t>
            </a:r>
            <a:r>
              <a:rPr lang="en-US" sz="1000">
                <a:solidFill>
                  <a:srgbClr val="003366"/>
                </a:solidFill>
                <a:latin typeface="Arial"/>
                <a:cs typeface="Arial"/>
              </a:rPr>
              <a:t>://youtu.be/</a:t>
            </a:r>
            <a:r>
              <a:rPr lang="en-US" sz="1000" err="1">
                <a:solidFill>
                  <a:srgbClr val="003366"/>
                </a:solidFill>
                <a:latin typeface="Arial"/>
                <a:cs typeface="Arial"/>
              </a:rPr>
              <a:t>bUD_fHQGjMk?si</a:t>
            </a:r>
            <a:r>
              <a:rPr lang="en-US" sz="1000">
                <a:solidFill>
                  <a:srgbClr val="003366"/>
                </a:solidFill>
                <a:latin typeface="Arial"/>
                <a:cs typeface="Arial"/>
              </a:rPr>
              <a:t>=sNnU_rH6ueBvyz2l (accessed Sep. 14, 2025).</a:t>
            </a:r>
            <a:endParaRPr lang="en-US"/>
          </a:p>
          <a:p>
            <a:pPr marL="0" indent="0">
              <a:lnSpc>
                <a:spcPct val="100000"/>
              </a:lnSpc>
              <a:buNone/>
            </a:pPr>
            <a:r>
              <a:rPr lang="en-US" sz="1000">
                <a:solidFill>
                  <a:srgbClr val="003366"/>
                </a:solidFill>
                <a:latin typeface="Arial"/>
                <a:cs typeface="Arial"/>
              </a:rPr>
              <a:t>[38] N. H. T. S. A. part of the U.S. Department of Transportation, “Automated vehicles for safety,” NHTSA, https://www.nhtsa.gov/vehicle-safety/automated-vehicles-safety (accessed Sep. 17, 2025).</a:t>
            </a:r>
            <a:endParaRPr lang="en-US">
              <a:latin typeface="Arial"/>
              <a:cs typeface="Arial"/>
            </a:endParaRPr>
          </a:p>
          <a:p>
            <a:pPr marL="0" indent="0">
              <a:buNone/>
            </a:pPr>
            <a:r>
              <a:rPr lang="en-US" sz="1000">
                <a:solidFill>
                  <a:srgbClr val="003366"/>
                </a:solidFill>
                <a:latin typeface="Arial"/>
                <a:cs typeface="Arial"/>
              </a:rPr>
              <a:t>[39] “Throttle Body Optimization for Autonomous Decision-Making Systems,” </a:t>
            </a:r>
            <a:r>
              <a:rPr lang="en-US" sz="1000" i="1" err="1">
                <a:solidFill>
                  <a:srgbClr val="003366"/>
                </a:solidFill>
                <a:latin typeface="Arial"/>
                <a:cs typeface="Arial"/>
              </a:rPr>
              <a:t>Patsnp</a:t>
            </a:r>
            <a:r>
              <a:rPr lang="en-US" sz="1000" i="1">
                <a:solidFill>
                  <a:srgbClr val="003366"/>
                </a:solidFill>
                <a:latin typeface="Arial"/>
                <a:cs typeface="Arial"/>
              </a:rPr>
              <a:t> Eureka</a:t>
            </a:r>
            <a:r>
              <a:rPr lang="en-US" sz="1000">
                <a:solidFill>
                  <a:srgbClr val="003366"/>
                </a:solidFill>
                <a:latin typeface="Arial"/>
                <a:cs typeface="Arial"/>
              </a:rPr>
              <a:t>, 2025. </a:t>
            </a:r>
            <a:r>
              <a:rPr lang="en-US" sz="1000">
                <a:solidFill>
                  <a:srgbClr val="003366"/>
                </a:solidFill>
                <a:latin typeface="Arial"/>
                <a:cs typeface="Arial"/>
                <a:hlinkClick r:id="rId3">
                  <a:extLst>
                    <a:ext uri="{A12FA001-AC4F-418D-AE19-62706E023703}">
                      <ahyp:hlinkClr xmlns:ahyp="http://schemas.microsoft.com/office/drawing/2018/hyperlinkcolor" val="tx"/>
                    </a:ext>
                  </a:extLst>
                </a:hlinkClick>
              </a:rPr>
              <a:t>https://eureka.patsnap.com/report-throttle-body-optimization-for-autonomous-decision-making-systems</a:t>
            </a:r>
            <a:r>
              <a:rPr lang="en-US" sz="1000">
                <a:solidFill>
                  <a:srgbClr val="003366"/>
                </a:solidFill>
                <a:latin typeface="Arial"/>
                <a:cs typeface="Arial"/>
              </a:rPr>
              <a:t> (accessed Sep. 15, 2025).</a:t>
            </a:r>
            <a:endParaRPr lang="en-US"/>
          </a:p>
          <a:p>
            <a:pPr marL="0" indent="0">
              <a:buNone/>
            </a:pPr>
            <a:endParaRPr lang="en-US" sz="1000"/>
          </a:p>
          <a:p>
            <a:pPr marL="0" indent="0" fontAlgn="base">
              <a:buNone/>
            </a:pPr>
            <a:endParaRPr lang="en-US" sz="1000">
              <a:latin typeface="Arial"/>
              <a:cs typeface="Arial"/>
            </a:endParaRPr>
          </a:p>
        </p:txBody>
      </p:sp>
    </p:spTree>
    <p:extLst>
      <p:ext uri="{BB962C8B-B14F-4D97-AF65-F5344CB8AC3E}">
        <p14:creationId xmlns:p14="http://schemas.microsoft.com/office/powerpoint/2010/main" val="2769101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A5711-EE9D-D61E-C8D0-541A8B6782EC}"/>
              </a:ext>
            </a:extLst>
          </p:cNvPr>
          <p:cNvSpPr>
            <a:spLocks noGrp="1"/>
          </p:cNvSpPr>
          <p:nvPr>
            <p:ph type="title"/>
          </p:nvPr>
        </p:nvSpPr>
        <p:spPr/>
        <p:txBody>
          <a:bodyPr/>
          <a:lstStyle/>
          <a:p>
            <a:pPr algn="l"/>
            <a:r>
              <a:rPr lang="en-US"/>
              <a:t>Works Cited</a:t>
            </a:r>
          </a:p>
        </p:txBody>
      </p:sp>
      <p:sp>
        <p:nvSpPr>
          <p:cNvPr id="3" name="Content Placeholder 2">
            <a:extLst>
              <a:ext uri="{FF2B5EF4-FFF2-40B4-BE49-F238E27FC236}">
                <a16:creationId xmlns:a16="http://schemas.microsoft.com/office/drawing/2014/main" id="{543C47EA-7D8B-870F-0215-EB9FA3CFBFCA}"/>
              </a:ext>
            </a:extLst>
          </p:cNvPr>
          <p:cNvSpPr>
            <a:spLocks noGrp="1"/>
          </p:cNvSpPr>
          <p:nvPr>
            <p:ph sz="half" idx="1"/>
          </p:nvPr>
        </p:nvSpPr>
        <p:spPr>
          <a:xfrm>
            <a:off x="838200" y="1825624"/>
            <a:ext cx="10515600" cy="4262941"/>
          </a:xfrm>
        </p:spPr>
        <p:txBody>
          <a:bodyPr vert="horz" lIns="91440" tIns="45720" rIns="91440" bIns="45720" rtlCol="0" anchor="t">
            <a:normAutofit lnSpcReduction="10000"/>
          </a:bodyPr>
          <a:lstStyle/>
          <a:p>
            <a:pPr marL="0" indent="0">
              <a:buNone/>
            </a:pPr>
            <a:r>
              <a:rPr lang="en-US" sz="1000">
                <a:latin typeface="Arial"/>
                <a:cs typeface="Arial"/>
              </a:rPr>
              <a:t>[40] Ardhana Putra </a:t>
            </a:r>
            <a:r>
              <a:rPr lang="en-US" sz="1000" err="1">
                <a:latin typeface="Arial"/>
                <a:cs typeface="Arial"/>
              </a:rPr>
              <a:t>Setyawan</a:t>
            </a:r>
            <a:r>
              <a:rPr lang="en-US" sz="1000">
                <a:latin typeface="Arial"/>
                <a:cs typeface="Arial"/>
              </a:rPr>
              <a:t>, Dedid Cahya </a:t>
            </a:r>
            <a:r>
              <a:rPr lang="en-US" sz="1000" err="1">
                <a:latin typeface="Arial"/>
                <a:cs typeface="Arial"/>
              </a:rPr>
              <a:t>Happyanto</a:t>
            </a:r>
            <a:r>
              <a:rPr lang="en-US" sz="1000">
                <a:latin typeface="Arial"/>
                <a:cs typeface="Arial"/>
              </a:rPr>
              <a:t>, and None </a:t>
            </a:r>
            <a:r>
              <a:rPr lang="en-US" sz="1000" err="1">
                <a:latin typeface="Arial"/>
                <a:cs typeface="Arial"/>
              </a:rPr>
              <a:t>Alrijadjis</a:t>
            </a:r>
            <a:r>
              <a:rPr lang="en-US" sz="1000">
                <a:latin typeface="Arial"/>
                <a:cs typeface="Arial"/>
              </a:rPr>
              <a:t>, “Implementation of Intelligent Speed Control for Autonomous Electric Vehicles,” </a:t>
            </a:r>
            <a:r>
              <a:rPr lang="en-US" sz="1000" i="1">
                <a:latin typeface="Arial"/>
                <a:cs typeface="Arial"/>
              </a:rPr>
              <a:t>2022 International Electronics Symposium (IES)</a:t>
            </a:r>
            <a:r>
              <a:rPr lang="en-US" sz="1000">
                <a:latin typeface="Arial"/>
                <a:cs typeface="Arial"/>
              </a:rPr>
              <a:t>, pp. 58–63, Aug. 2023, </a:t>
            </a:r>
            <a:r>
              <a:rPr lang="en-US" sz="1000" err="1">
                <a:latin typeface="Arial"/>
                <a:cs typeface="Arial"/>
              </a:rPr>
              <a:t>doi</a:t>
            </a:r>
            <a:r>
              <a:rPr lang="en-US" sz="1000">
                <a:latin typeface="Arial"/>
                <a:cs typeface="Arial"/>
              </a:rPr>
              <a:t>: </a:t>
            </a:r>
            <a:r>
              <a:rPr lang="en-US" sz="1000">
                <a:solidFill>
                  <a:srgbClr val="003366"/>
                </a:solidFill>
                <a:latin typeface="Arial"/>
                <a:cs typeface="Arial"/>
                <a:hlinkClick r:id="rId2"/>
              </a:rPr>
              <a:t>https://doi.org/10.1109/ies59143.2023.10242563</a:t>
            </a:r>
            <a:r>
              <a:rPr lang="en-US" sz="1000">
                <a:latin typeface="Arial"/>
                <a:cs typeface="Arial"/>
              </a:rPr>
              <a:t>.</a:t>
            </a:r>
            <a:endParaRPr lang="en-US" sz="1000">
              <a:solidFill>
                <a:srgbClr val="003366"/>
              </a:solidFill>
              <a:latin typeface="Arial"/>
              <a:cs typeface="Arial"/>
            </a:endParaRPr>
          </a:p>
          <a:p>
            <a:pPr marL="0" indent="0">
              <a:buNone/>
            </a:pPr>
            <a:r>
              <a:rPr lang="en-US" sz="1000">
                <a:latin typeface="Arial"/>
                <a:cs typeface="Arial"/>
              </a:rPr>
              <a:t>[41] A. </a:t>
            </a:r>
            <a:r>
              <a:rPr lang="en-US" sz="1000" err="1">
                <a:latin typeface="Arial"/>
                <a:cs typeface="Arial"/>
              </a:rPr>
              <a:t>Shaout</a:t>
            </a:r>
            <a:r>
              <a:rPr lang="en-US" sz="1000">
                <a:latin typeface="Arial"/>
                <a:cs typeface="Arial"/>
              </a:rPr>
              <a:t> and M. A. Jarrah, “Cruise control technology review,” </a:t>
            </a:r>
            <a:r>
              <a:rPr lang="en-US" sz="1000" i="1">
                <a:latin typeface="Arial"/>
                <a:cs typeface="Arial"/>
              </a:rPr>
              <a:t>Computers &amp; Electrical Engineering</a:t>
            </a:r>
            <a:r>
              <a:rPr lang="en-US" sz="1000">
                <a:latin typeface="Arial"/>
                <a:cs typeface="Arial"/>
              </a:rPr>
              <a:t>, vol. 23, no. 4, pp. 259–271, Jul. 1997, </a:t>
            </a:r>
            <a:r>
              <a:rPr lang="en-US" sz="1000" err="1">
                <a:latin typeface="Arial"/>
                <a:cs typeface="Arial"/>
              </a:rPr>
              <a:t>doi</a:t>
            </a:r>
            <a:r>
              <a:rPr lang="en-US" sz="1000">
                <a:latin typeface="Arial"/>
                <a:cs typeface="Arial"/>
              </a:rPr>
              <a:t>: </a:t>
            </a:r>
            <a:r>
              <a:rPr lang="en-US" sz="1000">
                <a:solidFill>
                  <a:srgbClr val="003366"/>
                </a:solidFill>
                <a:latin typeface="Arial"/>
                <a:cs typeface="Arial"/>
                <a:hlinkClick r:id="rId3"/>
              </a:rPr>
              <a:t>https://doi.org/10.1016/s0045-7906(97)00013-x</a:t>
            </a:r>
            <a:r>
              <a:rPr lang="en-US" sz="1000">
                <a:latin typeface="Arial"/>
                <a:cs typeface="Arial"/>
              </a:rPr>
              <a:t>.</a:t>
            </a:r>
            <a:endParaRPr lang="en-US" sz="1000">
              <a:solidFill>
                <a:srgbClr val="003366"/>
              </a:solidFill>
              <a:latin typeface="Arial"/>
              <a:cs typeface="Arial"/>
            </a:endParaRPr>
          </a:p>
          <a:p>
            <a:pPr marL="0" indent="0">
              <a:buNone/>
            </a:pPr>
            <a:r>
              <a:rPr lang="en-US" sz="1000">
                <a:latin typeface="Arial"/>
                <a:cs typeface="Arial"/>
              </a:rPr>
              <a:t>[42] J. F. Arango </a:t>
            </a:r>
            <a:r>
              <a:rPr lang="en-US" sz="1000" i="1">
                <a:latin typeface="Arial"/>
                <a:cs typeface="Arial"/>
              </a:rPr>
              <a:t>et al.</a:t>
            </a:r>
            <a:r>
              <a:rPr lang="en-US" sz="1000">
                <a:latin typeface="Arial"/>
                <a:cs typeface="Arial"/>
              </a:rPr>
              <a:t>, “Drive-By-Wire Development Process Based on ROS for an Autonomous Electric Vehicle,” </a:t>
            </a:r>
            <a:r>
              <a:rPr lang="en-US" sz="1000" i="1">
                <a:latin typeface="Arial"/>
                <a:cs typeface="Arial"/>
              </a:rPr>
              <a:t>Sensors</a:t>
            </a:r>
            <a:r>
              <a:rPr lang="en-US" sz="1000">
                <a:latin typeface="Arial"/>
                <a:cs typeface="Arial"/>
              </a:rPr>
              <a:t>, vol. 20, no. 21, p. 6121, Oct. 2020, </a:t>
            </a:r>
            <a:r>
              <a:rPr lang="en-US" sz="1000" err="1">
                <a:latin typeface="Arial"/>
                <a:cs typeface="Arial"/>
              </a:rPr>
              <a:t>doi</a:t>
            </a:r>
            <a:r>
              <a:rPr lang="en-US" sz="1000">
                <a:latin typeface="Arial"/>
                <a:cs typeface="Arial"/>
              </a:rPr>
              <a:t>: </a:t>
            </a:r>
            <a:r>
              <a:rPr lang="en-US" sz="1000">
                <a:latin typeface="Arial"/>
                <a:cs typeface="Arial"/>
                <a:hlinkClick r:id="rId4"/>
              </a:rPr>
              <a:t>https://doi.org/10.3390/s20216121</a:t>
            </a:r>
            <a:r>
              <a:rPr lang="en-US" sz="1000">
                <a:latin typeface="Arial"/>
                <a:cs typeface="Arial"/>
              </a:rPr>
              <a:t>.</a:t>
            </a:r>
            <a:endParaRPr lang="en-US" sz="1000">
              <a:solidFill>
                <a:srgbClr val="003366"/>
              </a:solidFill>
              <a:latin typeface="Arial"/>
              <a:cs typeface="Arial"/>
            </a:endParaRPr>
          </a:p>
          <a:p>
            <a:pPr marL="0" indent="0">
              <a:buNone/>
            </a:pPr>
            <a:r>
              <a:rPr lang="en-US" sz="1000">
                <a:latin typeface="Arial"/>
                <a:cs typeface="Arial"/>
              </a:rPr>
              <a:t>[43] D. Coffin, S. Oliver, and J. </a:t>
            </a:r>
            <a:r>
              <a:rPr lang="en-US" sz="1000" err="1">
                <a:latin typeface="Arial"/>
                <a:cs typeface="Arial"/>
              </a:rPr>
              <a:t>VerWey</a:t>
            </a:r>
            <a:r>
              <a:rPr lang="en-US" sz="1000">
                <a:latin typeface="Arial"/>
                <a:cs typeface="Arial"/>
              </a:rPr>
              <a:t>, “Building Vehicle Autonomy: Sensors, Semiconductors, Software and U.S. Competitiveness,” </a:t>
            </a:r>
            <a:r>
              <a:rPr lang="en-US" sz="1000" i="1">
                <a:latin typeface="Arial"/>
                <a:cs typeface="Arial"/>
              </a:rPr>
              <a:t>SSRN Electronic Journal</a:t>
            </a:r>
            <a:r>
              <a:rPr lang="en-US" sz="1000">
                <a:latin typeface="Arial"/>
                <a:cs typeface="Arial"/>
              </a:rPr>
              <a:t>, 2019, </a:t>
            </a:r>
            <a:r>
              <a:rPr lang="en-US" sz="1000" err="1">
                <a:latin typeface="Arial"/>
                <a:cs typeface="Arial"/>
              </a:rPr>
              <a:t>doi</a:t>
            </a:r>
            <a:r>
              <a:rPr lang="en-US" sz="1000">
                <a:latin typeface="Arial"/>
                <a:cs typeface="Arial"/>
              </a:rPr>
              <a:t>: </a:t>
            </a:r>
            <a:r>
              <a:rPr lang="en-US" sz="1000">
                <a:latin typeface="Arial"/>
                <a:cs typeface="Arial"/>
                <a:hlinkClick r:id="rId5"/>
              </a:rPr>
              <a:t>https://doi.org/10.2139/ssrn.3492778</a:t>
            </a:r>
            <a:r>
              <a:rPr lang="en-US" sz="1000">
                <a:latin typeface="Arial"/>
                <a:cs typeface="Arial"/>
              </a:rPr>
              <a:t>.</a:t>
            </a:r>
            <a:endParaRPr lang="en-US" sz="1000">
              <a:solidFill>
                <a:srgbClr val="003366"/>
              </a:solidFill>
              <a:latin typeface="Arial"/>
              <a:cs typeface="Arial"/>
            </a:endParaRPr>
          </a:p>
          <a:p>
            <a:pPr marL="0" indent="0">
              <a:lnSpc>
                <a:spcPct val="100000"/>
              </a:lnSpc>
              <a:buNone/>
            </a:pPr>
            <a:r>
              <a:rPr lang="en-US" sz="1000">
                <a:latin typeface="Arial"/>
                <a:cs typeface="Arial"/>
              </a:rPr>
              <a:t>[44] V. S. Dubey, Ruhshad </a:t>
            </a:r>
            <a:r>
              <a:rPr lang="en-US" sz="1000" err="1">
                <a:latin typeface="Arial"/>
                <a:cs typeface="Arial"/>
              </a:rPr>
              <a:t>Kasad</a:t>
            </a:r>
            <a:r>
              <a:rPr lang="en-US" sz="1000">
                <a:latin typeface="Arial"/>
                <a:cs typeface="Arial"/>
              </a:rPr>
              <a:t>, and K. Agrawal, “Autonomous Braking and Throttle System: A Deep Reinforcement Learning Approach for Naturalistic Driving,” </a:t>
            </a:r>
            <a:r>
              <a:rPr lang="en-US" sz="1000" i="1" err="1">
                <a:latin typeface="Arial"/>
                <a:cs typeface="Arial"/>
              </a:rPr>
              <a:t>arXiv</a:t>
            </a:r>
            <a:r>
              <a:rPr lang="en-US" sz="1000" i="1">
                <a:latin typeface="Arial"/>
                <a:cs typeface="Arial"/>
              </a:rPr>
              <a:t> (Cornell University)</a:t>
            </a:r>
            <a:r>
              <a:rPr lang="en-US" sz="1000">
                <a:latin typeface="Arial"/>
                <a:cs typeface="Arial"/>
              </a:rPr>
              <a:t>, Jan. 2021, </a:t>
            </a:r>
            <a:r>
              <a:rPr lang="en-US" sz="1000" err="1">
                <a:latin typeface="Arial"/>
                <a:cs typeface="Arial"/>
              </a:rPr>
              <a:t>doi</a:t>
            </a:r>
            <a:r>
              <a:rPr lang="en-US" sz="1000">
                <a:latin typeface="Arial"/>
                <a:cs typeface="Arial"/>
              </a:rPr>
              <a:t>: </a:t>
            </a:r>
            <a:r>
              <a:rPr lang="en-US" sz="1000">
                <a:solidFill>
                  <a:srgbClr val="003366"/>
                </a:solidFill>
                <a:latin typeface="Arial"/>
                <a:cs typeface="Arial"/>
                <a:hlinkClick r:id="rId6"/>
              </a:rPr>
              <a:t>https://doi.org/10.5220/0010157401730180</a:t>
            </a:r>
            <a:r>
              <a:rPr lang="en-US" sz="1000">
                <a:latin typeface="Arial"/>
                <a:cs typeface="Arial"/>
              </a:rPr>
              <a:t>.</a:t>
            </a:r>
            <a:endParaRPr lang="en-US" sz="1000">
              <a:solidFill>
                <a:srgbClr val="003366"/>
              </a:solidFill>
              <a:latin typeface="Arial"/>
              <a:cs typeface="Arial"/>
            </a:endParaRPr>
          </a:p>
          <a:p>
            <a:pPr marL="0" indent="0">
              <a:lnSpc>
                <a:spcPct val="100000"/>
              </a:lnSpc>
              <a:buNone/>
            </a:pPr>
            <a:r>
              <a:rPr lang="en-US" sz="1000">
                <a:latin typeface="Arial"/>
                <a:cs typeface="Arial"/>
              </a:rPr>
              <a:t>[45] G. Lavanya, M. Deva Priya, A. Balamurugan, and C. Jeba, “An adaptive throttle and brake control system for automatic cruise control in disability support vehicle,” </a:t>
            </a:r>
            <a:r>
              <a:rPr lang="en-US" sz="1000" i="1">
                <a:latin typeface="Arial"/>
                <a:cs typeface="Arial"/>
              </a:rPr>
              <a:t>Proceedings of the 4th International Conference on Smart City Applications</a:t>
            </a:r>
            <a:r>
              <a:rPr lang="en-US" sz="1000">
                <a:latin typeface="Arial"/>
                <a:cs typeface="Arial"/>
              </a:rPr>
              <a:t>, Oct. 2019, </a:t>
            </a:r>
            <a:r>
              <a:rPr lang="en-US" sz="1000" err="1">
                <a:latin typeface="Arial"/>
                <a:cs typeface="Arial"/>
              </a:rPr>
              <a:t>doi</a:t>
            </a:r>
            <a:r>
              <a:rPr lang="en-US" sz="1000">
                <a:latin typeface="Arial"/>
                <a:cs typeface="Arial"/>
              </a:rPr>
              <a:t>: </a:t>
            </a:r>
            <a:r>
              <a:rPr lang="en-US" sz="1000">
                <a:latin typeface="Arial"/>
                <a:cs typeface="Arial"/>
                <a:hlinkClick r:id="rId7"/>
              </a:rPr>
              <a:t>https://doi.org/10.1145/3368756.3369045</a:t>
            </a:r>
            <a:r>
              <a:rPr lang="en-US" sz="1000">
                <a:latin typeface="Arial"/>
                <a:cs typeface="Arial"/>
              </a:rPr>
              <a:t>.</a:t>
            </a:r>
            <a:endParaRPr lang="en-US" sz="1000">
              <a:solidFill>
                <a:srgbClr val="003366"/>
              </a:solidFill>
              <a:latin typeface="Arial"/>
              <a:cs typeface="Arial"/>
            </a:endParaRPr>
          </a:p>
          <a:p>
            <a:pPr marL="0" indent="0">
              <a:buNone/>
            </a:pPr>
            <a:r>
              <a:rPr lang="en-US" sz="1000">
                <a:latin typeface="Arial"/>
                <a:cs typeface="Arial"/>
              </a:rPr>
              <a:t>[46] </a:t>
            </a:r>
            <a:r>
              <a:rPr lang="en-US" sz="1000" err="1">
                <a:latin typeface="Arial"/>
                <a:cs typeface="Arial"/>
              </a:rPr>
              <a:t>Tigadi</a:t>
            </a:r>
            <a:r>
              <a:rPr lang="en-US" sz="1000">
                <a:latin typeface="Arial"/>
                <a:cs typeface="Arial"/>
              </a:rPr>
              <a:t>, A. S., </a:t>
            </a:r>
            <a:r>
              <a:rPr lang="en-US" sz="1000" err="1">
                <a:latin typeface="Arial"/>
                <a:cs typeface="Arial"/>
              </a:rPr>
              <a:t>Changappa</a:t>
            </a:r>
            <a:r>
              <a:rPr lang="en-US" sz="1000">
                <a:latin typeface="Arial"/>
                <a:cs typeface="Arial"/>
              </a:rPr>
              <a:t>, N., Singhal, S., &amp; Kulkarni, S. (2021, April 4). </a:t>
            </a:r>
            <a:r>
              <a:rPr lang="en-US" sz="1000" i="1">
                <a:latin typeface="Arial"/>
                <a:cs typeface="Arial"/>
              </a:rPr>
              <a:t>Autonomous vehicles: Present technological traits and scope for future innovation</a:t>
            </a:r>
            <a:r>
              <a:rPr lang="en-US" sz="1000">
                <a:latin typeface="Arial"/>
                <a:cs typeface="Arial"/>
              </a:rPr>
              <a:t>. SpringerLink. </a:t>
            </a:r>
            <a:r>
              <a:rPr lang="en-US" sz="1000">
                <a:latin typeface="Arial"/>
                <a:cs typeface="Arial"/>
                <a:hlinkClick r:id="rId8"/>
              </a:rPr>
              <a:t>https://link.springer.com/chapter/10.1007/978-3-030-59897-6_7</a:t>
            </a:r>
            <a:r>
              <a:rPr lang="en-US" sz="1000">
                <a:latin typeface="Arial"/>
                <a:cs typeface="Arial"/>
              </a:rPr>
              <a:t> </a:t>
            </a:r>
            <a:endParaRPr lang="en-US" sz="1000">
              <a:solidFill>
                <a:srgbClr val="003366"/>
              </a:solidFill>
              <a:latin typeface="Arial"/>
              <a:cs typeface="Arial"/>
            </a:endParaRPr>
          </a:p>
          <a:p>
            <a:pPr marL="0" indent="0">
              <a:buNone/>
            </a:pPr>
            <a:r>
              <a:rPr lang="en-US" sz="1000">
                <a:latin typeface="Arial"/>
                <a:cs typeface="Arial"/>
              </a:rPr>
              <a:t>[47] Peng Hang, X. X. (2022, March 17). </a:t>
            </a:r>
            <a:r>
              <a:rPr lang="en-US" sz="1000" i="1">
                <a:latin typeface="Arial"/>
                <a:cs typeface="Arial"/>
              </a:rPr>
              <a:t>Actuators for intelligent electric vehicles</a:t>
            </a:r>
            <a:r>
              <a:rPr lang="en-US" sz="1000">
                <a:latin typeface="Arial"/>
                <a:cs typeface="Arial"/>
              </a:rPr>
              <a:t>. MDPI Books. </a:t>
            </a:r>
            <a:r>
              <a:rPr lang="en-US" sz="1000">
                <a:latin typeface="Arial"/>
                <a:cs typeface="Arial"/>
                <a:hlinkClick r:id="rId9"/>
              </a:rPr>
              <a:t>https://doi.org/10.3390/books978-3-0365-3511-1</a:t>
            </a:r>
            <a:r>
              <a:rPr lang="en-US" sz="1000">
                <a:latin typeface="Arial"/>
                <a:cs typeface="Arial"/>
              </a:rPr>
              <a:t> </a:t>
            </a:r>
            <a:endParaRPr lang="en-US" sz="1000">
              <a:solidFill>
                <a:srgbClr val="003366"/>
              </a:solidFill>
              <a:latin typeface="Arial"/>
              <a:cs typeface="Arial"/>
            </a:endParaRPr>
          </a:p>
          <a:p>
            <a:pPr marL="0" indent="0">
              <a:buNone/>
            </a:pPr>
            <a:r>
              <a:rPr lang="en-US" sz="1000">
                <a:latin typeface="Arial"/>
                <a:cs typeface="Arial"/>
              </a:rPr>
              <a:t>[48] You, H.-W., Ko, M.-J., Lin, Y.-C., Zhao, J.-Y., &amp; Chen, Y.-J. (2024). Smooth Speed Control for an autonomous vehicle and on-road verification. </a:t>
            </a:r>
            <a:r>
              <a:rPr lang="en-US" sz="1000" i="1">
                <a:latin typeface="Arial"/>
                <a:cs typeface="Arial"/>
              </a:rPr>
              <a:t>2024 IEEE SENSORS</a:t>
            </a:r>
            <a:r>
              <a:rPr lang="en-US" sz="1000">
                <a:latin typeface="Arial"/>
                <a:cs typeface="Arial"/>
              </a:rPr>
              <a:t>, 1–4. </a:t>
            </a:r>
            <a:r>
              <a:rPr lang="en-US" sz="1000">
                <a:latin typeface="Arial"/>
                <a:cs typeface="Arial"/>
                <a:hlinkClick r:id="rId10"/>
              </a:rPr>
              <a:t>https://doi.org/10.1109/sensors60989.2024.10785102</a:t>
            </a:r>
            <a:r>
              <a:rPr lang="en-US" sz="1000">
                <a:latin typeface="Arial"/>
                <a:cs typeface="Arial"/>
              </a:rPr>
              <a:t> </a:t>
            </a:r>
            <a:endParaRPr lang="en-US" sz="1000">
              <a:solidFill>
                <a:srgbClr val="003366"/>
              </a:solidFill>
              <a:latin typeface="Arial"/>
              <a:cs typeface="Arial"/>
            </a:endParaRPr>
          </a:p>
          <a:p>
            <a:pPr marL="0" indent="0">
              <a:buNone/>
            </a:pPr>
            <a:r>
              <a:rPr lang="en-US" sz="1000">
                <a:latin typeface="Arial"/>
                <a:cs typeface="Arial"/>
              </a:rPr>
              <a:t>[49] Blanco, M., Chaka, M., Stowe, L., Gabler, H. C., Weinstein, K., Gibbons, R. B., … Fitchett, V. L. (2020, April). FMVSS considerations for vehicles with automated driving systems: Volume 1 (Report No. DOT HS 812 796). National Highway Traffic Safety Administration. </a:t>
            </a:r>
            <a:endParaRPr lang="en-US" sz="1000">
              <a:solidFill>
                <a:srgbClr val="003366"/>
              </a:solidFill>
              <a:latin typeface="Arial"/>
              <a:cs typeface="Arial"/>
            </a:endParaRPr>
          </a:p>
          <a:p>
            <a:pPr marL="0" indent="0">
              <a:buNone/>
            </a:pPr>
            <a:r>
              <a:rPr lang="en-US" sz="1000">
                <a:latin typeface="Arial"/>
                <a:cs typeface="Arial"/>
              </a:rPr>
              <a:t>[50] Yin, S., Yang, C., Kawsar, I., Du, H., &amp; Pan, Y. (2022). Longitudinal Predictive Control for Vehicle-Following Collision Avoidance in Autonomous Driving Considering Distance and Acceleration Compensation. </a:t>
            </a:r>
            <a:r>
              <a:rPr lang="en-US" sz="1000" i="1">
                <a:latin typeface="Arial"/>
                <a:cs typeface="Arial"/>
              </a:rPr>
              <a:t>Sensors (Basel, Switzerland)</a:t>
            </a:r>
            <a:r>
              <a:rPr lang="en-US" sz="1000">
                <a:latin typeface="Arial"/>
                <a:cs typeface="Arial"/>
              </a:rPr>
              <a:t>, </a:t>
            </a:r>
            <a:r>
              <a:rPr lang="en-US" sz="1000" i="1">
                <a:latin typeface="Arial"/>
                <a:cs typeface="Arial"/>
              </a:rPr>
              <a:t>22</a:t>
            </a:r>
            <a:r>
              <a:rPr lang="en-US" sz="1000">
                <a:latin typeface="Arial"/>
                <a:cs typeface="Arial"/>
              </a:rPr>
              <a:t>(19), 7395. </a:t>
            </a:r>
            <a:r>
              <a:rPr lang="en-US" sz="1000">
                <a:latin typeface="Arial"/>
                <a:cs typeface="Arial"/>
                <a:hlinkClick r:id="rId11"/>
              </a:rPr>
              <a:t>https://doi.org/10.3390/s22197395</a:t>
            </a:r>
            <a:endParaRPr lang="en-US" sz="1000"/>
          </a:p>
          <a:p>
            <a:pPr marL="0" indent="0">
              <a:buNone/>
            </a:pPr>
            <a:endParaRPr lang="en-US" sz="1000">
              <a:latin typeface="Arial"/>
              <a:cs typeface="Arial"/>
            </a:endParaRPr>
          </a:p>
          <a:p>
            <a:pPr marL="0" indent="0">
              <a:buNone/>
            </a:pPr>
            <a:endParaRPr lang="en-US" sz="800"/>
          </a:p>
          <a:p>
            <a:pPr marL="0" indent="0">
              <a:buNone/>
            </a:pPr>
            <a:endParaRPr lang="en-US" sz="1000">
              <a:latin typeface="Arial"/>
              <a:cs typeface="Arial"/>
            </a:endParaRPr>
          </a:p>
        </p:txBody>
      </p:sp>
    </p:spTree>
    <p:extLst>
      <p:ext uri="{BB962C8B-B14F-4D97-AF65-F5344CB8AC3E}">
        <p14:creationId xmlns:p14="http://schemas.microsoft.com/office/powerpoint/2010/main" val="1567410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82A7E-A46C-1FD9-ECDE-5E9B3898D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A4F328-0B7F-5F2E-F634-906850627621}"/>
              </a:ext>
            </a:extLst>
          </p:cNvPr>
          <p:cNvSpPr>
            <a:spLocks noGrp="1"/>
          </p:cNvSpPr>
          <p:nvPr>
            <p:ph type="title"/>
          </p:nvPr>
        </p:nvSpPr>
        <p:spPr/>
        <p:txBody>
          <a:bodyPr/>
          <a:lstStyle/>
          <a:p>
            <a:pPr algn="l"/>
            <a:r>
              <a:rPr lang="en-US"/>
              <a:t>Works Cited</a:t>
            </a:r>
          </a:p>
        </p:txBody>
      </p:sp>
      <p:sp>
        <p:nvSpPr>
          <p:cNvPr id="3" name="Content Placeholder 2">
            <a:extLst>
              <a:ext uri="{FF2B5EF4-FFF2-40B4-BE49-F238E27FC236}">
                <a16:creationId xmlns:a16="http://schemas.microsoft.com/office/drawing/2014/main" id="{918F9646-4AC0-E445-D9E0-409418B9945B}"/>
              </a:ext>
            </a:extLst>
          </p:cNvPr>
          <p:cNvSpPr>
            <a:spLocks noGrp="1"/>
          </p:cNvSpPr>
          <p:nvPr>
            <p:ph sz="half" idx="1"/>
          </p:nvPr>
        </p:nvSpPr>
        <p:spPr>
          <a:xfrm>
            <a:off x="838200" y="1825624"/>
            <a:ext cx="10515600" cy="4262941"/>
          </a:xfrm>
        </p:spPr>
        <p:txBody>
          <a:bodyPr vert="horz" lIns="91440" tIns="45720" rIns="91440" bIns="45720" rtlCol="0" anchor="t">
            <a:normAutofit/>
          </a:bodyPr>
          <a:lstStyle/>
          <a:p>
            <a:pPr marL="0" indent="0">
              <a:lnSpc>
                <a:spcPct val="80000"/>
              </a:lnSpc>
              <a:buNone/>
            </a:pPr>
            <a:r>
              <a:rPr lang="en-US" sz="1000">
                <a:latin typeface="Arial"/>
                <a:cs typeface="Arial"/>
              </a:rPr>
              <a:t>[51] Wang, J., Pun, A., Tu, J., Manivasagam, S., Sadat, A., Casas, S., Ren, M., &amp; Urtasun, R. (2021). </a:t>
            </a:r>
            <a:r>
              <a:rPr lang="en-US" sz="1000" err="1">
                <a:latin typeface="Arial"/>
                <a:cs typeface="Arial"/>
              </a:rPr>
              <a:t>AdvSim</a:t>
            </a:r>
            <a:r>
              <a:rPr lang="en-US" sz="1000">
                <a:latin typeface="Arial"/>
                <a:cs typeface="Arial"/>
              </a:rPr>
              <a:t>: Generating Safety-Critical Scenarios for Self-Driving Vehicles. Proceedings (IEEE Computer Society Conference on Computer Vision and Pattern Recognition. Online), 9904–9913. </a:t>
            </a:r>
            <a:r>
              <a:rPr lang="en-US" sz="1000">
                <a:latin typeface="Arial"/>
                <a:cs typeface="Arial"/>
                <a:hlinkClick r:id="rId4"/>
              </a:rPr>
              <a:t>https://doi.org/10.1109/CVPR46437.2021.00978</a:t>
            </a:r>
            <a:endParaRPr lang="en-US" sz="1000"/>
          </a:p>
          <a:p>
            <a:pPr marL="0" indent="0">
              <a:lnSpc>
                <a:spcPct val="80000"/>
              </a:lnSpc>
              <a:buNone/>
            </a:pPr>
            <a:r>
              <a:rPr lang="en-US" sz="1000">
                <a:latin typeface="Arial"/>
                <a:cs typeface="Arial"/>
              </a:rPr>
              <a:t>[52] </a:t>
            </a:r>
            <a:r>
              <a:rPr lang="en-US" sz="1000" err="1">
                <a:latin typeface="Arial"/>
                <a:cs typeface="Arial"/>
              </a:rPr>
              <a:t>Mattikalli</a:t>
            </a:r>
            <a:r>
              <a:rPr lang="en-US" sz="1000">
                <a:latin typeface="Arial"/>
                <a:cs typeface="Arial"/>
              </a:rPr>
              <a:t>, S., Rayar, V., </a:t>
            </a:r>
            <a:r>
              <a:rPr lang="en-US" sz="1000" err="1">
                <a:latin typeface="Arial"/>
                <a:cs typeface="Arial"/>
              </a:rPr>
              <a:t>Yallure</a:t>
            </a:r>
            <a:r>
              <a:rPr lang="en-US" sz="1000">
                <a:latin typeface="Arial"/>
                <a:cs typeface="Arial"/>
              </a:rPr>
              <a:t>, B., Akki, S., &amp; Thane, S. (2024). AUTOSAR-enabled throttle position sensor testing and analysis using MATLAB. 2024 IEEE North Karnataka Subsection Flagship International Conference (</a:t>
            </a:r>
            <a:r>
              <a:rPr lang="en-US" sz="1000" err="1">
                <a:latin typeface="Arial"/>
                <a:cs typeface="Arial"/>
              </a:rPr>
              <a:t>NKCon</a:t>
            </a:r>
            <a:r>
              <a:rPr lang="en-US" sz="1000">
                <a:latin typeface="Arial"/>
                <a:cs typeface="Arial"/>
              </a:rPr>
              <a:t>), 1–5. https://</a:t>
            </a:r>
            <a:r>
              <a:rPr lang="en-US" sz="1000" err="1">
                <a:latin typeface="Arial"/>
                <a:cs typeface="Arial"/>
              </a:rPr>
              <a:t>doi.org</a:t>
            </a:r>
            <a:r>
              <a:rPr lang="en-US" sz="1000">
                <a:latin typeface="Arial"/>
                <a:cs typeface="Arial"/>
              </a:rPr>
              <a:t>/10.1109/nkcon62728.2024.10775293 </a:t>
            </a:r>
            <a:endParaRPr lang="en-US" sz="1000"/>
          </a:p>
          <a:p>
            <a:pPr marL="0" indent="0">
              <a:lnSpc>
                <a:spcPct val="80000"/>
              </a:lnSpc>
              <a:buNone/>
            </a:pPr>
            <a:r>
              <a:rPr lang="en-US" sz="1000">
                <a:latin typeface="Arial"/>
                <a:cs typeface="Arial"/>
              </a:rPr>
              <a:t>[53]</a:t>
            </a:r>
          </a:p>
          <a:p>
            <a:pPr marL="0" indent="0">
              <a:lnSpc>
                <a:spcPct val="80000"/>
              </a:lnSpc>
              <a:buNone/>
            </a:pPr>
            <a:r>
              <a:rPr lang="en-US" sz="1000">
                <a:latin typeface="Arial"/>
                <a:cs typeface="Arial"/>
              </a:rPr>
              <a:t>[54] des </a:t>
            </a:r>
            <a:r>
              <a:rPr lang="en-US" sz="1000" err="1">
                <a:latin typeface="Arial"/>
                <a:cs typeface="Arial"/>
              </a:rPr>
              <a:t>dreckett</a:t>
            </a:r>
            <a:r>
              <a:rPr lang="en-US" sz="1000">
                <a:latin typeface="Arial"/>
                <a:cs typeface="Arial"/>
              </a:rPr>
              <a:t>, “How Much Does a Racing Go-Kart Weigh? (UPDATED 2025),” </a:t>
            </a:r>
            <a:r>
              <a:rPr lang="en-US" sz="1000" err="1">
                <a:latin typeface="Arial"/>
                <a:cs typeface="Arial"/>
              </a:rPr>
              <a:t>RiiRoo</a:t>
            </a:r>
            <a:r>
              <a:rPr lang="en-US" sz="1000">
                <a:latin typeface="Arial"/>
                <a:cs typeface="Arial"/>
              </a:rPr>
              <a:t>, Aug. 04, 2023. https://</a:t>
            </a:r>
            <a:r>
              <a:rPr lang="en-US" sz="1000" err="1">
                <a:latin typeface="Arial"/>
                <a:cs typeface="Arial"/>
              </a:rPr>
              <a:t>riiroo.com</a:t>
            </a:r>
            <a:r>
              <a:rPr lang="en-US" sz="1000">
                <a:latin typeface="Arial"/>
                <a:cs typeface="Arial"/>
              </a:rPr>
              <a:t>/blogs/ride-on-toy-guides/</a:t>
            </a:r>
            <a:r>
              <a:rPr lang="en-US" sz="1000" err="1">
                <a:latin typeface="Arial"/>
                <a:cs typeface="Arial"/>
              </a:rPr>
              <a:t>how-much-does-a-racing-go-kart-weigh?srsltid</a:t>
            </a:r>
            <a:r>
              <a:rPr lang="en-US" sz="1000">
                <a:latin typeface="Arial"/>
                <a:cs typeface="Arial"/>
              </a:rPr>
              <a:t>=AfmBOoq8dmP2ezMRMQtydwRUoUYJ6jsrluS_NX0Evc3fU-7l8qRzr6ve (accessed Sep. 18, 2025).</a:t>
            </a:r>
            <a:endParaRPr lang="en-US" sz="1000">
              <a:solidFill>
                <a:srgbClr val="003366"/>
              </a:solidFill>
              <a:latin typeface="Arial"/>
              <a:cs typeface="Arial"/>
            </a:endParaRPr>
          </a:p>
          <a:p>
            <a:pPr marL="0" indent="0">
              <a:buNone/>
            </a:pPr>
            <a:r>
              <a:rPr lang="en-US" sz="1000">
                <a:latin typeface="Arial"/>
                <a:cs typeface="Arial"/>
              </a:rPr>
              <a:t>[55] “How To Choose A Kart Steering Wheel - Aim Technologies,” Aim Technologies, Mar. 24, 2025. </a:t>
            </a:r>
            <a:r>
              <a:rPr lang="en-US" sz="1000">
                <a:latin typeface="Arial"/>
                <a:cs typeface="Arial"/>
                <a:hlinkClick r:id="rId5"/>
              </a:rPr>
              <a:t>https://www.aimtechnologies.com/how-to-choose-kart-steering-wheel/</a:t>
            </a:r>
            <a:endParaRPr lang="en-US" sz="1000">
              <a:solidFill>
                <a:srgbClr val="003366"/>
              </a:solidFill>
              <a:latin typeface="Arial"/>
              <a:cs typeface="Arial"/>
            </a:endParaRPr>
          </a:p>
          <a:p>
            <a:pPr marL="0" indent="0">
              <a:buNone/>
            </a:pPr>
            <a:r>
              <a:rPr lang="en-US" sz="1000">
                <a:latin typeface="Arial"/>
                <a:cs typeface="Arial"/>
              </a:rPr>
              <a:t>[56] Lumen Learning, “Rotation Angle and Angular Velocity | Physics,” </a:t>
            </a:r>
            <a:r>
              <a:rPr lang="en-US" sz="1000" err="1">
                <a:latin typeface="Arial"/>
                <a:cs typeface="Arial"/>
              </a:rPr>
              <a:t>courses.lumenlearning.com</a:t>
            </a:r>
            <a:r>
              <a:rPr lang="en-US" sz="1000">
                <a:latin typeface="Arial"/>
                <a:cs typeface="Arial"/>
              </a:rPr>
              <a:t>. </a:t>
            </a:r>
            <a:r>
              <a:rPr lang="en-US" sz="1000">
                <a:solidFill>
                  <a:srgbClr val="003366"/>
                </a:solidFill>
                <a:latin typeface="Arial"/>
                <a:cs typeface="Arial"/>
                <a:hlinkClick r:id="rId6"/>
              </a:rPr>
              <a:t>https://courses.lumenlearning.com/suny-physics/chapter/6-1-rotation-angle-and-angular-velocity/</a:t>
            </a:r>
            <a:endParaRPr lang="en-US" sz="1000">
              <a:solidFill>
                <a:srgbClr val="003366"/>
              </a:solidFill>
              <a:latin typeface="Arial"/>
              <a:cs typeface="Arial"/>
            </a:endParaRPr>
          </a:p>
          <a:p>
            <a:pPr marL="0" indent="0">
              <a:buNone/>
            </a:pPr>
            <a:r>
              <a:rPr lang="en-US" sz="1000">
                <a:latin typeface="Arial"/>
                <a:cs typeface="Arial"/>
              </a:rPr>
              <a:t>[57] “What speed should you make a right turn?,” Learn Automatic, </a:t>
            </a:r>
            <a:r>
              <a:rPr lang="en-US" sz="1000">
                <a:solidFill>
                  <a:srgbClr val="003366"/>
                </a:solidFill>
                <a:latin typeface="Arial"/>
                <a:cs typeface="Arial"/>
                <a:hlinkClick r:id="rId7"/>
              </a:rPr>
              <a:t>https://www.learn-automatic.com/tutorials/right-turns-in-automatic-car/speed/</a:t>
            </a:r>
            <a:r>
              <a:rPr lang="en-US" sz="1000">
                <a:latin typeface="Arial"/>
                <a:cs typeface="Arial"/>
              </a:rPr>
              <a:t> (accessed Sep. 16, 2025). </a:t>
            </a:r>
            <a:endParaRPr lang="en-US" sz="1000">
              <a:solidFill>
                <a:srgbClr val="003366"/>
              </a:solidFill>
              <a:latin typeface="Arial"/>
              <a:cs typeface="Arial"/>
            </a:endParaRPr>
          </a:p>
          <a:p>
            <a:pPr marL="0" indent="0">
              <a:buNone/>
            </a:pPr>
            <a:r>
              <a:rPr lang="en-US" sz="1000">
                <a:latin typeface="Arial"/>
                <a:cs typeface="Arial"/>
              </a:rPr>
              <a:t>[58] “Autonomous Torque Calculation,” ChatGPT, </a:t>
            </a:r>
            <a:r>
              <a:rPr lang="en-US" sz="1000">
                <a:solidFill>
                  <a:srgbClr val="003366"/>
                </a:solidFill>
                <a:latin typeface="Arial"/>
                <a:cs typeface="Arial"/>
                <a:hlinkClick r:id="rId8"/>
              </a:rPr>
              <a:t>https://chatgpt.com/s/t_68c9a011cb688191b759f1cd35489e71</a:t>
            </a:r>
            <a:r>
              <a:rPr lang="en-US" sz="1000">
                <a:latin typeface="Arial"/>
                <a:cs typeface="Arial"/>
              </a:rPr>
              <a:t> (accessed Sep. 16, 2025).</a:t>
            </a:r>
            <a:endParaRPr lang="en-US" sz="1000">
              <a:solidFill>
                <a:srgbClr val="003366"/>
              </a:solidFill>
              <a:latin typeface="Arial"/>
              <a:cs typeface="Arial"/>
            </a:endParaRPr>
          </a:p>
          <a:p>
            <a:pPr marL="0" indent="0">
              <a:lnSpc>
                <a:spcPct val="80000"/>
              </a:lnSpc>
              <a:buNone/>
            </a:pPr>
            <a:r>
              <a:rPr lang="en-US" sz="1000">
                <a:latin typeface="Arial"/>
                <a:cs typeface="Arial"/>
              </a:rPr>
              <a:t>[59] K. Vinith and P. </a:t>
            </a:r>
            <a:r>
              <a:rPr lang="en-US" sz="1000" err="1">
                <a:latin typeface="Arial"/>
                <a:cs typeface="Arial"/>
              </a:rPr>
              <a:t>Sathiamurthi</a:t>
            </a:r>
            <a:r>
              <a:rPr lang="en-US" sz="1000">
                <a:latin typeface="Arial"/>
                <a:cs typeface="Arial"/>
              </a:rPr>
              <a:t>, “Design And Fabrication Of Adaptive Spoiler For Go -Kart Vehicles,” 2044. Accessed: Sep. 15, 2025. [Online]. Available: </a:t>
            </a:r>
            <a:r>
              <a:rPr lang="en-US" sz="1000">
                <a:latin typeface="Arial"/>
                <a:cs typeface="Arial"/>
                <a:hlinkClick r:id="rId9"/>
              </a:rPr>
              <a:t>https://www.ijstr.org/final-print/mar2020/Design-And-Fabrication-Of-Adaptive-Spoiler-For-Go-Kart-Vehicles.pdf</a:t>
            </a:r>
            <a:endParaRPr lang="en-US" sz="1000">
              <a:latin typeface="Arial"/>
              <a:cs typeface="Arial"/>
            </a:endParaRPr>
          </a:p>
          <a:p>
            <a:pPr marL="0" indent="0">
              <a:buNone/>
            </a:pPr>
            <a:r>
              <a:rPr lang="en-US" sz="1000">
                <a:latin typeface="Arial"/>
                <a:cs typeface="Arial"/>
              </a:rPr>
              <a:t>[60] GmbH, R. B. (2014). </a:t>
            </a:r>
            <a:r>
              <a:rPr lang="en-US" sz="1000" i="1">
                <a:latin typeface="Arial"/>
                <a:cs typeface="Arial"/>
              </a:rPr>
              <a:t>Automotive Handbook, 9th edition</a:t>
            </a:r>
            <a:r>
              <a:rPr lang="en-US" sz="1000">
                <a:latin typeface="Arial"/>
                <a:cs typeface="Arial"/>
              </a:rPr>
              <a:t>. John Wiley &amp; Sons.</a:t>
            </a:r>
          </a:p>
          <a:p>
            <a:pPr marL="0" indent="0">
              <a:buNone/>
            </a:pPr>
            <a:r>
              <a:rPr lang="en-US" sz="1000">
                <a:latin typeface="Arial"/>
                <a:cs typeface="Arial"/>
              </a:rPr>
              <a:t>[61] Hang, P., Xia, X., &amp; Chen, X. (Eds.). (2022b). </a:t>
            </a:r>
            <a:r>
              <a:rPr lang="en-US" sz="1000" i="1">
                <a:latin typeface="Arial"/>
                <a:cs typeface="Arial"/>
              </a:rPr>
              <a:t>Actuators for Intelligent Electric Vehicles</a:t>
            </a:r>
            <a:r>
              <a:rPr lang="en-US" sz="1000">
                <a:latin typeface="Arial"/>
                <a:cs typeface="Arial"/>
              </a:rPr>
              <a:t>. </a:t>
            </a:r>
            <a:r>
              <a:rPr lang="en-US" sz="1000">
                <a:latin typeface="Arial"/>
                <a:cs typeface="Arial"/>
                <a:hlinkClick r:id="rId10"/>
              </a:rPr>
              <a:t>https://doi.org/10.3390/books978-3-0365-3511-1</a:t>
            </a:r>
            <a:r>
              <a:rPr lang="en-US" sz="1000">
                <a:latin typeface="Arial"/>
                <a:cs typeface="Arial"/>
              </a:rPr>
              <a:t> </a:t>
            </a:r>
          </a:p>
          <a:p>
            <a:pPr marL="0" indent="0">
              <a:buNone/>
            </a:pPr>
            <a:r>
              <a:rPr lang="en-US" sz="1000">
                <a:latin typeface="Arial"/>
                <a:cs typeface="Arial"/>
              </a:rPr>
              <a:t>[62] “</a:t>
            </a:r>
            <a:r>
              <a:rPr lang="en-US" sz="1000" err="1">
                <a:latin typeface="Arial"/>
                <a:cs typeface="Arial"/>
              </a:rPr>
              <a:t>MotoTec</a:t>
            </a:r>
            <a:r>
              <a:rPr lang="en-US" sz="1000">
                <a:latin typeface="Arial"/>
                <a:cs typeface="Arial"/>
              </a:rPr>
              <a:t> Maverick Go Kart 36v 1000w Red-MT-GK-Maverick-1000w_,” </a:t>
            </a:r>
            <a:r>
              <a:rPr lang="en-US" sz="1000" err="1">
                <a:latin typeface="Arial"/>
                <a:cs typeface="Arial"/>
              </a:rPr>
              <a:t>MotoTec</a:t>
            </a:r>
            <a:r>
              <a:rPr lang="en-US" sz="1000">
                <a:latin typeface="Arial"/>
                <a:cs typeface="Arial"/>
              </a:rPr>
              <a:t> USA, 2025. </a:t>
            </a:r>
            <a:r>
              <a:rPr lang="en-US" sz="1000">
                <a:latin typeface="Arial"/>
                <a:cs typeface="Arial"/>
                <a:hlinkClick r:id="rId11"/>
              </a:rPr>
              <a:t>https://mototecusa.com/mototec-maverick-go-kart-36v-1000w-red.html?srsltid=AfmBOopFsndbSnCM9fEoATDctOQhMEFDCPzX75qQ5rVPK3E8wcFpTcIFTds</a:t>
            </a:r>
            <a:r>
              <a:rPr lang="en-US" sz="1000">
                <a:latin typeface="Arial"/>
                <a:cs typeface="Arial"/>
              </a:rPr>
              <a:t> (accessed Sep. 17, 2025).</a:t>
            </a:r>
          </a:p>
          <a:p>
            <a:pPr marL="0" indent="0">
              <a:buNone/>
            </a:pPr>
            <a:r>
              <a:rPr lang="en-US" sz="1000">
                <a:latin typeface="Arial"/>
                <a:cs typeface="Arial"/>
              </a:rPr>
              <a:t>[63] “</a:t>
            </a:r>
            <a:r>
              <a:rPr lang="en-US" sz="1000" err="1">
                <a:latin typeface="Arial"/>
                <a:cs typeface="Arial"/>
              </a:rPr>
              <a:t>Amazon.com</a:t>
            </a:r>
            <a:r>
              <a:rPr lang="en-US" sz="1000">
                <a:latin typeface="Arial"/>
                <a:cs typeface="Arial"/>
              </a:rPr>
              <a:t>: 125cc </a:t>
            </a:r>
            <a:r>
              <a:rPr lang="en-US" sz="1000" err="1">
                <a:latin typeface="Arial"/>
                <a:cs typeface="Arial"/>
              </a:rPr>
              <a:t>Gokart</a:t>
            </a:r>
            <a:r>
              <a:rPr lang="en-US" sz="1000">
                <a:latin typeface="Arial"/>
                <a:cs typeface="Arial"/>
              </a:rPr>
              <a:t> Gk110 Kandi Mini Raptor 125cc Kart </a:t>
            </a:r>
            <a:r>
              <a:rPr lang="en-US" sz="1000" err="1">
                <a:latin typeface="Arial"/>
                <a:cs typeface="Arial"/>
              </a:rPr>
              <a:t>Gokart</a:t>
            </a:r>
            <a:r>
              <a:rPr lang="en-US" sz="1000">
                <a:latin typeface="Arial"/>
                <a:cs typeface="Arial"/>
              </a:rPr>
              <a:t> with Reverse and Big 16 inches Wheels for Gas Go Kart Kids and Youth (Pink) : Automotive,” </a:t>
            </a:r>
            <a:r>
              <a:rPr lang="en-US" sz="1000" err="1">
                <a:latin typeface="Arial"/>
                <a:cs typeface="Arial"/>
              </a:rPr>
              <a:t>Amazon.com</a:t>
            </a:r>
            <a:r>
              <a:rPr lang="en-US" sz="1000">
                <a:latin typeface="Arial"/>
                <a:cs typeface="Arial"/>
              </a:rPr>
              <a:t>, 2025. </a:t>
            </a:r>
            <a:r>
              <a:rPr lang="en-US" sz="1000">
                <a:latin typeface="Arial"/>
                <a:cs typeface="Arial"/>
                <a:hlinkClick r:id="rId12"/>
              </a:rPr>
              <a:t>http://amazon.com/Upgraded-Gokart-GK110-Reverse-Wheels/dp/B015P3K9RK</a:t>
            </a:r>
            <a:r>
              <a:rPr lang="en-US" sz="1000">
                <a:latin typeface="Arial"/>
                <a:cs typeface="Arial"/>
              </a:rPr>
              <a:t> (accessed Sep. 17, 2025).</a:t>
            </a:r>
            <a:endParaRPr lang="en-US">
              <a:latin typeface="Arial"/>
              <a:cs typeface="Arial"/>
            </a:endParaRPr>
          </a:p>
          <a:p>
            <a:pPr marL="0" indent="0">
              <a:buNone/>
            </a:pPr>
            <a:endParaRPr lang="en-US" sz="1000">
              <a:solidFill>
                <a:srgbClr val="003366"/>
              </a:solidFill>
            </a:endParaRPr>
          </a:p>
          <a:p>
            <a:pPr marL="0" indent="0">
              <a:buNone/>
            </a:pPr>
            <a:endParaRPr lang="en-US" sz="1000">
              <a:highlight>
                <a:srgbClr val="FFFF00"/>
              </a:highlight>
            </a:endParaRPr>
          </a:p>
        </p:txBody>
      </p:sp>
    </p:spTree>
    <p:extLst>
      <p:ext uri="{BB962C8B-B14F-4D97-AF65-F5344CB8AC3E}">
        <p14:creationId xmlns:p14="http://schemas.microsoft.com/office/powerpoint/2010/main" val="2399387079"/>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76EAD-5B88-EFF2-FCF8-DD3F227C34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327AA4-5E48-CC54-D155-6D9EE3B9D950}"/>
              </a:ext>
            </a:extLst>
          </p:cNvPr>
          <p:cNvSpPr>
            <a:spLocks noGrp="1"/>
          </p:cNvSpPr>
          <p:nvPr>
            <p:ph type="title"/>
          </p:nvPr>
        </p:nvSpPr>
        <p:spPr/>
        <p:txBody>
          <a:bodyPr/>
          <a:lstStyle/>
          <a:p>
            <a:pPr algn="l"/>
            <a:r>
              <a:rPr lang="en-US">
                <a:latin typeface="Arial"/>
                <a:cs typeface="Arial"/>
              </a:rPr>
              <a:t>Brake Requirements</a:t>
            </a:r>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87DBEDBE-9A04-CB8B-0B4D-1CD2A62FBC72}"/>
                  </a:ext>
                </a:extLst>
              </p:cNvPr>
              <p:cNvSpPr>
                <a:spLocks noGrp="1"/>
              </p:cNvSpPr>
              <p:nvPr>
                <p:ph sz="half" idx="2"/>
              </p:nvPr>
            </p:nvSpPr>
            <p:spPr>
              <a:xfrm>
                <a:off x="270674" y="1949040"/>
                <a:ext cx="6848182" cy="4262941"/>
              </a:xfrm>
            </p:spPr>
            <p:txBody>
              <a:bodyPr>
                <a:normAutofit/>
              </a:bodyPr>
              <a:lstStyle/>
              <a:p>
                <a:pPr marL="0" indent="0">
                  <a:buNone/>
                </a:pPr>
                <a:r>
                  <a:rPr lang="en-US" b="1">
                    <a:latin typeface="Arial"/>
                    <a:cs typeface="Arial"/>
                  </a:rPr>
                  <a:t>Engineering Requirements</a:t>
                </a:r>
              </a:p>
              <a:p>
                <a:r>
                  <a:rPr lang="en-US" sz="2400">
                    <a:latin typeface="+mn-lt"/>
                    <a:cs typeface="Arial"/>
                  </a:rPr>
                  <a:t>Brake Algorithm Response Time of ≤ .375s</a:t>
                </a:r>
              </a:p>
              <a:p>
                <a:r>
                  <a:rPr lang="en-US" sz="2400">
                    <a:latin typeface="+mn-lt"/>
                    <a:cs typeface="Arial"/>
                  </a:rPr>
                  <a:t>Emergency Stop Time </a:t>
                </a:r>
                <a:r>
                  <a:rPr lang="en-US" sz="2400">
                    <a:latin typeface="+mn-lt"/>
                    <a:ea typeface="Cambria Math" panose="02040503050406030204" pitchFamily="18" charset="0"/>
                    <a:cs typeface="Arial"/>
                  </a:rPr>
                  <a:t>≤  2s</a:t>
                </a:r>
              </a:p>
              <a:p>
                <a:r>
                  <a:rPr lang="en-US" sz="2400">
                    <a:latin typeface="+mn-lt"/>
                    <a:ea typeface="Cambria Math" panose="02040503050406030204" pitchFamily="18" charset="0"/>
                    <a:cs typeface="Arial"/>
                  </a:rPr>
                  <a:t>Emergency Stop Distance ≤ 5m</a:t>
                </a:r>
                <a:endParaRPr lang="en-US" sz="2400">
                  <a:latin typeface="+mn-lt"/>
                  <a:cs typeface="Arial"/>
                </a:endParaRPr>
              </a:p>
              <a:p>
                <a:r>
                  <a:rPr lang="en-US" sz="2400">
                    <a:latin typeface="+mn-lt"/>
                    <a:cs typeface="Arial"/>
                  </a:rPr>
                  <a:t>Brake Reliability </a:t>
                </a:r>
                <a:r>
                  <a:rPr lang="en-US" sz="2400">
                    <a:latin typeface="+mn-lt"/>
                    <a:ea typeface="Cambria Math" panose="02040503050406030204" pitchFamily="18" charset="0"/>
                    <a:cs typeface="Arial"/>
                  </a:rPr>
                  <a:t>≥ 10hrs</a:t>
                </a:r>
                <a:endParaRPr lang="en-US" sz="2400">
                  <a:latin typeface="+mn-lt"/>
                  <a:cs typeface="Arial"/>
                </a:endParaRPr>
              </a:p>
              <a:p>
                <a:r>
                  <a:rPr lang="en-US" sz="2400">
                    <a:latin typeface="+mn-lt"/>
                    <a:cs typeface="Arial"/>
                  </a:rPr>
                  <a:t>User Brake Input Force </a:t>
                </a:r>
                <a:r>
                  <a:rPr lang="en-US" sz="2400">
                    <a:latin typeface="+mn-lt"/>
                    <a:ea typeface="Cambria Math" panose="02040503050406030204" pitchFamily="18" charset="0"/>
                    <a:cs typeface="Arial"/>
                  </a:rPr>
                  <a:t>≤ 350N</a:t>
                </a:r>
                <a:endParaRPr lang="en-US" sz="2400">
                  <a:latin typeface="+mn-lt"/>
                  <a:cs typeface="Arial"/>
                </a:endParaRPr>
              </a:p>
              <a:p>
                <a:r>
                  <a:rPr lang="en-US" sz="2400">
                    <a:latin typeface="+mn-lt"/>
                    <a:cs typeface="Arial"/>
                  </a:rPr>
                  <a:t>Brake Deceleration </a:t>
                </a:r>
                <a:r>
                  <a:rPr lang="en-US" sz="2400">
                    <a:latin typeface="+mn-lt"/>
                    <a:ea typeface="Cambria Math" panose="02040503050406030204" pitchFamily="18" charset="0"/>
                    <a:cs typeface="Arial"/>
                  </a:rPr>
                  <a:t>≥ 7</a:t>
                </a:r>
                <a14:m>
                  <m:oMath xmlns:m="http://schemas.openxmlformats.org/officeDocument/2006/math">
                    <m:f>
                      <m:fPr>
                        <m:ctrlPr>
                          <a:rPr lang="en-US" sz="2400" i="1" smtClean="0">
                            <a:latin typeface="Cambria Math" panose="02040503050406030204" pitchFamily="18" charset="0"/>
                            <a:ea typeface="Cambria Math" panose="02040503050406030204" pitchFamily="18" charset="0"/>
                            <a:cs typeface="Arial"/>
                          </a:rPr>
                        </m:ctrlPr>
                      </m:fPr>
                      <m:num>
                        <m:r>
                          <a:rPr lang="en-US" sz="2400" b="0" i="1" smtClean="0">
                            <a:latin typeface="Cambria Math" panose="02040503050406030204" pitchFamily="18" charset="0"/>
                            <a:ea typeface="Cambria Math" panose="02040503050406030204" pitchFamily="18" charset="0"/>
                            <a:cs typeface="Arial"/>
                          </a:rPr>
                          <m:t>𝑚</m:t>
                        </m:r>
                      </m:num>
                      <m:den>
                        <m:sSup>
                          <m:sSupPr>
                            <m:ctrlPr>
                              <a:rPr lang="en-US" sz="2400" i="1" smtClean="0">
                                <a:latin typeface="Cambria Math" panose="02040503050406030204" pitchFamily="18" charset="0"/>
                                <a:ea typeface="Cambria Math" panose="02040503050406030204" pitchFamily="18" charset="0"/>
                                <a:cs typeface="Arial"/>
                              </a:rPr>
                            </m:ctrlPr>
                          </m:sSupPr>
                          <m:e>
                            <m:r>
                              <a:rPr lang="en-US" sz="2400" b="0" i="1" smtClean="0">
                                <a:latin typeface="Cambria Math" panose="02040503050406030204" pitchFamily="18" charset="0"/>
                                <a:ea typeface="Cambria Math" panose="02040503050406030204" pitchFamily="18" charset="0"/>
                                <a:cs typeface="Arial"/>
                              </a:rPr>
                              <m:t>𝑠</m:t>
                            </m:r>
                          </m:e>
                          <m:sup>
                            <m:r>
                              <a:rPr lang="en-US" sz="2400" b="0" i="1" smtClean="0">
                                <a:latin typeface="Cambria Math" panose="02040503050406030204" pitchFamily="18" charset="0"/>
                                <a:ea typeface="Cambria Math" panose="02040503050406030204" pitchFamily="18" charset="0"/>
                                <a:cs typeface="Arial"/>
                              </a:rPr>
                              <m:t>2</m:t>
                            </m:r>
                          </m:sup>
                        </m:sSup>
                      </m:den>
                    </m:f>
                  </m:oMath>
                </a14:m>
                <a:endParaRPr lang="en-US" sz="2400">
                  <a:latin typeface="+mn-lt"/>
                  <a:cs typeface="Arial"/>
                </a:endParaRPr>
              </a:p>
              <a:p>
                <a:r>
                  <a:rPr lang="en-US" sz="2400">
                    <a:latin typeface="+mn-lt"/>
                    <a:cs typeface="Arial"/>
                  </a:rPr>
                  <a:t>Automatic Brake System Operable for ≥ 20 minutes </a:t>
                </a:r>
                <a:endParaRPr lang="en-US" b="1"/>
              </a:p>
              <a:p>
                <a:endParaRPr lang="en-US" b="1"/>
              </a:p>
              <a:p>
                <a:pPr marL="0" indent="0">
                  <a:buNone/>
                </a:pPr>
                <a:endParaRPr lang="en-US"/>
              </a:p>
            </p:txBody>
          </p:sp>
        </mc:Choice>
        <mc:Fallback xmlns="">
          <p:sp>
            <p:nvSpPr>
              <p:cNvPr id="4" name="Content Placeholder 3">
                <a:extLst>
                  <a:ext uri="{FF2B5EF4-FFF2-40B4-BE49-F238E27FC236}">
                    <a16:creationId xmlns:a16="http://schemas.microsoft.com/office/drawing/2014/main" id="{87DBEDBE-9A04-CB8B-0B4D-1CD2A62FBC72}"/>
                  </a:ext>
                </a:extLst>
              </p:cNvPr>
              <p:cNvSpPr>
                <a:spLocks noGrp="1" noRot="1" noChangeAspect="1" noMove="1" noResize="1" noEditPoints="1" noAdjustHandles="1" noChangeArrowheads="1" noChangeShapeType="1" noTextEdit="1"/>
              </p:cNvSpPr>
              <p:nvPr>
                <p:ph sz="half" idx="2"/>
              </p:nvPr>
            </p:nvSpPr>
            <p:spPr>
              <a:xfrm>
                <a:off x="270674" y="1949040"/>
                <a:ext cx="6848182" cy="4262941"/>
              </a:xfrm>
              <a:blipFill>
                <a:blip r:embed="rId2"/>
                <a:stretch>
                  <a:fillRect l="-1779" t="-2575" r="-26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AD00778F-44A6-B993-A9AB-FFD62094C037}"/>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JK 4</a:t>
            </a:r>
          </a:p>
        </p:txBody>
      </p:sp>
      <p:pic>
        <p:nvPicPr>
          <p:cNvPr id="9" name="Picture 8" descr="A diagram of a car with text&#10;&#10;AI-generated content may be incorrect.">
            <a:extLst>
              <a:ext uri="{FF2B5EF4-FFF2-40B4-BE49-F238E27FC236}">
                <a16:creationId xmlns:a16="http://schemas.microsoft.com/office/drawing/2014/main" id="{60EFBF60-49B6-C098-72EA-D7448D1FE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321" y="2554837"/>
            <a:ext cx="4672236" cy="2341950"/>
          </a:xfrm>
          <a:prstGeom prst="rect">
            <a:avLst/>
          </a:prstGeom>
        </p:spPr>
      </p:pic>
      <p:sp>
        <p:nvSpPr>
          <p:cNvPr id="10" name="TextBox 9">
            <a:extLst>
              <a:ext uri="{FF2B5EF4-FFF2-40B4-BE49-F238E27FC236}">
                <a16:creationId xmlns:a16="http://schemas.microsoft.com/office/drawing/2014/main" id="{4638F85D-BCB5-E854-3906-01E8CDFF75FC}"/>
              </a:ext>
            </a:extLst>
          </p:cNvPr>
          <p:cNvSpPr txBox="1"/>
          <p:nvPr/>
        </p:nvSpPr>
        <p:spPr>
          <a:xfrm>
            <a:off x="6984924" y="4954253"/>
            <a:ext cx="41671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Calibri"/>
                <a:cs typeface="Calibri"/>
              </a:rPr>
              <a:t>Braking Diagram [1]</a:t>
            </a:r>
          </a:p>
        </p:txBody>
      </p:sp>
    </p:spTree>
    <p:extLst>
      <p:ext uri="{BB962C8B-B14F-4D97-AF65-F5344CB8AC3E}">
        <p14:creationId xmlns:p14="http://schemas.microsoft.com/office/powerpoint/2010/main" val="801756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236D2-8537-772B-C5AE-D347A954C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1AAC7-54C4-7432-AC71-DBCC7C7EDC5F}"/>
              </a:ext>
            </a:extLst>
          </p:cNvPr>
          <p:cNvSpPr>
            <a:spLocks noGrp="1"/>
          </p:cNvSpPr>
          <p:nvPr>
            <p:ph type="title"/>
          </p:nvPr>
        </p:nvSpPr>
        <p:spPr>
          <a:xfrm>
            <a:off x="838200" y="353302"/>
            <a:ext cx="10515600" cy="979013"/>
          </a:xfrm>
        </p:spPr>
        <p:txBody>
          <a:bodyPr/>
          <a:lstStyle/>
          <a:p>
            <a:pPr algn="l"/>
            <a:r>
              <a:rPr lang="en-US">
                <a:latin typeface="Arial"/>
                <a:cs typeface="Arial"/>
              </a:rPr>
              <a:t>QFD – Brakes</a:t>
            </a:r>
            <a:endParaRPr lang="en-US"/>
          </a:p>
        </p:txBody>
      </p:sp>
      <p:sp>
        <p:nvSpPr>
          <p:cNvPr id="6" name="TextBox 5">
            <a:extLst>
              <a:ext uri="{FF2B5EF4-FFF2-40B4-BE49-F238E27FC236}">
                <a16:creationId xmlns:a16="http://schemas.microsoft.com/office/drawing/2014/main" id="{4665239D-CA35-DB4A-3ABC-3077FA8B3530}"/>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JK 5</a:t>
            </a:r>
          </a:p>
        </p:txBody>
      </p:sp>
      <p:pic>
        <p:nvPicPr>
          <p:cNvPr id="36" name="Content Placeholder 35" descr="A spreadsheet with a number of tasks&#10;&#10;Description automatically generated">
            <a:extLst>
              <a:ext uri="{FF2B5EF4-FFF2-40B4-BE49-F238E27FC236}">
                <a16:creationId xmlns:a16="http://schemas.microsoft.com/office/drawing/2014/main" id="{A634423A-238D-2B9E-4531-CB656D4B471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95660" y="1540383"/>
            <a:ext cx="7052036" cy="4918581"/>
          </a:xfrm>
        </p:spPr>
      </p:pic>
    </p:spTree>
    <p:extLst>
      <p:ext uri="{BB962C8B-B14F-4D97-AF65-F5344CB8AC3E}">
        <p14:creationId xmlns:p14="http://schemas.microsoft.com/office/powerpoint/2010/main" val="420300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60B887F-F5BA-5546-9DD4-DA4ABAD20B18}"/>
              </a:ext>
            </a:extLst>
          </p:cNvPr>
          <p:cNvSpPr>
            <a:spLocks noGrp="1"/>
          </p:cNvSpPr>
          <p:nvPr>
            <p:ph sz="half" idx="1"/>
          </p:nvPr>
        </p:nvSpPr>
        <p:spPr>
          <a:xfrm>
            <a:off x="838200" y="1828801"/>
            <a:ext cx="5181600" cy="4649742"/>
          </a:xfrm>
        </p:spPr>
        <p:txBody>
          <a:bodyPr vert="horz" lIns="91440" tIns="45720" rIns="91440" bIns="45720" rtlCol="0" anchor="t">
            <a:normAutofit/>
          </a:bodyPr>
          <a:lstStyle/>
          <a:p>
            <a:pPr marL="0" indent="0">
              <a:lnSpc>
                <a:spcPct val="110000"/>
              </a:lnSpc>
              <a:buNone/>
            </a:pPr>
            <a:r>
              <a:rPr lang="en-US" b="1">
                <a:latin typeface="Arial"/>
                <a:cs typeface="Arial"/>
              </a:rPr>
              <a:t>Customer Requirements</a:t>
            </a:r>
            <a:endParaRPr lang="en-US" b="1"/>
          </a:p>
          <a:p>
            <a:pPr>
              <a:lnSpc>
                <a:spcPct val="110000"/>
              </a:lnSpc>
            </a:pPr>
            <a:r>
              <a:rPr lang="en-US" sz="2600">
                <a:latin typeface="Arial"/>
                <a:cs typeface="Arial"/>
              </a:rPr>
              <a:t>Autonomous Navigation</a:t>
            </a:r>
            <a:endParaRPr lang="en-US" sz="2600"/>
          </a:p>
          <a:p>
            <a:pPr>
              <a:lnSpc>
                <a:spcPct val="110000"/>
              </a:lnSpc>
            </a:pPr>
            <a:r>
              <a:rPr lang="en-US" sz="2600">
                <a:latin typeface="Arial"/>
                <a:cs typeface="Arial"/>
              </a:rPr>
              <a:t>Obstacle Detection</a:t>
            </a:r>
            <a:endParaRPr lang="en-US" sz="2600"/>
          </a:p>
          <a:p>
            <a:pPr>
              <a:lnSpc>
                <a:spcPct val="110000"/>
              </a:lnSpc>
            </a:pPr>
            <a:r>
              <a:rPr lang="en-US" sz="2600">
                <a:latin typeface="Arial"/>
                <a:cs typeface="Arial"/>
              </a:rPr>
              <a:t>User Control</a:t>
            </a:r>
            <a:endParaRPr lang="en-US" sz="2600"/>
          </a:p>
          <a:p>
            <a:pPr>
              <a:lnSpc>
                <a:spcPct val="110000"/>
              </a:lnSpc>
            </a:pPr>
            <a:r>
              <a:rPr lang="en-US" sz="2600">
                <a:latin typeface="Arial"/>
                <a:cs typeface="Arial"/>
              </a:rPr>
              <a:t>Obstacle Avoidance</a:t>
            </a:r>
            <a:endParaRPr lang="en-US" sz="2600"/>
          </a:p>
          <a:p>
            <a:pPr>
              <a:lnSpc>
                <a:spcPct val="110000"/>
              </a:lnSpc>
            </a:pPr>
            <a:r>
              <a:rPr lang="en-US" sz="2600">
                <a:latin typeface="Arial"/>
                <a:cs typeface="Arial"/>
              </a:rPr>
              <a:t>Performance</a:t>
            </a:r>
            <a:endParaRPr lang="en-US" sz="2600"/>
          </a:p>
          <a:p>
            <a:pPr>
              <a:lnSpc>
                <a:spcPct val="110000"/>
              </a:lnSpc>
            </a:pPr>
            <a:r>
              <a:rPr lang="en-US" sz="2600">
                <a:latin typeface="Arial"/>
                <a:cs typeface="Arial"/>
              </a:rPr>
              <a:t>Safety </a:t>
            </a:r>
            <a:endParaRPr lang="en-US" sz="2600"/>
          </a:p>
          <a:p>
            <a:pPr>
              <a:lnSpc>
                <a:spcPct val="110000"/>
              </a:lnSpc>
            </a:pPr>
            <a:r>
              <a:rPr lang="en-US" sz="2600">
                <a:latin typeface="Arial"/>
                <a:cs typeface="Arial"/>
              </a:rPr>
              <a:t>Usability</a:t>
            </a:r>
            <a:endParaRPr lang="en-US" sz="2600"/>
          </a:p>
          <a:p>
            <a:endParaRPr lang="en-US" sz="2000"/>
          </a:p>
          <a:p>
            <a:endParaRPr lang="en-US" sz="2000"/>
          </a:p>
          <a:p>
            <a:pPr marL="0" indent="0">
              <a:buNone/>
            </a:pPr>
            <a:endParaRPr lang="en-US" sz="2200"/>
          </a:p>
        </p:txBody>
      </p:sp>
      <p:sp>
        <p:nvSpPr>
          <p:cNvPr id="9" name="Title 3">
            <a:extLst>
              <a:ext uri="{FF2B5EF4-FFF2-40B4-BE49-F238E27FC236}">
                <a16:creationId xmlns:a16="http://schemas.microsoft.com/office/drawing/2014/main" id="{B083441C-7DE1-784C-B9A7-BAA61BB2DCCB}"/>
              </a:ext>
            </a:extLst>
          </p:cNvPr>
          <p:cNvSpPr>
            <a:spLocks noGrp="1"/>
          </p:cNvSpPr>
          <p:nvPr>
            <p:ph type="title"/>
          </p:nvPr>
        </p:nvSpPr>
        <p:spPr/>
        <p:txBody>
          <a:bodyPr>
            <a:normAutofit/>
          </a:bodyPr>
          <a:lstStyle/>
          <a:p>
            <a:pPr algn="l"/>
            <a:r>
              <a:rPr lang="en-US">
                <a:latin typeface="Arial"/>
                <a:cs typeface="Arial"/>
              </a:rPr>
              <a:t>Steering Requirements</a:t>
            </a:r>
            <a:endParaRPr lang="en-US"/>
          </a:p>
        </p:txBody>
      </p:sp>
      <p:sp>
        <p:nvSpPr>
          <p:cNvPr id="3" name="TextBox 2">
            <a:extLst>
              <a:ext uri="{FF2B5EF4-FFF2-40B4-BE49-F238E27FC236}">
                <a16:creationId xmlns:a16="http://schemas.microsoft.com/office/drawing/2014/main" id="{460EDF83-8F5A-7F60-9A6E-3A86CF56BF1F}"/>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DM 6</a:t>
            </a:r>
          </a:p>
        </p:txBody>
      </p:sp>
      <p:pic>
        <p:nvPicPr>
          <p:cNvPr id="6" name="Picture 5" descr="Boeing forecast">
            <a:extLst>
              <a:ext uri="{FF2B5EF4-FFF2-40B4-BE49-F238E27FC236}">
                <a16:creationId xmlns:a16="http://schemas.microsoft.com/office/drawing/2014/main" id="{3112A467-AF50-9ACA-4439-A56C07E8DA79}"/>
              </a:ext>
            </a:extLst>
          </p:cNvPr>
          <p:cNvPicPr>
            <a:picLocks noChangeAspect="1"/>
          </p:cNvPicPr>
          <p:nvPr/>
        </p:nvPicPr>
        <p:blipFill>
          <a:blip r:embed="rId2"/>
          <a:stretch>
            <a:fillRect/>
          </a:stretch>
        </p:blipFill>
        <p:spPr>
          <a:xfrm>
            <a:off x="6346144" y="2333171"/>
            <a:ext cx="5000625" cy="3352800"/>
          </a:xfrm>
          <a:prstGeom prst="rect">
            <a:avLst/>
          </a:prstGeom>
        </p:spPr>
      </p:pic>
      <p:sp>
        <p:nvSpPr>
          <p:cNvPr id="11" name="TextBox 10">
            <a:extLst>
              <a:ext uri="{FF2B5EF4-FFF2-40B4-BE49-F238E27FC236}">
                <a16:creationId xmlns:a16="http://schemas.microsoft.com/office/drawing/2014/main" id="{265F6F68-C526-0A5A-802A-91EEE8155345}"/>
              </a:ext>
            </a:extLst>
          </p:cNvPr>
          <p:cNvSpPr txBox="1"/>
          <p:nvPr/>
        </p:nvSpPr>
        <p:spPr>
          <a:xfrm>
            <a:off x="6763656" y="5686740"/>
            <a:ext cx="41671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Calibri"/>
                <a:cs typeface="Calibri"/>
              </a:rPr>
              <a:t>Boeing Logo Picture [2]</a:t>
            </a:r>
          </a:p>
        </p:txBody>
      </p:sp>
    </p:spTree>
    <p:extLst>
      <p:ext uri="{BB962C8B-B14F-4D97-AF65-F5344CB8AC3E}">
        <p14:creationId xmlns:p14="http://schemas.microsoft.com/office/powerpoint/2010/main" val="1299145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1A1C4-95E8-8A56-7677-F0B85657E80A}"/>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E596044C-3755-E333-A591-FC65BB76EC0E}"/>
              </a:ext>
            </a:extLst>
          </p:cNvPr>
          <p:cNvSpPr>
            <a:spLocks noGrp="1"/>
          </p:cNvSpPr>
          <p:nvPr>
            <p:ph type="title"/>
          </p:nvPr>
        </p:nvSpPr>
        <p:spPr/>
        <p:txBody>
          <a:bodyPr>
            <a:normAutofit/>
          </a:bodyPr>
          <a:lstStyle/>
          <a:p>
            <a:pPr algn="l"/>
            <a:r>
              <a:rPr lang="en-US">
                <a:latin typeface="Arial"/>
                <a:cs typeface="Arial"/>
              </a:rPr>
              <a:t>Steering Requirements</a:t>
            </a:r>
            <a:endParaRPr lang="en-US"/>
          </a:p>
        </p:txBody>
      </p:sp>
      <p:sp>
        <p:nvSpPr>
          <p:cNvPr id="3" name="TextBox 2">
            <a:extLst>
              <a:ext uri="{FF2B5EF4-FFF2-40B4-BE49-F238E27FC236}">
                <a16:creationId xmlns:a16="http://schemas.microsoft.com/office/drawing/2014/main" id="{03D7E16E-BBB5-6874-3A96-F0A4D1A69454}"/>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SC 7</a:t>
            </a:r>
          </a:p>
        </p:txBody>
      </p:sp>
      <p:sp>
        <p:nvSpPr>
          <p:cNvPr id="11" name="Content Placeholder 7">
            <a:extLst>
              <a:ext uri="{FF2B5EF4-FFF2-40B4-BE49-F238E27FC236}">
                <a16:creationId xmlns:a16="http://schemas.microsoft.com/office/drawing/2014/main" id="{CF169C74-95A9-2485-8A95-1EEF71395025}"/>
              </a:ext>
            </a:extLst>
          </p:cNvPr>
          <p:cNvSpPr>
            <a:spLocks noGrp="1"/>
          </p:cNvSpPr>
          <p:nvPr/>
        </p:nvSpPr>
        <p:spPr>
          <a:xfrm>
            <a:off x="841829" y="1828801"/>
            <a:ext cx="5257800" cy="4535439"/>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4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b="1">
                <a:latin typeface="Arial"/>
                <a:cs typeface="Arial"/>
              </a:rPr>
              <a:t>Engineering Requirements</a:t>
            </a:r>
            <a:endParaRPr lang="en-US" b="1"/>
          </a:p>
          <a:p>
            <a:pPr>
              <a:lnSpc>
                <a:spcPct val="110000"/>
              </a:lnSpc>
            </a:pPr>
            <a:r>
              <a:rPr lang="en-US" sz="2600">
                <a:latin typeface="Arial"/>
                <a:cs typeface="Arial"/>
              </a:rPr>
              <a:t>Response time (&lt; 500ms)</a:t>
            </a:r>
            <a:endParaRPr lang="en-US" sz="2600">
              <a:solidFill>
                <a:srgbClr val="003366"/>
              </a:solidFill>
              <a:latin typeface="Arial"/>
              <a:cs typeface="Arial"/>
            </a:endParaRPr>
          </a:p>
          <a:p>
            <a:pPr>
              <a:lnSpc>
                <a:spcPct val="110000"/>
              </a:lnSpc>
            </a:pPr>
            <a:r>
              <a:rPr lang="en-US" sz="2600">
                <a:latin typeface="Arial"/>
                <a:cs typeface="Arial"/>
              </a:rPr>
              <a:t>Wheel Rebound Velocity (5kph)</a:t>
            </a:r>
            <a:endParaRPr lang="en-US" sz="2600"/>
          </a:p>
          <a:p>
            <a:pPr>
              <a:lnSpc>
                <a:spcPct val="110000"/>
              </a:lnSpc>
            </a:pPr>
            <a:r>
              <a:rPr lang="en-US" sz="2600">
                <a:latin typeface="Arial"/>
                <a:cs typeface="Arial"/>
              </a:rPr>
              <a:t>Max Rotation Range (900°)</a:t>
            </a:r>
            <a:endParaRPr lang="en-US" sz="2600"/>
          </a:p>
          <a:p>
            <a:pPr>
              <a:lnSpc>
                <a:spcPct val="110000"/>
              </a:lnSpc>
            </a:pPr>
            <a:r>
              <a:rPr lang="en-US" sz="2600">
                <a:latin typeface="Arial"/>
                <a:cs typeface="Arial"/>
              </a:rPr>
              <a:t>Minimum Autonomous Torque (2.5Nm)</a:t>
            </a:r>
            <a:endParaRPr lang="en-US" sz="2600"/>
          </a:p>
          <a:p>
            <a:pPr>
              <a:lnSpc>
                <a:spcPct val="110000"/>
              </a:lnSpc>
            </a:pPr>
            <a:r>
              <a:rPr lang="en-US" sz="2600">
                <a:latin typeface="Arial"/>
                <a:cs typeface="Arial"/>
              </a:rPr>
              <a:t>Minimum User Torque (2Nm)</a:t>
            </a:r>
          </a:p>
          <a:p>
            <a:pPr>
              <a:lnSpc>
                <a:spcPct val="110000"/>
              </a:lnSpc>
            </a:pPr>
            <a:r>
              <a:rPr lang="en-US" sz="2600">
                <a:latin typeface="Arial"/>
                <a:cs typeface="Arial"/>
              </a:rPr>
              <a:t>Max Autonomous Turning Velocity (10kph)</a:t>
            </a:r>
            <a:endParaRPr lang="en-US" sz="2600"/>
          </a:p>
          <a:p>
            <a:pPr>
              <a:lnSpc>
                <a:spcPct val="110000"/>
              </a:lnSpc>
            </a:pPr>
            <a:r>
              <a:rPr lang="en-US" sz="2600">
                <a:latin typeface="Arial"/>
                <a:cs typeface="Arial"/>
              </a:rPr>
              <a:t>Max Autonomous Turning Acceleration (15kph)</a:t>
            </a:r>
          </a:p>
          <a:p>
            <a:pPr marL="0" indent="0">
              <a:buNone/>
            </a:pPr>
            <a:endParaRPr lang="en-US" sz="2200"/>
          </a:p>
          <a:p>
            <a:pPr marL="0" indent="0">
              <a:buNone/>
            </a:pPr>
            <a:endParaRPr lang="en-US" b="1"/>
          </a:p>
        </p:txBody>
      </p:sp>
      <p:pic>
        <p:nvPicPr>
          <p:cNvPr id="12" name="Picture 11" descr="A black steering wheel on a black and yellow go kart&#10;&#10;AI-generated content may be incorrect.">
            <a:extLst>
              <a:ext uri="{FF2B5EF4-FFF2-40B4-BE49-F238E27FC236}">
                <a16:creationId xmlns:a16="http://schemas.microsoft.com/office/drawing/2014/main" id="{02973E83-9B90-6DD1-793F-AB65A513713D}"/>
              </a:ext>
            </a:extLst>
          </p:cNvPr>
          <p:cNvPicPr>
            <a:picLocks noChangeAspect="1"/>
          </p:cNvPicPr>
          <p:nvPr/>
        </p:nvPicPr>
        <p:blipFill>
          <a:blip r:embed="rId2"/>
          <a:stretch>
            <a:fillRect/>
          </a:stretch>
        </p:blipFill>
        <p:spPr>
          <a:xfrm>
            <a:off x="6555014" y="2200274"/>
            <a:ext cx="4524829" cy="3386365"/>
          </a:xfrm>
          <a:prstGeom prst="rect">
            <a:avLst/>
          </a:prstGeom>
        </p:spPr>
      </p:pic>
      <p:sp>
        <p:nvSpPr>
          <p:cNvPr id="15" name="TextBox 14">
            <a:extLst>
              <a:ext uri="{FF2B5EF4-FFF2-40B4-BE49-F238E27FC236}">
                <a16:creationId xmlns:a16="http://schemas.microsoft.com/office/drawing/2014/main" id="{5CC4CA0D-DC3C-ED12-B5B7-F32E39D2A0A5}"/>
              </a:ext>
            </a:extLst>
          </p:cNvPr>
          <p:cNvSpPr txBox="1"/>
          <p:nvPr/>
        </p:nvSpPr>
        <p:spPr>
          <a:xfrm>
            <a:off x="6734627" y="5592397"/>
            <a:ext cx="41671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Calibri"/>
                <a:cs typeface="Calibri"/>
              </a:rPr>
              <a:t>Go Kart Steering Wheel [3]</a:t>
            </a:r>
          </a:p>
        </p:txBody>
      </p:sp>
    </p:spTree>
    <p:extLst>
      <p:ext uri="{BB962C8B-B14F-4D97-AF65-F5344CB8AC3E}">
        <p14:creationId xmlns:p14="http://schemas.microsoft.com/office/powerpoint/2010/main" val="250576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EE41-6554-0E39-2006-17F790A53230}"/>
              </a:ext>
            </a:extLst>
          </p:cNvPr>
          <p:cNvSpPr>
            <a:spLocks noGrp="1"/>
          </p:cNvSpPr>
          <p:nvPr>
            <p:ph type="title"/>
          </p:nvPr>
        </p:nvSpPr>
        <p:spPr/>
        <p:txBody>
          <a:bodyPr/>
          <a:lstStyle/>
          <a:p>
            <a:pPr algn="l"/>
            <a:r>
              <a:rPr lang="en-US">
                <a:latin typeface="Arial"/>
                <a:cs typeface="Arial"/>
              </a:rPr>
              <a:t>QFD - Steering</a:t>
            </a:r>
            <a:endParaRPr lang="en-US"/>
          </a:p>
        </p:txBody>
      </p:sp>
      <p:sp>
        <p:nvSpPr>
          <p:cNvPr id="6" name="TextBox 5">
            <a:extLst>
              <a:ext uri="{FF2B5EF4-FFF2-40B4-BE49-F238E27FC236}">
                <a16:creationId xmlns:a16="http://schemas.microsoft.com/office/drawing/2014/main" id="{4333BE16-ADC7-9A10-6FE5-67D4D0335A8F}"/>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SC 8</a:t>
            </a:r>
          </a:p>
        </p:txBody>
      </p:sp>
      <p:pic>
        <p:nvPicPr>
          <p:cNvPr id="7" name="Picture 6">
            <a:extLst>
              <a:ext uri="{FF2B5EF4-FFF2-40B4-BE49-F238E27FC236}">
                <a16:creationId xmlns:a16="http://schemas.microsoft.com/office/drawing/2014/main" id="{F146054A-28F9-8487-99F0-20DBA47CCC11}"/>
              </a:ext>
            </a:extLst>
          </p:cNvPr>
          <p:cNvPicPr>
            <a:picLocks noChangeAspect="1"/>
          </p:cNvPicPr>
          <p:nvPr/>
        </p:nvPicPr>
        <p:blipFill>
          <a:blip r:embed="rId2"/>
          <a:stretch>
            <a:fillRect/>
          </a:stretch>
        </p:blipFill>
        <p:spPr>
          <a:xfrm>
            <a:off x="3291246" y="1473200"/>
            <a:ext cx="5609508" cy="5019675"/>
          </a:xfrm>
          <a:prstGeom prst="rect">
            <a:avLst/>
          </a:prstGeom>
        </p:spPr>
      </p:pic>
    </p:spTree>
    <p:extLst>
      <p:ext uri="{BB962C8B-B14F-4D97-AF65-F5344CB8AC3E}">
        <p14:creationId xmlns:p14="http://schemas.microsoft.com/office/powerpoint/2010/main" val="368778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974CA-E383-C8F5-6AC6-7BFF3C8D959C}"/>
              </a:ext>
            </a:extLst>
          </p:cNvPr>
          <p:cNvSpPr>
            <a:spLocks noGrp="1"/>
          </p:cNvSpPr>
          <p:nvPr>
            <p:ph type="title"/>
          </p:nvPr>
        </p:nvSpPr>
        <p:spPr/>
        <p:txBody>
          <a:bodyPr>
            <a:normAutofit/>
          </a:bodyPr>
          <a:lstStyle/>
          <a:p>
            <a:pPr algn="l"/>
            <a:r>
              <a:rPr lang="en-US">
                <a:latin typeface="Arial"/>
                <a:cs typeface="Arial"/>
              </a:rPr>
              <a:t>Throttle Requirements</a:t>
            </a:r>
            <a:endParaRPr lang="en-US"/>
          </a:p>
        </p:txBody>
      </p:sp>
      <p:sp>
        <p:nvSpPr>
          <p:cNvPr id="3" name="Content Placeholder 2">
            <a:extLst>
              <a:ext uri="{FF2B5EF4-FFF2-40B4-BE49-F238E27FC236}">
                <a16:creationId xmlns:a16="http://schemas.microsoft.com/office/drawing/2014/main" id="{F6C8572A-A298-50A2-166C-718EE4FE790A}"/>
              </a:ext>
            </a:extLst>
          </p:cNvPr>
          <p:cNvSpPr>
            <a:spLocks noGrp="1"/>
          </p:cNvSpPr>
          <p:nvPr>
            <p:ph sz="half" idx="1"/>
          </p:nvPr>
        </p:nvSpPr>
        <p:spPr>
          <a:xfrm>
            <a:off x="838200" y="1801240"/>
            <a:ext cx="5257800" cy="4262941"/>
          </a:xfrm>
        </p:spPr>
        <p:txBody>
          <a:bodyPr vert="horz" lIns="91440" tIns="45720" rIns="91440" bIns="45720" rtlCol="0" anchor="t">
            <a:normAutofit/>
          </a:bodyPr>
          <a:lstStyle/>
          <a:p>
            <a:pPr marL="0" indent="0">
              <a:lnSpc>
                <a:spcPct val="100000"/>
              </a:lnSpc>
              <a:buNone/>
            </a:pPr>
            <a:r>
              <a:rPr lang="en-US" b="1">
                <a:latin typeface="Arial"/>
                <a:cs typeface="Arial"/>
              </a:rPr>
              <a:t>Customer Requirements</a:t>
            </a:r>
          </a:p>
          <a:p>
            <a:pPr>
              <a:lnSpc>
                <a:spcPct val="100000"/>
              </a:lnSpc>
            </a:pPr>
            <a:r>
              <a:rPr lang="en-US" sz="2200">
                <a:latin typeface="Arial"/>
                <a:cs typeface="Arial"/>
              </a:rPr>
              <a:t>Autonomous Navigation</a:t>
            </a:r>
          </a:p>
          <a:p>
            <a:pPr>
              <a:lnSpc>
                <a:spcPct val="100000"/>
              </a:lnSpc>
            </a:pPr>
            <a:r>
              <a:rPr lang="en-US" sz="2200">
                <a:latin typeface="Arial"/>
                <a:cs typeface="Arial"/>
              </a:rPr>
              <a:t>User Control/Manual Override</a:t>
            </a:r>
          </a:p>
          <a:p>
            <a:pPr>
              <a:lnSpc>
                <a:spcPct val="100000"/>
              </a:lnSpc>
            </a:pPr>
            <a:r>
              <a:rPr lang="en-US" sz="2200">
                <a:latin typeface="Arial"/>
                <a:cs typeface="Arial"/>
              </a:rPr>
              <a:t>State Monitoring/Diagnostics</a:t>
            </a:r>
          </a:p>
          <a:p>
            <a:pPr>
              <a:lnSpc>
                <a:spcPct val="100000"/>
              </a:lnSpc>
            </a:pPr>
            <a:r>
              <a:rPr lang="en-US" sz="2200">
                <a:latin typeface="Arial"/>
                <a:cs typeface="Arial"/>
              </a:rPr>
              <a:t>Performance</a:t>
            </a:r>
          </a:p>
          <a:p>
            <a:pPr>
              <a:lnSpc>
                <a:spcPct val="100000"/>
              </a:lnSpc>
            </a:pPr>
            <a:r>
              <a:rPr lang="en-US" sz="2200">
                <a:latin typeface="Arial"/>
                <a:cs typeface="Arial"/>
              </a:rPr>
              <a:t>Safety</a:t>
            </a:r>
          </a:p>
          <a:p>
            <a:pPr>
              <a:lnSpc>
                <a:spcPct val="100000"/>
              </a:lnSpc>
            </a:pPr>
            <a:r>
              <a:rPr lang="en-US" sz="2200">
                <a:latin typeface="Arial"/>
                <a:cs typeface="Arial"/>
              </a:rPr>
              <a:t>Usability</a:t>
            </a:r>
            <a:endParaRPr lang="en-US" sz="2200"/>
          </a:p>
        </p:txBody>
      </p:sp>
      <p:sp>
        <p:nvSpPr>
          <p:cNvPr id="6" name="TextBox 5">
            <a:extLst>
              <a:ext uri="{FF2B5EF4-FFF2-40B4-BE49-F238E27FC236}">
                <a16:creationId xmlns:a16="http://schemas.microsoft.com/office/drawing/2014/main" id="{1E3B3E22-B1DF-41A7-9B34-7E6D5C5F4839}"/>
              </a:ext>
            </a:extLst>
          </p:cNvPr>
          <p:cNvSpPr txBox="1"/>
          <p:nvPr/>
        </p:nvSpPr>
        <p:spPr>
          <a:xfrm>
            <a:off x="10372614" y="6514119"/>
            <a:ext cx="182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Arial"/>
                <a:ea typeface="Calibri"/>
                <a:cs typeface="Arial"/>
              </a:rPr>
              <a:t>EC/NP 9</a:t>
            </a:r>
          </a:p>
        </p:txBody>
      </p:sp>
      <p:pic>
        <p:nvPicPr>
          <p:cNvPr id="5" name="Picture 4" descr="Go Kart Throttle Cable: Parts Kit &amp; Setup - KartFab.com">
            <a:extLst>
              <a:ext uri="{FF2B5EF4-FFF2-40B4-BE49-F238E27FC236}">
                <a16:creationId xmlns:a16="http://schemas.microsoft.com/office/drawing/2014/main" id="{E309DDB3-5991-917A-AC52-8A6FD3EB1EDA}"/>
              </a:ext>
            </a:extLst>
          </p:cNvPr>
          <p:cNvPicPr>
            <a:picLocks noChangeAspect="1"/>
          </p:cNvPicPr>
          <p:nvPr/>
        </p:nvPicPr>
        <p:blipFill>
          <a:blip r:embed="rId2"/>
          <a:stretch>
            <a:fillRect/>
          </a:stretch>
        </p:blipFill>
        <p:spPr>
          <a:xfrm>
            <a:off x="5874323" y="1934753"/>
            <a:ext cx="5415993" cy="3389132"/>
          </a:xfrm>
          <a:prstGeom prst="rect">
            <a:avLst/>
          </a:prstGeom>
        </p:spPr>
      </p:pic>
      <p:sp>
        <p:nvSpPr>
          <p:cNvPr id="8" name="TextBox 7">
            <a:extLst>
              <a:ext uri="{FF2B5EF4-FFF2-40B4-BE49-F238E27FC236}">
                <a16:creationId xmlns:a16="http://schemas.microsoft.com/office/drawing/2014/main" id="{90200CB8-9167-18C0-0D8D-6ED2B6B38F10}"/>
              </a:ext>
            </a:extLst>
          </p:cNvPr>
          <p:cNvSpPr txBox="1"/>
          <p:nvPr/>
        </p:nvSpPr>
        <p:spPr>
          <a:xfrm>
            <a:off x="6491101" y="5325304"/>
            <a:ext cx="41671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Calibri"/>
                <a:cs typeface="Calibri"/>
              </a:rPr>
              <a:t>Go Kart Throttle Picture [4]</a:t>
            </a:r>
          </a:p>
        </p:txBody>
      </p:sp>
    </p:spTree>
    <p:extLst>
      <p:ext uri="{BB962C8B-B14F-4D97-AF65-F5344CB8AC3E}">
        <p14:creationId xmlns:p14="http://schemas.microsoft.com/office/powerpoint/2010/main" val="400852365"/>
      </p:ext>
    </p:extLst>
  </p:cSld>
  <p:clrMapOvr>
    <a:masterClrMapping/>
  </p:clrMapOvr>
</p:sld>
</file>

<file path=ppt/theme/theme1.xml><?xml version="1.0" encoding="utf-8"?>
<a:theme xmlns:a="http://schemas.openxmlformats.org/drawingml/2006/main" name="Office Theme">
  <a:themeElements>
    <a:clrScheme name="Custom 1">
      <a:dk1>
        <a:srgbClr val="003366"/>
      </a:dk1>
      <a:lt1>
        <a:sysClr val="window" lastClr="FFFFFF"/>
      </a:lt1>
      <a:dk2>
        <a:srgbClr val="B1541D"/>
      </a:dk2>
      <a:lt2>
        <a:srgbClr val="C3B8B2"/>
      </a:lt2>
      <a:accent1>
        <a:srgbClr val="F47722"/>
      </a:accent1>
      <a:accent2>
        <a:srgbClr val="FBB040"/>
      </a:accent2>
      <a:accent3>
        <a:srgbClr val="0066B3"/>
      </a:accent3>
      <a:accent4>
        <a:srgbClr val="009DDC"/>
      </a:accent4>
      <a:accent5>
        <a:srgbClr val="00ACA5"/>
      </a:accent5>
      <a:accent6>
        <a:srgbClr val="FFD200"/>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U FCB Template" id="{B1209E5C-EC2F-4AA8-9123-312E89791AB0}" vid="{D287FF1B-2816-4E45-BFFC-304493C9BE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3113CCB7913D48A2255285FD7D9585" ma:contentTypeVersion="3" ma:contentTypeDescription="Create a new document." ma:contentTypeScope="" ma:versionID="c2b2fd441003af52a1af494ede913ee0">
  <xsd:schema xmlns:xsd="http://www.w3.org/2001/XMLSchema" xmlns:xs="http://www.w3.org/2001/XMLSchema" xmlns:p="http://schemas.microsoft.com/office/2006/metadata/properties" xmlns:ns2="bc8b004e-5918-49b5-b3db-6b313e42023c" targetNamespace="http://schemas.microsoft.com/office/2006/metadata/properties" ma:root="true" ma:fieldsID="af8c94d34847b58c2e9da82d83210379" ns2:_="">
    <xsd:import namespace="bc8b004e-5918-49b5-b3db-6b313e42023c"/>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8b004e-5918-49b5-b3db-6b313e4202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6EFD42-756A-4642-862B-75F09F0F0B3D}">
  <ds:schemaRefs>
    <ds:schemaRef ds:uri="http://schemas.microsoft.com/sharepoint/v3/contenttype/forms"/>
  </ds:schemaRefs>
</ds:datastoreItem>
</file>

<file path=customXml/itemProps2.xml><?xml version="1.0" encoding="utf-8"?>
<ds:datastoreItem xmlns:ds="http://schemas.openxmlformats.org/officeDocument/2006/customXml" ds:itemID="{6CB03E19-3CD9-4D55-8384-7E0E097E68AC}">
  <ds:schemaRefs>
    <ds:schemaRef ds:uri="bc8b004e-5918-49b5-b3db-6b313e4202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034AA69-9F21-46BC-8E60-0C6223DC6AC3}">
  <ds:schemaRefs>
    <ds:schemaRef ds:uri="bc8b004e-5918-49b5-b3db-6b313e4202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NAU FCB Template</Template>
  <Application>Microsoft Office PowerPoint</Application>
  <PresentationFormat>Widescreen</PresentationFormat>
  <Slides>38</Slides>
  <Notes>10</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Boeing Autonomous Driving</vt:lpstr>
      <vt:lpstr>Project Description</vt:lpstr>
      <vt:lpstr>Brake Requirements</vt:lpstr>
      <vt:lpstr>Brake Requirements</vt:lpstr>
      <vt:lpstr>QFD – Brakes</vt:lpstr>
      <vt:lpstr>Steering Requirements</vt:lpstr>
      <vt:lpstr>Steering Requirements</vt:lpstr>
      <vt:lpstr>QFD - Steering</vt:lpstr>
      <vt:lpstr>Throttle Requirements</vt:lpstr>
      <vt:lpstr>Throttle Requirements</vt:lpstr>
      <vt:lpstr>QFD - Throttle</vt:lpstr>
      <vt:lpstr>Background</vt:lpstr>
      <vt:lpstr>Benchmarking</vt:lpstr>
      <vt:lpstr>Literature Review – Brakes</vt:lpstr>
      <vt:lpstr>Literature Review – Brakes</vt:lpstr>
      <vt:lpstr>Literature Review - Steering</vt:lpstr>
      <vt:lpstr>Literature Review - Steering </vt:lpstr>
      <vt:lpstr>Literature Review - Throttle</vt:lpstr>
      <vt:lpstr>Literature Review – Throttle</vt:lpstr>
      <vt:lpstr> Brakes: Autonomous Vehicle Braking         Time Assessment </vt:lpstr>
      <vt:lpstr>Brakes: Stopping Distance  </vt:lpstr>
      <vt:lpstr>Calculations: Steering</vt:lpstr>
      <vt:lpstr>Calculations: Steering</vt:lpstr>
      <vt:lpstr>Calculations: Throttle</vt:lpstr>
      <vt:lpstr>Calculations: Throttle</vt:lpstr>
      <vt:lpstr>Gantt Chart - Brakes</vt:lpstr>
      <vt:lpstr>Gantt Chart - Steering</vt:lpstr>
      <vt:lpstr>Gantt Chart - Throttle</vt:lpstr>
      <vt:lpstr>Schedule and Future Work</vt:lpstr>
      <vt:lpstr>Budget</vt:lpstr>
      <vt:lpstr>Electrical Engineers</vt:lpstr>
      <vt:lpstr>Thank you!</vt:lpstr>
      <vt:lpstr>Works Cited</vt:lpstr>
      <vt:lpstr>Works Cited</vt:lpstr>
      <vt:lpstr>Works Cited</vt:lpstr>
      <vt:lpstr>Works Cited</vt:lpstr>
      <vt:lpstr>Works Cited</vt:lpstr>
      <vt:lpstr>Works Cited</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Antoinette Karin Scherer-Reutimann</dc:creator>
  <cp:revision>3</cp:revision>
  <dcterms:created xsi:type="dcterms:W3CDTF">2018-08-21T17:51:04Z</dcterms:created>
  <dcterms:modified xsi:type="dcterms:W3CDTF">2025-09-18T20:12:08Z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0x0101009E3113CCB7913D48A2255285FD7D9585</vt:lpwstr>
  </property>
</Properties>
</file>