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4"/>
  </p:sldMasterIdLst>
  <p:sldIdLst>
    <p:sldId id="256" r:id="rId5"/>
    <p:sldId id="257" r:id="rId6"/>
    <p:sldId id="265" r:id="rId7"/>
    <p:sldId id="272" r:id="rId8"/>
    <p:sldId id="258" r:id="rId9"/>
    <p:sldId id="270" r:id="rId10"/>
    <p:sldId id="269" r:id="rId11"/>
    <p:sldId id="271" r:id="rId12"/>
    <p:sldId id="268" r:id="rId13"/>
    <p:sldId id="261" r:id="rId14"/>
    <p:sldId id="266" r:id="rId15"/>
    <p:sldId id="262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89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0CEA02-00FA-41E0-8A72-1DF80489841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F1F490-6C10-42D2-A7E8-16D05CFAA823}">
      <dgm:prSet/>
      <dgm:spPr/>
      <dgm:t>
        <a:bodyPr/>
        <a:lstStyle/>
        <a:p>
          <a:r>
            <a:rPr lang="en-US" b="1"/>
            <a:t>First Semester Requirements:</a:t>
          </a:r>
          <a:endParaRPr lang="en-US"/>
        </a:p>
      </dgm:t>
    </dgm:pt>
    <dgm:pt modelId="{58868379-3E81-4258-8CF2-36B079149614}" type="parTrans" cxnId="{33513946-EE01-4EA7-AAC0-FCE87B1A11EC}">
      <dgm:prSet/>
      <dgm:spPr/>
      <dgm:t>
        <a:bodyPr/>
        <a:lstStyle/>
        <a:p>
          <a:endParaRPr lang="en-US"/>
        </a:p>
      </dgm:t>
    </dgm:pt>
    <dgm:pt modelId="{3802CBF1-E4CE-4396-8613-7464E96756D3}" type="sibTrans" cxnId="{33513946-EE01-4EA7-AAC0-FCE87B1A11EC}">
      <dgm:prSet/>
      <dgm:spPr/>
      <dgm:t>
        <a:bodyPr/>
        <a:lstStyle/>
        <a:p>
          <a:endParaRPr lang="en-US"/>
        </a:p>
      </dgm:t>
    </dgm:pt>
    <dgm:pt modelId="{A262FC7D-46E5-4DCE-8A68-85773B3F24B4}">
      <dgm:prSet/>
      <dgm:spPr/>
      <dgm:t>
        <a:bodyPr/>
        <a:lstStyle/>
        <a:p>
          <a:r>
            <a:rPr lang="en-US"/>
            <a:t>Plane old design </a:t>
          </a:r>
        </a:p>
      </dgm:t>
    </dgm:pt>
    <dgm:pt modelId="{E20D62E2-3FEF-4570-B6E2-1F1EE1BA2002}" type="parTrans" cxnId="{A23CF394-1DC7-408C-9100-B21295CCE9F1}">
      <dgm:prSet/>
      <dgm:spPr/>
      <dgm:t>
        <a:bodyPr/>
        <a:lstStyle/>
        <a:p>
          <a:endParaRPr lang="en-US"/>
        </a:p>
      </dgm:t>
    </dgm:pt>
    <dgm:pt modelId="{B70F7C49-5B7B-4C7A-BCDE-69CD3E00B135}" type="sibTrans" cxnId="{A23CF394-1DC7-408C-9100-B21295CCE9F1}">
      <dgm:prSet/>
      <dgm:spPr/>
      <dgm:t>
        <a:bodyPr/>
        <a:lstStyle/>
        <a:p>
          <a:endParaRPr lang="en-US"/>
        </a:p>
      </dgm:t>
    </dgm:pt>
    <dgm:pt modelId="{2C318082-D381-48BA-A576-F43B076C258E}">
      <dgm:prSet/>
      <dgm:spPr/>
      <dgm:t>
        <a:bodyPr/>
        <a:lstStyle/>
        <a:p>
          <a:r>
            <a:rPr lang="en-US"/>
            <a:t>Airfoil Design</a:t>
          </a:r>
        </a:p>
      </dgm:t>
    </dgm:pt>
    <dgm:pt modelId="{714E9359-73D3-4D02-98A5-385533B0EB20}" type="parTrans" cxnId="{E0E6E375-7150-4985-8C26-DEE0D5D7FBDA}">
      <dgm:prSet/>
      <dgm:spPr/>
      <dgm:t>
        <a:bodyPr/>
        <a:lstStyle/>
        <a:p>
          <a:endParaRPr lang="en-US"/>
        </a:p>
      </dgm:t>
    </dgm:pt>
    <dgm:pt modelId="{1694D169-EDA2-4A42-91B4-BB3D0579C7AA}" type="sibTrans" cxnId="{E0E6E375-7150-4985-8C26-DEE0D5D7FBDA}">
      <dgm:prSet/>
      <dgm:spPr/>
      <dgm:t>
        <a:bodyPr/>
        <a:lstStyle/>
        <a:p>
          <a:endParaRPr lang="en-US"/>
        </a:p>
      </dgm:t>
    </dgm:pt>
    <dgm:pt modelId="{E93FE658-9548-4744-8FBF-790FFF846272}">
      <dgm:prSet/>
      <dgm:spPr/>
      <dgm:t>
        <a:bodyPr/>
        <a:lstStyle/>
        <a:p>
          <a:r>
            <a:rPr lang="en-US"/>
            <a:t>Final prototype design</a:t>
          </a:r>
        </a:p>
      </dgm:t>
    </dgm:pt>
    <dgm:pt modelId="{1983511E-D9A8-4A59-B53D-C2D7D02C9BC7}" type="parTrans" cxnId="{3E565F2D-8C87-4764-91FC-EA964F93DA91}">
      <dgm:prSet/>
      <dgm:spPr/>
      <dgm:t>
        <a:bodyPr/>
        <a:lstStyle/>
        <a:p>
          <a:endParaRPr lang="en-US"/>
        </a:p>
      </dgm:t>
    </dgm:pt>
    <dgm:pt modelId="{AD88F175-338B-4FE6-83C3-0F2A972E2E6A}" type="sibTrans" cxnId="{3E565F2D-8C87-4764-91FC-EA964F93DA91}">
      <dgm:prSet/>
      <dgm:spPr/>
      <dgm:t>
        <a:bodyPr/>
        <a:lstStyle/>
        <a:p>
          <a:endParaRPr lang="en-US"/>
        </a:p>
      </dgm:t>
    </dgm:pt>
    <dgm:pt modelId="{DC23DD45-7013-4BE5-BFA2-633EA59B6377}">
      <dgm:prSet/>
      <dgm:spPr/>
      <dgm:t>
        <a:bodyPr/>
        <a:lstStyle/>
        <a:p>
          <a:r>
            <a:rPr lang="en-US"/>
            <a:t>Second Semester:</a:t>
          </a:r>
        </a:p>
      </dgm:t>
    </dgm:pt>
    <dgm:pt modelId="{04DDB723-717B-4D5F-9B30-8C8E7955D6A0}" type="parTrans" cxnId="{EFFB6A67-FAC5-4D35-A15E-DEE2728E0B3C}">
      <dgm:prSet/>
      <dgm:spPr/>
      <dgm:t>
        <a:bodyPr/>
        <a:lstStyle/>
        <a:p>
          <a:endParaRPr lang="en-US"/>
        </a:p>
      </dgm:t>
    </dgm:pt>
    <dgm:pt modelId="{B842D845-FB7E-40A0-993D-DB111B61C303}" type="sibTrans" cxnId="{EFFB6A67-FAC5-4D35-A15E-DEE2728E0B3C}">
      <dgm:prSet/>
      <dgm:spPr/>
      <dgm:t>
        <a:bodyPr/>
        <a:lstStyle/>
        <a:p>
          <a:endParaRPr lang="en-US"/>
        </a:p>
      </dgm:t>
    </dgm:pt>
    <dgm:pt modelId="{38A85C62-409B-4C3C-9594-442DAA17B473}">
      <dgm:prSet/>
      <dgm:spPr/>
      <dgm:t>
        <a:bodyPr/>
        <a:lstStyle/>
        <a:p>
          <a:r>
            <a:rPr lang="en-US"/>
            <a:t>Final Iteration of aircraft design</a:t>
          </a:r>
        </a:p>
      </dgm:t>
    </dgm:pt>
    <dgm:pt modelId="{C85DC28E-147D-49BF-838B-12D3119697DE}" type="parTrans" cxnId="{9B4F8D32-47A8-41F1-90A1-94007D9FF235}">
      <dgm:prSet/>
      <dgm:spPr/>
      <dgm:t>
        <a:bodyPr/>
        <a:lstStyle/>
        <a:p>
          <a:endParaRPr lang="en-US"/>
        </a:p>
      </dgm:t>
    </dgm:pt>
    <dgm:pt modelId="{0EE09ED0-ADD8-4677-B531-8EE3CE95E47F}" type="sibTrans" cxnId="{9B4F8D32-47A8-41F1-90A1-94007D9FF235}">
      <dgm:prSet/>
      <dgm:spPr/>
      <dgm:t>
        <a:bodyPr/>
        <a:lstStyle/>
        <a:p>
          <a:endParaRPr lang="en-US"/>
        </a:p>
      </dgm:t>
    </dgm:pt>
    <dgm:pt modelId="{D6843B72-1412-4CFB-9B89-061F2AC58888}">
      <dgm:prSet/>
      <dgm:spPr/>
      <dgm:t>
        <a:bodyPr/>
        <a:lstStyle/>
        <a:p>
          <a:r>
            <a:rPr lang="en-US"/>
            <a:t>Solar Output Calculated</a:t>
          </a:r>
        </a:p>
      </dgm:t>
    </dgm:pt>
    <dgm:pt modelId="{91A96482-05D9-4393-94A0-1024820E3BB0}" type="parTrans" cxnId="{7DBD811F-A655-4AB5-9473-6E9F1ED22FDB}">
      <dgm:prSet/>
      <dgm:spPr/>
      <dgm:t>
        <a:bodyPr/>
        <a:lstStyle/>
        <a:p>
          <a:endParaRPr lang="en-US"/>
        </a:p>
      </dgm:t>
    </dgm:pt>
    <dgm:pt modelId="{1C28C565-1981-40AD-B21D-4CA33808EC5D}" type="sibTrans" cxnId="{7DBD811F-A655-4AB5-9473-6E9F1ED22FDB}">
      <dgm:prSet/>
      <dgm:spPr/>
      <dgm:t>
        <a:bodyPr/>
        <a:lstStyle/>
        <a:p>
          <a:endParaRPr lang="en-US"/>
        </a:p>
      </dgm:t>
    </dgm:pt>
    <dgm:pt modelId="{A1CB4F87-890D-479F-905F-5D805F4E9B21}">
      <dgm:prSet/>
      <dgm:spPr/>
      <dgm:t>
        <a:bodyPr/>
        <a:lstStyle/>
        <a:p>
          <a:r>
            <a:rPr lang="en-US"/>
            <a:t>Integrating solar by week 30 </a:t>
          </a:r>
        </a:p>
      </dgm:t>
    </dgm:pt>
    <dgm:pt modelId="{F861178D-A612-4437-862E-2AB9493630AE}" type="parTrans" cxnId="{4C4D76C9-8E2E-4E30-AA31-A85D6F4EFA3D}">
      <dgm:prSet/>
      <dgm:spPr/>
      <dgm:t>
        <a:bodyPr/>
        <a:lstStyle/>
        <a:p>
          <a:endParaRPr lang="en-US"/>
        </a:p>
      </dgm:t>
    </dgm:pt>
    <dgm:pt modelId="{70E34DB0-6927-4845-83E4-8D01367ED685}" type="sibTrans" cxnId="{4C4D76C9-8E2E-4E30-AA31-A85D6F4EFA3D}">
      <dgm:prSet/>
      <dgm:spPr/>
      <dgm:t>
        <a:bodyPr/>
        <a:lstStyle/>
        <a:p>
          <a:endParaRPr lang="en-US"/>
        </a:p>
      </dgm:t>
    </dgm:pt>
    <dgm:pt modelId="{3079400F-47C5-4D56-B3EA-9F4A2FAA1393}" type="pres">
      <dgm:prSet presAssocID="{B20CEA02-00FA-41E0-8A72-1DF804898415}" presName="linear" presStyleCnt="0">
        <dgm:presLayoutVars>
          <dgm:animLvl val="lvl"/>
          <dgm:resizeHandles val="exact"/>
        </dgm:presLayoutVars>
      </dgm:prSet>
      <dgm:spPr/>
    </dgm:pt>
    <dgm:pt modelId="{CF550F81-16F7-4663-A8EF-81F63A28F06A}" type="pres">
      <dgm:prSet presAssocID="{04F1F490-6C10-42D2-A7E8-16D05CFAA823}" presName="parentText" presStyleLbl="node1" presStyleIdx="0" presStyleCnt="8">
        <dgm:presLayoutVars>
          <dgm:chMax val="0"/>
          <dgm:bulletEnabled val="1"/>
        </dgm:presLayoutVars>
      </dgm:prSet>
      <dgm:spPr/>
    </dgm:pt>
    <dgm:pt modelId="{B7752169-E66E-482E-BEE8-BB0BA8A13E68}" type="pres">
      <dgm:prSet presAssocID="{3802CBF1-E4CE-4396-8613-7464E96756D3}" presName="spacer" presStyleCnt="0"/>
      <dgm:spPr/>
    </dgm:pt>
    <dgm:pt modelId="{481BBEEB-AF18-4970-A241-78DA9E0AB573}" type="pres">
      <dgm:prSet presAssocID="{A262FC7D-46E5-4DCE-8A68-85773B3F24B4}" presName="parentText" presStyleLbl="node1" presStyleIdx="1" presStyleCnt="8">
        <dgm:presLayoutVars>
          <dgm:chMax val="0"/>
          <dgm:bulletEnabled val="1"/>
        </dgm:presLayoutVars>
      </dgm:prSet>
      <dgm:spPr/>
    </dgm:pt>
    <dgm:pt modelId="{E41F63CF-5B59-415F-8589-A8DF484AEC81}" type="pres">
      <dgm:prSet presAssocID="{B70F7C49-5B7B-4C7A-BCDE-69CD3E00B135}" presName="spacer" presStyleCnt="0"/>
      <dgm:spPr/>
    </dgm:pt>
    <dgm:pt modelId="{60083F2F-B1AC-4062-8E35-013005172E6E}" type="pres">
      <dgm:prSet presAssocID="{2C318082-D381-48BA-A576-F43B076C258E}" presName="parentText" presStyleLbl="node1" presStyleIdx="2" presStyleCnt="8">
        <dgm:presLayoutVars>
          <dgm:chMax val="0"/>
          <dgm:bulletEnabled val="1"/>
        </dgm:presLayoutVars>
      </dgm:prSet>
      <dgm:spPr/>
    </dgm:pt>
    <dgm:pt modelId="{F9C37EAA-0F9A-4F86-AED4-F009D6EBD2E1}" type="pres">
      <dgm:prSet presAssocID="{1694D169-EDA2-4A42-91B4-BB3D0579C7AA}" presName="spacer" presStyleCnt="0"/>
      <dgm:spPr/>
    </dgm:pt>
    <dgm:pt modelId="{AD419045-BF1D-4B05-A31F-30B7B9DE62CE}" type="pres">
      <dgm:prSet presAssocID="{E93FE658-9548-4744-8FBF-790FFF846272}" presName="parentText" presStyleLbl="node1" presStyleIdx="3" presStyleCnt="8">
        <dgm:presLayoutVars>
          <dgm:chMax val="0"/>
          <dgm:bulletEnabled val="1"/>
        </dgm:presLayoutVars>
      </dgm:prSet>
      <dgm:spPr/>
    </dgm:pt>
    <dgm:pt modelId="{736BF7CD-1C4D-4241-9929-89E5306E6232}" type="pres">
      <dgm:prSet presAssocID="{AD88F175-338B-4FE6-83C3-0F2A972E2E6A}" presName="spacer" presStyleCnt="0"/>
      <dgm:spPr/>
    </dgm:pt>
    <dgm:pt modelId="{F69FEB31-5A9E-4894-99BF-A139085D69E2}" type="pres">
      <dgm:prSet presAssocID="{DC23DD45-7013-4BE5-BFA2-633EA59B6377}" presName="parentText" presStyleLbl="node1" presStyleIdx="4" presStyleCnt="8">
        <dgm:presLayoutVars>
          <dgm:chMax val="0"/>
          <dgm:bulletEnabled val="1"/>
        </dgm:presLayoutVars>
      </dgm:prSet>
      <dgm:spPr/>
    </dgm:pt>
    <dgm:pt modelId="{5D32E2EB-96CC-4AB8-876B-A2339E2D5D94}" type="pres">
      <dgm:prSet presAssocID="{B842D845-FB7E-40A0-993D-DB111B61C303}" presName="spacer" presStyleCnt="0"/>
      <dgm:spPr/>
    </dgm:pt>
    <dgm:pt modelId="{6D176CCD-C328-4107-812E-EBB46BD8B5B2}" type="pres">
      <dgm:prSet presAssocID="{38A85C62-409B-4C3C-9594-442DAA17B473}" presName="parentText" presStyleLbl="node1" presStyleIdx="5" presStyleCnt="8">
        <dgm:presLayoutVars>
          <dgm:chMax val="0"/>
          <dgm:bulletEnabled val="1"/>
        </dgm:presLayoutVars>
      </dgm:prSet>
      <dgm:spPr/>
    </dgm:pt>
    <dgm:pt modelId="{7B9D4B69-2C10-4EFE-8C85-81C92E8076EE}" type="pres">
      <dgm:prSet presAssocID="{0EE09ED0-ADD8-4677-B531-8EE3CE95E47F}" presName="spacer" presStyleCnt="0"/>
      <dgm:spPr/>
    </dgm:pt>
    <dgm:pt modelId="{EF087A2A-0151-4A3E-95DD-2D8E9EB6F230}" type="pres">
      <dgm:prSet presAssocID="{D6843B72-1412-4CFB-9B89-061F2AC58888}" presName="parentText" presStyleLbl="node1" presStyleIdx="6" presStyleCnt="8">
        <dgm:presLayoutVars>
          <dgm:chMax val="0"/>
          <dgm:bulletEnabled val="1"/>
        </dgm:presLayoutVars>
      </dgm:prSet>
      <dgm:spPr/>
    </dgm:pt>
    <dgm:pt modelId="{23820A6B-01A3-4392-8BF3-6C40DF6CB801}" type="pres">
      <dgm:prSet presAssocID="{1C28C565-1981-40AD-B21D-4CA33808EC5D}" presName="spacer" presStyleCnt="0"/>
      <dgm:spPr/>
    </dgm:pt>
    <dgm:pt modelId="{468BEB3C-6F01-4F35-9E36-6C217D9E3DF8}" type="pres">
      <dgm:prSet presAssocID="{A1CB4F87-890D-479F-905F-5D805F4E9B21}" presName="parentText" presStyleLbl="node1" presStyleIdx="7" presStyleCnt="8">
        <dgm:presLayoutVars>
          <dgm:chMax val="0"/>
          <dgm:bulletEnabled val="1"/>
        </dgm:presLayoutVars>
      </dgm:prSet>
      <dgm:spPr/>
    </dgm:pt>
  </dgm:ptLst>
  <dgm:cxnLst>
    <dgm:cxn modelId="{51D4E603-0E68-4624-8949-231A6D6C19B9}" type="presOf" srcId="{38A85C62-409B-4C3C-9594-442DAA17B473}" destId="{6D176CCD-C328-4107-812E-EBB46BD8B5B2}" srcOrd="0" destOrd="0" presId="urn:microsoft.com/office/officeart/2005/8/layout/vList2"/>
    <dgm:cxn modelId="{EB321A1C-C401-4F49-BFFB-3F86BEDA225E}" type="presOf" srcId="{B20CEA02-00FA-41E0-8A72-1DF804898415}" destId="{3079400F-47C5-4D56-B3EA-9F4A2FAA1393}" srcOrd="0" destOrd="0" presId="urn:microsoft.com/office/officeart/2005/8/layout/vList2"/>
    <dgm:cxn modelId="{7DBD811F-A655-4AB5-9473-6E9F1ED22FDB}" srcId="{B20CEA02-00FA-41E0-8A72-1DF804898415}" destId="{D6843B72-1412-4CFB-9B89-061F2AC58888}" srcOrd="6" destOrd="0" parTransId="{91A96482-05D9-4393-94A0-1024820E3BB0}" sibTransId="{1C28C565-1981-40AD-B21D-4CA33808EC5D}"/>
    <dgm:cxn modelId="{3E565F2D-8C87-4764-91FC-EA964F93DA91}" srcId="{B20CEA02-00FA-41E0-8A72-1DF804898415}" destId="{E93FE658-9548-4744-8FBF-790FFF846272}" srcOrd="3" destOrd="0" parTransId="{1983511E-D9A8-4A59-B53D-C2D7D02C9BC7}" sibTransId="{AD88F175-338B-4FE6-83C3-0F2A972E2E6A}"/>
    <dgm:cxn modelId="{9B4F8D32-47A8-41F1-90A1-94007D9FF235}" srcId="{B20CEA02-00FA-41E0-8A72-1DF804898415}" destId="{38A85C62-409B-4C3C-9594-442DAA17B473}" srcOrd="5" destOrd="0" parTransId="{C85DC28E-147D-49BF-838B-12D3119697DE}" sibTransId="{0EE09ED0-ADD8-4677-B531-8EE3CE95E47F}"/>
    <dgm:cxn modelId="{33513946-EE01-4EA7-AAC0-FCE87B1A11EC}" srcId="{B20CEA02-00FA-41E0-8A72-1DF804898415}" destId="{04F1F490-6C10-42D2-A7E8-16D05CFAA823}" srcOrd="0" destOrd="0" parTransId="{58868379-3E81-4258-8CF2-36B079149614}" sibTransId="{3802CBF1-E4CE-4396-8613-7464E96756D3}"/>
    <dgm:cxn modelId="{EFFB6A67-FAC5-4D35-A15E-DEE2728E0B3C}" srcId="{B20CEA02-00FA-41E0-8A72-1DF804898415}" destId="{DC23DD45-7013-4BE5-BFA2-633EA59B6377}" srcOrd="4" destOrd="0" parTransId="{04DDB723-717B-4D5F-9B30-8C8E7955D6A0}" sibTransId="{B842D845-FB7E-40A0-993D-DB111B61C303}"/>
    <dgm:cxn modelId="{E0E6E375-7150-4985-8C26-DEE0D5D7FBDA}" srcId="{B20CEA02-00FA-41E0-8A72-1DF804898415}" destId="{2C318082-D381-48BA-A576-F43B076C258E}" srcOrd="2" destOrd="0" parTransId="{714E9359-73D3-4D02-98A5-385533B0EB20}" sibTransId="{1694D169-EDA2-4A42-91B4-BB3D0579C7AA}"/>
    <dgm:cxn modelId="{E105FC85-894B-404F-9070-33E7353E1344}" type="presOf" srcId="{A1CB4F87-890D-479F-905F-5D805F4E9B21}" destId="{468BEB3C-6F01-4F35-9E36-6C217D9E3DF8}" srcOrd="0" destOrd="0" presId="urn:microsoft.com/office/officeart/2005/8/layout/vList2"/>
    <dgm:cxn modelId="{A23CF394-1DC7-408C-9100-B21295CCE9F1}" srcId="{B20CEA02-00FA-41E0-8A72-1DF804898415}" destId="{A262FC7D-46E5-4DCE-8A68-85773B3F24B4}" srcOrd="1" destOrd="0" parTransId="{E20D62E2-3FEF-4570-B6E2-1F1EE1BA2002}" sibTransId="{B70F7C49-5B7B-4C7A-BCDE-69CD3E00B135}"/>
    <dgm:cxn modelId="{0713559F-FDA1-4962-A470-65EB80414E0E}" type="presOf" srcId="{D6843B72-1412-4CFB-9B89-061F2AC58888}" destId="{EF087A2A-0151-4A3E-95DD-2D8E9EB6F230}" srcOrd="0" destOrd="0" presId="urn:microsoft.com/office/officeart/2005/8/layout/vList2"/>
    <dgm:cxn modelId="{99C757A3-D1D5-4EA4-A869-B7F7131EE87A}" type="presOf" srcId="{04F1F490-6C10-42D2-A7E8-16D05CFAA823}" destId="{CF550F81-16F7-4663-A8EF-81F63A28F06A}" srcOrd="0" destOrd="0" presId="urn:microsoft.com/office/officeart/2005/8/layout/vList2"/>
    <dgm:cxn modelId="{E14903B0-FD5F-4352-9AEF-A3F2D03AE8E0}" type="presOf" srcId="{E93FE658-9548-4744-8FBF-790FFF846272}" destId="{AD419045-BF1D-4B05-A31F-30B7B9DE62CE}" srcOrd="0" destOrd="0" presId="urn:microsoft.com/office/officeart/2005/8/layout/vList2"/>
    <dgm:cxn modelId="{6EC3D4B0-F9E4-4970-A22B-A26FC30BBCA4}" type="presOf" srcId="{DC23DD45-7013-4BE5-BFA2-633EA59B6377}" destId="{F69FEB31-5A9E-4894-99BF-A139085D69E2}" srcOrd="0" destOrd="0" presId="urn:microsoft.com/office/officeart/2005/8/layout/vList2"/>
    <dgm:cxn modelId="{4C4D76C9-8E2E-4E30-AA31-A85D6F4EFA3D}" srcId="{B20CEA02-00FA-41E0-8A72-1DF804898415}" destId="{A1CB4F87-890D-479F-905F-5D805F4E9B21}" srcOrd="7" destOrd="0" parTransId="{F861178D-A612-4437-862E-2AB9493630AE}" sibTransId="{70E34DB0-6927-4845-83E4-8D01367ED685}"/>
    <dgm:cxn modelId="{FFBD95CD-E6AE-460C-B29A-F52D703F17A4}" type="presOf" srcId="{A262FC7D-46E5-4DCE-8A68-85773B3F24B4}" destId="{481BBEEB-AF18-4970-A241-78DA9E0AB573}" srcOrd="0" destOrd="0" presId="urn:microsoft.com/office/officeart/2005/8/layout/vList2"/>
    <dgm:cxn modelId="{DEB343F8-B657-423D-A577-38F6B45FA50F}" type="presOf" srcId="{2C318082-D381-48BA-A576-F43B076C258E}" destId="{60083F2F-B1AC-4062-8E35-013005172E6E}" srcOrd="0" destOrd="0" presId="urn:microsoft.com/office/officeart/2005/8/layout/vList2"/>
    <dgm:cxn modelId="{D02D8FDC-10F1-440B-8086-EC1164B1B3EB}" type="presParOf" srcId="{3079400F-47C5-4D56-B3EA-9F4A2FAA1393}" destId="{CF550F81-16F7-4663-A8EF-81F63A28F06A}" srcOrd="0" destOrd="0" presId="urn:microsoft.com/office/officeart/2005/8/layout/vList2"/>
    <dgm:cxn modelId="{0BD21F93-FB07-42C0-B8DE-BD0265430926}" type="presParOf" srcId="{3079400F-47C5-4D56-B3EA-9F4A2FAA1393}" destId="{B7752169-E66E-482E-BEE8-BB0BA8A13E68}" srcOrd="1" destOrd="0" presId="urn:microsoft.com/office/officeart/2005/8/layout/vList2"/>
    <dgm:cxn modelId="{5D128F3F-3048-4D80-8EC5-EE0492F2BE58}" type="presParOf" srcId="{3079400F-47C5-4D56-B3EA-9F4A2FAA1393}" destId="{481BBEEB-AF18-4970-A241-78DA9E0AB573}" srcOrd="2" destOrd="0" presId="urn:microsoft.com/office/officeart/2005/8/layout/vList2"/>
    <dgm:cxn modelId="{B386FACE-FE89-4B10-9EE6-FE1A1F715586}" type="presParOf" srcId="{3079400F-47C5-4D56-B3EA-9F4A2FAA1393}" destId="{E41F63CF-5B59-415F-8589-A8DF484AEC81}" srcOrd="3" destOrd="0" presId="urn:microsoft.com/office/officeart/2005/8/layout/vList2"/>
    <dgm:cxn modelId="{90826231-70D1-4D4A-9598-4C928F018230}" type="presParOf" srcId="{3079400F-47C5-4D56-B3EA-9F4A2FAA1393}" destId="{60083F2F-B1AC-4062-8E35-013005172E6E}" srcOrd="4" destOrd="0" presId="urn:microsoft.com/office/officeart/2005/8/layout/vList2"/>
    <dgm:cxn modelId="{7F3686B4-3EC4-46C2-8495-FCAA5E0EE4D4}" type="presParOf" srcId="{3079400F-47C5-4D56-B3EA-9F4A2FAA1393}" destId="{F9C37EAA-0F9A-4F86-AED4-F009D6EBD2E1}" srcOrd="5" destOrd="0" presId="urn:microsoft.com/office/officeart/2005/8/layout/vList2"/>
    <dgm:cxn modelId="{E0E44387-748C-40E4-ABBA-7547EBE4F51A}" type="presParOf" srcId="{3079400F-47C5-4D56-B3EA-9F4A2FAA1393}" destId="{AD419045-BF1D-4B05-A31F-30B7B9DE62CE}" srcOrd="6" destOrd="0" presId="urn:microsoft.com/office/officeart/2005/8/layout/vList2"/>
    <dgm:cxn modelId="{C02EF0E5-E367-491C-861C-973CFAD0C777}" type="presParOf" srcId="{3079400F-47C5-4D56-B3EA-9F4A2FAA1393}" destId="{736BF7CD-1C4D-4241-9929-89E5306E6232}" srcOrd="7" destOrd="0" presId="urn:microsoft.com/office/officeart/2005/8/layout/vList2"/>
    <dgm:cxn modelId="{58BEDBA1-644D-4F09-882B-3285B3A71093}" type="presParOf" srcId="{3079400F-47C5-4D56-B3EA-9F4A2FAA1393}" destId="{F69FEB31-5A9E-4894-99BF-A139085D69E2}" srcOrd="8" destOrd="0" presId="urn:microsoft.com/office/officeart/2005/8/layout/vList2"/>
    <dgm:cxn modelId="{09124F98-4C5E-4FE0-8DBE-857ABA3E0621}" type="presParOf" srcId="{3079400F-47C5-4D56-B3EA-9F4A2FAA1393}" destId="{5D32E2EB-96CC-4AB8-876B-A2339E2D5D94}" srcOrd="9" destOrd="0" presId="urn:microsoft.com/office/officeart/2005/8/layout/vList2"/>
    <dgm:cxn modelId="{2504EC3D-82D5-4202-8123-5DCC91689EC4}" type="presParOf" srcId="{3079400F-47C5-4D56-B3EA-9F4A2FAA1393}" destId="{6D176CCD-C328-4107-812E-EBB46BD8B5B2}" srcOrd="10" destOrd="0" presId="urn:microsoft.com/office/officeart/2005/8/layout/vList2"/>
    <dgm:cxn modelId="{5C114312-FC29-42E9-B26B-CB327A2889B7}" type="presParOf" srcId="{3079400F-47C5-4D56-B3EA-9F4A2FAA1393}" destId="{7B9D4B69-2C10-4EFE-8C85-81C92E8076EE}" srcOrd="11" destOrd="0" presId="urn:microsoft.com/office/officeart/2005/8/layout/vList2"/>
    <dgm:cxn modelId="{1BC89F45-A531-4548-89A4-53051335F0B8}" type="presParOf" srcId="{3079400F-47C5-4D56-B3EA-9F4A2FAA1393}" destId="{EF087A2A-0151-4A3E-95DD-2D8E9EB6F230}" srcOrd="12" destOrd="0" presId="urn:microsoft.com/office/officeart/2005/8/layout/vList2"/>
    <dgm:cxn modelId="{1401F8CB-4793-4B83-B35F-0889F26FCE67}" type="presParOf" srcId="{3079400F-47C5-4D56-B3EA-9F4A2FAA1393}" destId="{23820A6B-01A3-4392-8BF3-6C40DF6CB801}" srcOrd="13" destOrd="0" presId="urn:microsoft.com/office/officeart/2005/8/layout/vList2"/>
    <dgm:cxn modelId="{9ED81FC3-509F-4BA4-82C2-CF4612509588}" type="presParOf" srcId="{3079400F-47C5-4D56-B3EA-9F4A2FAA1393}" destId="{468BEB3C-6F01-4F35-9E36-6C217D9E3DF8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550F81-16F7-4663-A8EF-81F63A28F06A}">
      <dsp:nvSpPr>
        <dsp:cNvPr id="0" name=""/>
        <dsp:cNvSpPr/>
      </dsp:nvSpPr>
      <dsp:spPr>
        <a:xfrm>
          <a:off x="0" y="83360"/>
          <a:ext cx="894654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First Semester Requirements:</a:t>
          </a:r>
          <a:endParaRPr lang="en-US" sz="1900" kern="1200"/>
        </a:p>
      </dsp:txBody>
      <dsp:txXfrm>
        <a:off x="22246" y="105606"/>
        <a:ext cx="8902049" cy="411223"/>
      </dsp:txXfrm>
    </dsp:sp>
    <dsp:sp modelId="{481BBEEB-AF18-4970-A241-78DA9E0AB573}">
      <dsp:nvSpPr>
        <dsp:cNvPr id="0" name=""/>
        <dsp:cNvSpPr/>
      </dsp:nvSpPr>
      <dsp:spPr>
        <a:xfrm>
          <a:off x="0" y="593795"/>
          <a:ext cx="894654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Plane old design </a:t>
          </a:r>
        </a:p>
      </dsp:txBody>
      <dsp:txXfrm>
        <a:off x="22246" y="616041"/>
        <a:ext cx="8902049" cy="411223"/>
      </dsp:txXfrm>
    </dsp:sp>
    <dsp:sp modelId="{60083F2F-B1AC-4062-8E35-013005172E6E}">
      <dsp:nvSpPr>
        <dsp:cNvPr id="0" name=""/>
        <dsp:cNvSpPr/>
      </dsp:nvSpPr>
      <dsp:spPr>
        <a:xfrm>
          <a:off x="0" y="1104230"/>
          <a:ext cx="894654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Airfoil Design</a:t>
          </a:r>
        </a:p>
      </dsp:txBody>
      <dsp:txXfrm>
        <a:off x="22246" y="1126476"/>
        <a:ext cx="8902049" cy="411223"/>
      </dsp:txXfrm>
    </dsp:sp>
    <dsp:sp modelId="{AD419045-BF1D-4B05-A31F-30B7B9DE62CE}">
      <dsp:nvSpPr>
        <dsp:cNvPr id="0" name=""/>
        <dsp:cNvSpPr/>
      </dsp:nvSpPr>
      <dsp:spPr>
        <a:xfrm>
          <a:off x="0" y="1614665"/>
          <a:ext cx="894654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Final prototype design</a:t>
          </a:r>
        </a:p>
      </dsp:txBody>
      <dsp:txXfrm>
        <a:off x="22246" y="1636911"/>
        <a:ext cx="8902049" cy="411223"/>
      </dsp:txXfrm>
    </dsp:sp>
    <dsp:sp modelId="{F69FEB31-5A9E-4894-99BF-A139085D69E2}">
      <dsp:nvSpPr>
        <dsp:cNvPr id="0" name=""/>
        <dsp:cNvSpPr/>
      </dsp:nvSpPr>
      <dsp:spPr>
        <a:xfrm>
          <a:off x="0" y="2125100"/>
          <a:ext cx="894654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Second Semester:</a:t>
          </a:r>
        </a:p>
      </dsp:txBody>
      <dsp:txXfrm>
        <a:off x="22246" y="2147346"/>
        <a:ext cx="8902049" cy="411223"/>
      </dsp:txXfrm>
    </dsp:sp>
    <dsp:sp modelId="{6D176CCD-C328-4107-812E-EBB46BD8B5B2}">
      <dsp:nvSpPr>
        <dsp:cNvPr id="0" name=""/>
        <dsp:cNvSpPr/>
      </dsp:nvSpPr>
      <dsp:spPr>
        <a:xfrm>
          <a:off x="0" y="2635535"/>
          <a:ext cx="894654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Final Iteration of aircraft design</a:t>
          </a:r>
        </a:p>
      </dsp:txBody>
      <dsp:txXfrm>
        <a:off x="22246" y="2657781"/>
        <a:ext cx="8902049" cy="411223"/>
      </dsp:txXfrm>
    </dsp:sp>
    <dsp:sp modelId="{EF087A2A-0151-4A3E-95DD-2D8E9EB6F230}">
      <dsp:nvSpPr>
        <dsp:cNvPr id="0" name=""/>
        <dsp:cNvSpPr/>
      </dsp:nvSpPr>
      <dsp:spPr>
        <a:xfrm>
          <a:off x="0" y="3145970"/>
          <a:ext cx="894654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Solar Output Calculated</a:t>
          </a:r>
        </a:p>
      </dsp:txBody>
      <dsp:txXfrm>
        <a:off x="22246" y="3168216"/>
        <a:ext cx="8902049" cy="411223"/>
      </dsp:txXfrm>
    </dsp:sp>
    <dsp:sp modelId="{468BEB3C-6F01-4F35-9E36-6C217D9E3DF8}">
      <dsp:nvSpPr>
        <dsp:cNvPr id="0" name=""/>
        <dsp:cNvSpPr/>
      </dsp:nvSpPr>
      <dsp:spPr>
        <a:xfrm>
          <a:off x="0" y="3656405"/>
          <a:ext cx="8946541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Integrating solar by week 30 </a:t>
          </a:r>
        </a:p>
      </dsp:txBody>
      <dsp:txXfrm>
        <a:off x="22246" y="3678651"/>
        <a:ext cx="8902049" cy="411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841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9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5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580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87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62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40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425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92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199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87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023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60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83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52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09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48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6A81905-F480-46A4-BC10-215D24EA1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2012" y="1447800"/>
            <a:ext cx="5222325" cy="3329581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Solar UAV </a:t>
            </a:r>
            <a:br>
              <a:rPr lang="en-US">
                <a:solidFill>
                  <a:srgbClr val="EBEBEB"/>
                </a:solidFill>
              </a:rPr>
            </a:br>
            <a:r>
              <a:rPr lang="en-US">
                <a:solidFill>
                  <a:srgbClr val="EBEBEB"/>
                </a:solidFill>
              </a:rPr>
              <a:t>Team #6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2012" y="4777380"/>
            <a:ext cx="5222326" cy="86142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tx2">
                    <a:lumMod val="40000"/>
                    <a:lumOff val="60000"/>
                  </a:schemeClr>
                </a:solidFill>
              </a:rPr>
              <a:t>Team Members: </a:t>
            </a:r>
          </a:p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tx2">
                    <a:lumMod val="40000"/>
                    <a:lumOff val="60000"/>
                  </a:schemeClr>
                </a:solidFill>
                <a:ea typeface="+mn-lt"/>
                <a:cs typeface="+mn-lt"/>
              </a:rPr>
              <a:t>Mitch Anderson, Joel Freedman, Gage King and </a:t>
            </a:r>
          </a:p>
          <a:p>
            <a:pPr algn="ctr">
              <a:lnSpc>
                <a:spcPct val="90000"/>
              </a:lnSpc>
            </a:pPr>
            <a:r>
              <a:rPr lang="en-US" sz="1100">
                <a:solidFill>
                  <a:schemeClr val="tx2">
                    <a:lumMod val="40000"/>
                    <a:lumOff val="60000"/>
                  </a:schemeClr>
                </a:solidFill>
              </a:rPr>
              <a:t>Radley Rel</a:t>
            </a:r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36FD4D9D-3784-41E8-8405-A42B72F5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5692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 descr="Gray and denim color gradient background">
            <a:extLst>
              <a:ext uri="{FF2B5EF4-FFF2-40B4-BE49-F238E27FC236}">
                <a16:creationId xmlns:a16="http://schemas.microsoft.com/office/drawing/2014/main" id="{3C6E0DDB-4C03-4A16-B5D1-E376DB03DB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30" r="48232" b="-1"/>
          <a:stretch/>
        </p:blipFill>
        <p:spPr>
          <a:xfrm>
            <a:off x="20" y="10"/>
            <a:ext cx="4481944" cy="6857990"/>
          </a:xfrm>
          <a:custGeom>
            <a:avLst/>
            <a:gdLst/>
            <a:ahLst/>
            <a:cxnLst/>
            <a:rect l="l" t="t" r="r" b="b"/>
            <a:pathLst>
              <a:path w="4481964" h="6858000">
                <a:moveTo>
                  <a:pt x="0" y="0"/>
                </a:moveTo>
                <a:lnTo>
                  <a:pt x="3137249" y="0"/>
                </a:lnTo>
                <a:lnTo>
                  <a:pt x="4480787" y="0"/>
                </a:lnTo>
                <a:lnTo>
                  <a:pt x="4455742" y="155676"/>
                </a:lnTo>
                <a:lnTo>
                  <a:pt x="4431873" y="310667"/>
                </a:lnTo>
                <a:lnTo>
                  <a:pt x="4408509" y="466344"/>
                </a:lnTo>
                <a:lnTo>
                  <a:pt x="4388506" y="622706"/>
                </a:lnTo>
                <a:lnTo>
                  <a:pt x="4368335" y="778383"/>
                </a:lnTo>
                <a:lnTo>
                  <a:pt x="4349509" y="934745"/>
                </a:lnTo>
                <a:lnTo>
                  <a:pt x="4333373" y="1089050"/>
                </a:lnTo>
                <a:lnTo>
                  <a:pt x="4318077" y="1245413"/>
                </a:lnTo>
                <a:lnTo>
                  <a:pt x="4304125" y="1401089"/>
                </a:lnTo>
                <a:lnTo>
                  <a:pt x="4292023" y="1554023"/>
                </a:lnTo>
                <a:lnTo>
                  <a:pt x="4279920" y="1709013"/>
                </a:lnTo>
                <a:lnTo>
                  <a:pt x="4269835" y="1861947"/>
                </a:lnTo>
                <a:lnTo>
                  <a:pt x="4261935" y="2014880"/>
                </a:lnTo>
                <a:lnTo>
                  <a:pt x="4253698" y="2167128"/>
                </a:lnTo>
                <a:lnTo>
                  <a:pt x="4246807" y="2318004"/>
                </a:lnTo>
                <a:lnTo>
                  <a:pt x="4241932" y="2467508"/>
                </a:lnTo>
                <a:lnTo>
                  <a:pt x="4237730" y="2617013"/>
                </a:lnTo>
                <a:lnTo>
                  <a:pt x="4233696" y="2765145"/>
                </a:lnTo>
                <a:lnTo>
                  <a:pt x="4231847" y="2911221"/>
                </a:lnTo>
                <a:lnTo>
                  <a:pt x="4229830" y="3057296"/>
                </a:lnTo>
                <a:lnTo>
                  <a:pt x="4228821" y="3201314"/>
                </a:lnTo>
                <a:lnTo>
                  <a:pt x="4229830" y="3343960"/>
                </a:lnTo>
                <a:lnTo>
                  <a:pt x="4229830" y="3485235"/>
                </a:lnTo>
                <a:lnTo>
                  <a:pt x="4231847" y="3625138"/>
                </a:lnTo>
                <a:lnTo>
                  <a:pt x="4234872" y="3762298"/>
                </a:lnTo>
                <a:lnTo>
                  <a:pt x="4237730" y="3898087"/>
                </a:lnTo>
                <a:lnTo>
                  <a:pt x="4240924" y="4031132"/>
                </a:lnTo>
                <a:lnTo>
                  <a:pt x="4245798" y="4163491"/>
                </a:lnTo>
                <a:lnTo>
                  <a:pt x="4251009" y="4293793"/>
                </a:lnTo>
                <a:lnTo>
                  <a:pt x="4255715" y="4421352"/>
                </a:lnTo>
                <a:lnTo>
                  <a:pt x="4268995" y="4670298"/>
                </a:lnTo>
                <a:lnTo>
                  <a:pt x="4283114" y="4908956"/>
                </a:lnTo>
                <a:lnTo>
                  <a:pt x="4297906" y="5138013"/>
                </a:lnTo>
                <a:lnTo>
                  <a:pt x="4314211" y="5354726"/>
                </a:lnTo>
                <a:lnTo>
                  <a:pt x="4331188" y="5561838"/>
                </a:lnTo>
                <a:lnTo>
                  <a:pt x="4349509" y="5753862"/>
                </a:lnTo>
                <a:lnTo>
                  <a:pt x="4367495" y="5934227"/>
                </a:lnTo>
                <a:lnTo>
                  <a:pt x="4385480" y="6100191"/>
                </a:lnTo>
                <a:lnTo>
                  <a:pt x="4402457" y="6252438"/>
                </a:lnTo>
                <a:lnTo>
                  <a:pt x="4418594" y="6387541"/>
                </a:lnTo>
                <a:lnTo>
                  <a:pt x="4433890" y="6509613"/>
                </a:lnTo>
                <a:lnTo>
                  <a:pt x="4446665" y="6612483"/>
                </a:lnTo>
                <a:lnTo>
                  <a:pt x="4458767" y="6698894"/>
                </a:lnTo>
                <a:lnTo>
                  <a:pt x="4476081" y="6817538"/>
                </a:lnTo>
                <a:lnTo>
                  <a:pt x="4481964" y="6858000"/>
                </a:lnTo>
                <a:lnTo>
                  <a:pt x="357780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0817A52-B891-4228-A61E-0C0A57632D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362849A-570D-49DB-954C-63F144E88A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CA42011-E478-428B-9D15-A98E338BF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9ED2773C-FE51-4632-BA46-036BDCDA6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F10605-545B-46B5-8D29-EE78E6D3A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Gantt Chart </a:t>
            </a:r>
            <a:endParaRPr lang="en-US"/>
          </a:p>
        </p:txBody>
      </p:sp>
      <p:sp useBgFill="1">
        <p:nvSpPr>
          <p:cNvPr id="15" name="Freeform: Shape 14">
            <a:extLst>
              <a:ext uri="{FF2B5EF4-FFF2-40B4-BE49-F238E27FC236}">
                <a16:creationId xmlns:a16="http://schemas.microsoft.com/office/drawing/2014/main" id="{E02F9158-C4C2-46A8-BE73-A4F77E139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5" descr="Timeline&#10;&#10;Description automatically generated">
            <a:extLst>
              <a:ext uri="{FF2B5EF4-FFF2-40B4-BE49-F238E27FC236}">
                <a16:creationId xmlns:a16="http://schemas.microsoft.com/office/drawing/2014/main" id="{5FD53ED6-B5BF-4311-B5A4-826BE2CAB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21" y="2382791"/>
            <a:ext cx="11309815" cy="40752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CE04EBA-A768-40C6-A8EE-81A55996B38A}"/>
              </a:ext>
            </a:extLst>
          </p:cNvPr>
          <p:cNvSpPr txBox="1"/>
          <p:nvPr/>
        </p:nvSpPr>
        <p:spPr>
          <a:xfrm>
            <a:off x="11506617" y="6454441"/>
            <a:ext cx="10207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Rel 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5C03D-8FDA-4841-96FF-9CFBD86718D1}"/>
              </a:ext>
            </a:extLst>
          </p:cNvPr>
          <p:cNvSpPr txBox="1"/>
          <p:nvPr/>
        </p:nvSpPr>
        <p:spPr>
          <a:xfrm>
            <a:off x="128587" y="2009775"/>
            <a:ext cx="269557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Table #3: Gantt Chart</a:t>
            </a:r>
          </a:p>
        </p:txBody>
      </p:sp>
    </p:spTree>
    <p:extLst>
      <p:ext uri="{BB962C8B-B14F-4D97-AF65-F5344CB8AC3E}">
        <p14:creationId xmlns:p14="http://schemas.microsoft.com/office/powerpoint/2010/main" val="34194699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7AEA421-5F29-4BA7-9360-2501B5987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9348F0CB-4904-4DEF-BDD4-ADEC2DCCC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39296-5C4A-4DFA-9EFA-EA7826106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01665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EBEBEB"/>
                </a:solidFill>
              </a:rPr>
              <a:t>Budget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583E1B8-79B3-49BB-8704-58E4AB1AF2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BB34D5F-2B87-438E-8236-69C6068D47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1762067"/>
            <a:ext cx="12192418" cy="5095933"/>
          </a:xfrm>
          <a:custGeom>
            <a:avLst/>
            <a:gdLst>
              <a:gd name="connsiteX0" fmla="*/ 1 w 12192418"/>
              <a:gd name="connsiteY0" fmla="*/ 0 h 5095933"/>
              <a:gd name="connsiteX1" fmla="*/ 71932 w 12192418"/>
              <a:gd name="connsiteY1" fmla="*/ 12261 h 5095933"/>
              <a:gd name="connsiteX2" fmla="*/ 282849 w 12192418"/>
              <a:gd name="connsiteY2" fmla="*/ 48343 h 5095933"/>
              <a:gd name="connsiteX3" fmla="*/ 436464 w 12192418"/>
              <a:gd name="connsiteY3" fmla="*/ 73565 h 5095933"/>
              <a:gd name="connsiteX4" fmla="*/ 619339 w 12192418"/>
              <a:gd name="connsiteY4" fmla="*/ 100188 h 5095933"/>
              <a:gd name="connsiteX5" fmla="*/ 836351 w 12192418"/>
              <a:gd name="connsiteY5" fmla="*/ 132066 h 5095933"/>
              <a:gd name="connsiteX6" fmla="*/ 1076528 w 12192418"/>
              <a:gd name="connsiteY6" fmla="*/ 165696 h 5095933"/>
              <a:gd name="connsiteX7" fmla="*/ 1347184 w 12192418"/>
              <a:gd name="connsiteY7" fmla="*/ 201077 h 5095933"/>
              <a:gd name="connsiteX8" fmla="*/ 1642223 w 12192418"/>
              <a:gd name="connsiteY8" fmla="*/ 238560 h 5095933"/>
              <a:gd name="connsiteX9" fmla="*/ 1962864 w 12192418"/>
              <a:gd name="connsiteY9" fmla="*/ 276043 h 5095933"/>
              <a:gd name="connsiteX10" fmla="*/ 2304232 w 12192418"/>
              <a:gd name="connsiteY10" fmla="*/ 314227 h 5095933"/>
              <a:gd name="connsiteX11" fmla="*/ 2672421 w 12192418"/>
              <a:gd name="connsiteY11" fmla="*/ 349608 h 5095933"/>
              <a:gd name="connsiteX12" fmla="*/ 3057678 w 12192418"/>
              <a:gd name="connsiteY12" fmla="*/ 383588 h 5095933"/>
              <a:gd name="connsiteX13" fmla="*/ 3464881 w 12192418"/>
              <a:gd name="connsiteY13" fmla="*/ 414415 h 5095933"/>
              <a:gd name="connsiteX14" fmla="*/ 3889152 w 12192418"/>
              <a:gd name="connsiteY14" fmla="*/ 443841 h 5095933"/>
              <a:gd name="connsiteX15" fmla="*/ 4331710 w 12192418"/>
              <a:gd name="connsiteY15" fmla="*/ 471515 h 5095933"/>
              <a:gd name="connsiteX16" fmla="*/ 4558476 w 12192418"/>
              <a:gd name="connsiteY16" fmla="*/ 481324 h 5095933"/>
              <a:gd name="connsiteX17" fmla="*/ 4790118 w 12192418"/>
              <a:gd name="connsiteY17" fmla="*/ 492183 h 5095933"/>
              <a:gd name="connsiteX18" fmla="*/ 5025418 w 12192418"/>
              <a:gd name="connsiteY18" fmla="*/ 502342 h 5095933"/>
              <a:gd name="connsiteX19" fmla="*/ 5261937 w 12192418"/>
              <a:gd name="connsiteY19" fmla="*/ 508998 h 5095933"/>
              <a:gd name="connsiteX20" fmla="*/ 5503332 w 12192418"/>
              <a:gd name="connsiteY20" fmla="*/ 514953 h 5095933"/>
              <a:gd name="connsiteX21" fmla="*/ 5747167 w 12192418"/>
              <a:gd name="connsiteY21" fmla="*/ 521259 h 5095933"/>
              <a:gd name="connsiteX22" fmla="*/ 5995877 w 12192418"/>
              <a:gd name="connsiteY22" fmla="*/ 525463 h 5095933"/>
              <a:gd name="connsiteX23" fmla="*/ 6247026 w 12192418"/>
              <a:gd name="connsiteY23" fmla="*/ 525463 h 5095933"/>
              <a:gd name="connsiteX24" fmla="*/ 6500613 w 12192418"/>
              <a:gd name="connsiteY24" fmla="*/ 527565 h 5095933"/>
              <a:gd name="connsiteX25" fmla="*/ 6756639 w 12192418"/>
              <a:gd name="connsiteY25" fmla="*/ 525463 h 5095933"/>
              <a:gd name="connsiteX26" fmla="*/ 7016322 w 12192418"/>
              <a:gd name="connsiteY26" fmla="*/ 521259 h 5095933"/>
              <a:gd name="connsiteX27" fmla="*/ 7276005 w 12192418"/>
              <a:gd name="connsiteY27" fmla="*/ 517406 h 5095933"/>
              <a:gd name="connsiteX28" fmla="*/ 7539345 w 12192418"/>
              <a:gd name="connsiteY28" fmla="*/ 508998 h 5095933"/>
              <a:gd name="connsiteX29" fmla="*/ 7805124 w 12192418"/>
              <a:gd name="connsiteY29" fmla="*/ 500241 h 5095933"/>
              <a:gd name="connsiteX30" fmla="*/ 8070903 w 12192418"/>
              <a:gd name="connsiteY30" fmla="*/ 490082 h 5095933"/>
              <a:gd name="connsiteX31" fmla="*/ 8339121 w 12192418"/>
              <a:gd name="connsiteY31" fmla="*/ 475719 h 5095933"/>
              <a:gd name="connsiteX32" fmla="*/ 8609776 w 12192418"/>
              <a:gd name="connsiteY32" fmla="*/ 458554 h 5095933"/>
              <a:gd name="connsiteX33" fmla="*/ 8881651 w 12192418"/>
              <a:gd name="connsiteY33" fmla="*/ 442089 h 5095933"/>
              <a:gd name="connsiteX34" fmla="*/ 9153526 w 12192418"/>
              <a:gd name="connsiteY34" fmla="*/ 421071 h 5095933"/>
              <a:gd name="connsiteX35" fmla="*/ 9429058 w 12192418"/>
              <a:gd name="connsiteY35" fmla="*/ 395849 h 5095933"/>
              <a:gd name="connsiteX36" fmla="*/ 9700933 w 12192418"/>
              <a:gd name="connsiteY36" fmla="*/ 370626 h 5095933"/>
              <a:gd name="connsiteX37" fmla="*/ 9977684 w 12192418"/>
              <a:gd name="connsiteY37" fmla="*/ 341551 h 5095933"/>
              <a:gd name="connsiteX38" fmla="*/ 10255655 w 12192418"/>
              <a:gd name="connsiteY38" fmla="*/ 309673 h 5095933"/>
              <a:gd name="connsiteX39" fmla="*/ 10529968 w 12192418"/>
              <a:gd name="connsiteY39" fmla="*/ 276043 h 5095933"/>
              <a:gd name="connsiteX40" fmla="*/ 10807939 w 12192418"/>
              <a:gd name="connsiteY40" fmla="*/ 236809 h 5095933"/>
              <a:gd name="connsiteX41" fmla="*/ 11084690 w 12192418"/>
              <a:gd name="connsiteY41" fmla="*/ 194772 h 5095933"/>
              <a:gd name="connsiteX42" fmla="*/ 11362661 w 12192418"/>
              <a:gd name="connsiteY42" fmla="*/ 153085 h 5095933"/>
              <a:gd name="connsiteX43" fmla="*/ 11639412 w 12192418"/>
              <a:gd name="connsiteY43" fmla="*/ 104392 h 5095933"/>
              <a:gd name="connsiteX44" fmla="*/ 11914945 w 12192418"/>
              <a:gd name="connsiteY44" fmla="*/ 54648 h 5095933"/>
              <a:gd name="connsiteX45" fmla="*/ 12191696 w 12192418"/>
              <a:gd name="connsiteY45" fmla="*/ 2452 h 5095933"/>
              <a:gd name="connsiteX46" fmla="*/ 12191696 w 12192418"/>
              <a:gd name="connsiteY46" fmla="*/ 2109542 h 5095933"/>
              <a:gd name="connsiteX47" fmla="*/ 12191999 w 12192418"/>
              <a:gd name="connsiteY47" fmla="*/ 2109542 h 5095933"/>
              <a:gd name="connsiteX48" fmla="*/ 12191999 w 12192418"/>
              <a:gd name="connsiteY48" fmla="*/ 2802467 h 5095933"/>
              <a:gd name="connsiteX49" fmla="*/ 12192418 w 12192418"/>
              <a:gd name="connsiteY49" fmla="*/ 2802467 h 5095933"/>
              <a:gd name="connsiteX50" fmla="*/ 12192418 w 12192418"/>
              <a:gd name="connsiteY50" fmla="*/ 5095933 h 5095933"/>
              <a:gd name="connsiteX51" fmla="*/ 1 w 12192418"/>
              <a:gd name="connsiteY51" fmla="*/ 5095933 h 5095933"/>
              <a:gd name="connsiteX52" fmla="*/ 1 w 12192418"/>
              <a:gd name="connsiteY52" fmla="*/ 4074529 h 5095933"/>
              <a:gd name="connsiteX53" fmla="*/ 0 w 12192418"/>
              <a:gd name="connsiteY53" fmla="*/ 4074529 h 5095933"/>
              <a:gd name="connsiteX54" fmla="*/ 0 w 12192418"/>
              <a:gd name="connsiteY54" fmla="*/ 2109542 h 5095933"/>
              <a:gd name="connsiteX55" fmla="*/ 1 w 12192418"/>
              <a:gd name="connsiteY55" fmla="*/ 2109542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418" h="509593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4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7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109542"/>
                </a:lnTo>
                <a:lnTo>
                  <a:pt x="12191999" y="2109542"/>
                </a:lnTo>
                <a:lnTo>
                  <a:pt x="12191999" y="2802467"/>
                </a:lnTo>
                <a:lnTo>
                  <a:pt x="12192418" y="2802467"/>
                </a:lnTo>
                <a:lnTo>
                  <a:pt x="12192418" y="5095933"/>
                </a:lnTo>
                <a:lnTo>
                  <a:pt x="1" y="5095933"/>
                </a:lnTo>
                <a:lnTo>
                  <a:pt x="1" y="4074529"/>
                </a:lnTo>
                <a:lnTo>
                  <a:pt x="0" y="4074529"/>
                </a:lnTo>
                <a:lnTo>
                  <a:pt x="0" y="2109542"/>
                </a:lnTo>
                <a:lnTo>
                  <a:pt x="1" y="21095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31" name="Picture 31" descr="Chart, pie chart&#10;&#10;Description automatically generated">
            <a:extLst>
              <a:ext uri="{FF2B5EF4-FFF2-40B4-BE49-F238E27FC236}">
                <a16:creationId xmlns:a16="http://schemas.microsoft.com/office/drawing/2014/main" id="{BB7E1C90-CE29-4C96-8645-72B9E8758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499" y="2282297"/>
            <a:ext cx="7264627" cy="4169030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A25B3D12-1E87-4B17-AA38-25320417874E}"/>
              </a:ext>
            </a:extLst>
          </p:cNvPr>
          <p:cNvSpPr txBox="1"/>
          <p:nvPr/>
        </p:nvSpPr>
        <p:spPr>
          <a:xfrm>
            <a:off x="11475201" y="6446838"/>
            <a:ext cx="10842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Rel 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048B26A-79EF-42D5-95B9-355C71D8EF57}"/>
              </a:ext>
            </a:extLst>
          </p:cNvPr>
          <p:cNvSpPr txBox="1"/>
          <p:nvPr/>
        </p:nvSpPr>
        <p:spPr>
          <a:xfrm>
            <a:off x="5399087" y="644683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#4: Budget </a:t>
            </a:r>
          </a:p>
        </p:txBody>
      </p:sp>
    </p:spTree>
    <p:extLst>
      <p:ext uri="{BB962C8B-B14F-4D97-AF65-F5344CB8AC3E}">
        <p14:creationId xmlns:p14="http://schemas.microsoft.com/office/powerpoint/2010/main" val="1352673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293414ED-AE06-4880-9FDE-CB1E649DA6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8D489E29-742E-4D34-AB08-CE3217805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6053153" y="1320127"/>
            <a:ext cx="4812846" cy="4195481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651806-147E-4C96-AA64-71A4CE338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4887" y="1641860"/>
            <a:ext cx="4204298" cy="1034728"/>
          </a:xfrm>
        </p:spPr>
        <p:txBody>
          <a:bodyPr>
            <a:normAutofit/>
          </a:bodyPr>
          <a:lstStyle/>
          <a:p>
            <a:r>
              <a:rPr lang="en-US" sz="2800"/>
              <a:t>Conclusion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820926-A3D5-43A8-ADEB-8EAB36DE6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74886" y="2809812"/>
            <a:ext cx="4169380" cy="2384064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buClr>
                <a:srgbClr val="F7F7F7"/>
              </a:buClr>
            </a:pPr>
            <a:r>
              <a:rPr lang="en-US" sz="1800"/>
              <a:t>Begin aircraft design early as it will be an </a:t>
            </a:r>
            <a:r>
              <a:rPr lang="en-US" sz="1800" b="1"/>
              <a:t>iterative process</a:t>
            </a:r>
          </a:p>
          <a:p>
            <a:pPr>
              <a:lnSpc>
                <a:spcPct val="90000"/>
              </a:lnSpc>
              <a:buClr>
                <a:srgbClr val="F7F7F7"/>
              </a:buClr>
            </a:pPr>
            <a:r>
              <a:rPr lang="en-US" sz="1800"/>
              <a:t>Solar integration with </a:t>
            </a:r>
            <a:r>
              <a:rPr lang="en-US" sz="1800" b="1"/>
              <a:t>Electrical Engineering</a:t>
            </a:r>
            <a:r>
              <a:rPr lang="en-US" sz="1800"/>
              <a:t> students </a:t>
            </a:r>
          </a:p>
          <a:p>
            <a:pPr>
              <a:lnSpc>
                <a:spcPct val="90000"/>
              </a:lnSpc>
              <a:buClr>
                <a:srgbClr val="F7F7F7"/>
              </a:buClr>
            </a:pPr>
            <a:r>
              <a:rPr lang="en-US" sz="1800"/>
              <a:t>Flight by </a:t>
            </a:r>
            <a:r>
              <a:rPr lang="en-US" sz="1800" b="1"/>
              <a:t>week 20 </a:t>
            </a:r>
            <a:endParaRPr lang="en-US" sz="1800"/>
          </a:p>
          <a:p>
            <a:pPr lvl="1">
              <a:lnSpc>
                <a:spcPct val="90000"/>
              </a:lnSpc>
              <a:buClr>
                <a:srgbClr val="8AD0D6"/>
              </a:buClr>
            </a:pPr>
            <a:r>
              <a:rPr lang="en-US"/>
              <a:t>Complete solar integration </a:t>
            </a:r>
            <a:r>
              <a:rPr lang="en-US" b="1"/>
              <a:t>week 30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D9BC55-080A-405F-ADD5-2BB01E225E6A}"/>
              </a:ext>
            </a:extLst>
          </p:cNvPr>
          <p:cNvSpPr txBox="1"/>
          <p:nvPr/>
        </p:nvSpPr>
        <p:spPr>
          <a:xfrm>
            <a:off x="11196387" y="6359191"/>
            <a:ext cx="1195388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600"/>
              </a:spcAft>
            </a:pPr>
            <a:r>
              <a:rPr lang="en-US"/>
              <a:t>King </a:t>
            </a:r>
          </a:p>
        </p:txBody>
      </p:sp>
    </p:spTree>
    <p:extLst>
      <p:ext uri="{BB962C8B-B14F-4D97-AF65-F5344CB8AC3E}">
        <p14:creationId xmlns:p14="http://schemas.microsoft.com/office/powerpoint/2010/main" val="557980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Close-up of question mark on a hardwood floor against a wall">
            <a:extLst>
              <a:ext uri="{FF2B5EF4-FFF2-40B4-BE49-F238E27FC236}">
                <a16:creationId xmlns:a16="http://schemas.microsoft.com/office/drawing/2014/main" id="{418EF504-2514-4EA8-B870-54B8EA711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r="-1" b="16390"/>
          <a:stretch/>
        </p:blipFill>
        <p:spPr>
          <a:xfrm>
            <a:off x="1" y="-5"/>
            <a:ext cx="12191695" cy="5020241"/>
          </a:xfrm>
          <a:custGeom>
            <a:avLst/>
            <a:gdLst/>
            <a:ahLst/>
            <a:cxnLst/>
            <a:rect l="l" t="t" r="r" b="b"/>
            <a:pathLst>
              <a:path w="12191695" h="5020241">
                <a:moveTo>
                  <a:pt x="0" y="0"/>
                </a:moveTo>
                <a:lnTo>
                  <a:pt x="12191695" y="0"/>
                </a:lnTo>
                <a:lnTo>
                  <a:pt x="12191695" y="4057991"/>
                </a:lnTo>
                <a:lnTo>
                  <a:pt x="11914945" y="4110187"/>
                </a:lnTo>
                <a:lnTo>
                  <a:pt x="11639412" y="4159931"/>
                </a:lnTo>
                <a:lnTo>
                  <a:pt x="11362661" y="4208624"/>
                </a:lnTo>
                <a:lnTo>
                  <a:pt x="11084690" y="4250310"/>
                </a:lnTo>
                <a:lnTo>
                  <a:pt x="10807939" y="4292347"/>
                </a:lnTo>
                <a:lnTo>
                  <a:pt x="10529968" y="4331582"/>
                </a:lnTo>
                <a:lnTo>
                  <a:pt x="10255655" y="4365211"/>
                </a:lnTo>
                <a:lnTo>
                  <a:pt x="9977684" y="4397089"/>
                </a:lnTo>
                <a:lnTo>
                  <a:pt x="9700933" y="4426165"/>
                </a:lnTo>
                <a:lnTo>
                  <a:pt x="9429058" y="4451387"/>
                </a:lnTo>
                <a:lnTo>
                  <a:pt x="9153526" y="4476609"/>
                </a:lnTo>
                <a:lnTo>
                  <a:pt x="8881651" y="4497628"/>
                </a:lnTo>
                <a:lnTo>
                  <a:pt x="8609776" y="4514092"/>
                </a:lnTo>
                <a:lnTo>
                  <a:pt x="8339121" y="4531258"/>
                </a:lnTo>
                <a:lnTo>
                  <a:pt x="8070903" y="4545620"/>
                </a:lnTo>
                <a:lnTo>
                  <a:pt x="7805124" y="4555779"/>
                </a:lnTo>
                <a:lnTo>
                  <a:pt x="7539345" y="4564537"/>
                </a:lnTo>
                <a:lnTo>
                  <a:pt x="7276005" y="4572944"/>
                </a:lnTo>
                <a:lnTo>
                  <a:pt x="7016322" y="4576798"/>
                </a:lnTo>
                <a:lnTo>
                  <a:pt x="6756639" y="4581001"/>
                </a:lnTo>
                <a:lnTo>
                  <a:pt x="6500613" y="4583103"/>
                </a:lnTo>
                <a:lnTo>
                  <a:pt x="6247026" y="4581001"/>
                </a:lnTo>
                <a:lnTo>
                  <a:pt x="5995877" y="4581001"/>
                </a:lnTo>
                <a:lnTo>
                  <a:pt x="5747167" y="4576798"/>
                </a:lnTo>
                <a:lnTo>
                  <a:pt x="5503333" y="4570492"/>
                </a:lnTo>
                <a:lnTo>
                  <a:pt x="5261938" y="4564537"/>
                </a:lnTo>
                <a:lnTo>
                  <a:pt x="5025418" y="4557881"/>
                </a:lnTo>
                <a:lnTo>
                  <a:pt x="4790118" y="4547722"/>
                </a:lnTo>
                <a:lnTo>
                  <a:pt x="4558477" y="4536862"/>
                </a:lnTo>
                <a:lnTo>
                  <a:pt x="4331710" y="4527054"/>
                </a:lnTo>
                <a:lnTo>
                  <a:pt x="3889152" y="4499379"/>
                </a:lnTo>
                <a:lnTo>
                  <a:pt x="3464881" y="4469954"/>
                </a:lnTo>
                <a:lnTo>
                  <a:pt x="3057678" y="4439126"/>
                </a:lnTo>
                <a:lnTo>
                  <a:pt x="2672421" y="4405147"/>
                </a:lnTo>
                <a:lnTo>
                  <a:pt x="2304232" y="4369765"/>
                </a:lnTo>
                <a:lnTo>
                  <a:pt x="1962864" y="4331582"/>
                </a:lnTo>
                <a:lnTo>
                  <a:pt x="1642223" y="4294099"/>
                </a:lnTo>
                <a:lnTo>
                  <a:pt x="1347183" y="4256616"/>
                </a:lnTo>
                <a:lnTo>
                  <a:pt x="1076528" y="4221235"/>
                </a:lnTo>
                <a:lnTo>
                  <a:pt x="836351" y="4187605"/>
                </a:lnTo>
                <a:lnTo>
                  <a:pt x="619339" y="4155727"/>
                </a:lnTo>
                <a:lnTo>
                  <a:pt x="436464" y="4129104"/>
                </a:lnTo>
                <a:lnTo>
                  <a:pt x="282848" y="4103881"/>
                </a:lnTo>
                <a:lnTo>
                  <a:pt x="71932" y="4067800"/>
                </a:lnTo>
                <a:lnTo>
                  <a:pt x="1" y="4055539"/>
                </a:lnTo>
                <a:lnTo>
                  <a:pt x="1" y="5020241"/>
                </a:lnTo>
                <a:lnTo>
                  <a:pt x="0" y="5020241"/>
                </a:lnTo>
                <a:close/>
              </a:path>
            </a:pathLst>
          </a:custGeom>
        </p:spPr>
      </p:pic>
      <p:sp>
        <p:nvSpPr>
          <p:cNvPr id="21" name="Freeform 16">
            <a:extLst>
              <a:ext uri="{FF2B5EF4-FFF2-40B4-BE49-F238E27FC236}">
                <a16:creationId xmlns:a16="http://schemas.microsoft.com/office/drawing/2014/main" id="{E4F17063-EDA4-417B-946F-BA357F3B3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3753695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4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36F3EEA-55D4-4677-80E7-92D00B8F34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55533"/>
            <a:ext cx="12192000" cy="2802467"/>
          </a:xfrm>
          <a:custGeom>
            <a:avLst/>
            <a:gdLst>
              <a:gd name="connsiteX0" fmla="*/ 1 w 12192000"/>
              <a:gd name="connsiteY0" fmla="*/ 0 h 2802467"/>
              <a:gd name="connsiteX1" fmla="*/ 71932 w 12192000"/>
              <a:gd name="connsiteY1" fmla="*/ 12261 h 2802467"/>
              <a:gd name="connsiteX2" fmla="*/ 282848 w 12192000"/>
              <a:gd name="connsiteY2" fmla="*/ 48342 h 2802467"/>
              <a:gd name="connsiteX3" fmla="*/ 436464 w 12192000"/>
              <a:gd name="connsiteY3" fmla="*/ 73565 h 2802467"/>
              <a:gd name="connsiteX4" fmla="*/ 619339 w 12192000"/>
              <a:gd name="connsiteY4" fmla="*/ 100188 h 2802467"/>
              <a:gd name="connsiteX5" fmla="*/ 836351 w 12192000"/>
              <a:gd name="connsiteY5" fmla="*/ 132066 h 2802467"/>
              <a:gd name="connsiteX6" fmla="*/ 1076528 w 12192000"/>
              <a:gd name="connsiteY6" fmla="*/ 165696 h 2802467"/>
              <a:gd name="connsiteX7" fmla="*/ 1347183 w 12192000"/>
              <a:gd name="connsiteY7" fmla="*/ 201077 h 2802467"/>
              <a:gd name="connsiteX8" fmla="*/ 1642223 w 12192000"/>
              <a:gd name="connsiteY8" fmla="*/ 238560 h 2802467"/>
              <a:gd name="connsiteX9" fmla="*/ 1962864 w 12192000"/>
              <a:gd name="connsiteY9" fmla="*/ 276043 h 2802467"/>
              <a:gd name="connsiteX10" fmla="*/ 2304232 w 12192000"/>
              <a:gd name="connsiteY10" fmla="*/ 314226 h 2802467"/>
              <a:gd name="connsiteX11" fmla="*/ 2672421 w 12192000"/>
              <a:gd name="connsiteY11" fmla="*/ 349608 h 2802467"/>
              <a:gd name="connsiteX12" fmla="*/ 3057678 w 12192000"/>
              <a:gd name="connsiteY12" fmla="*/ 383587 h 2802467"/>
              <a:gd name="connsiteX13" fmla="*/ 3464881 w 12192000"/>
              <a:gd name="connsiteY13" fmla="*/ 414415 h 2802467"/>
              <a:gd name="connsiteX14" fmla="*/ 3889152 w 12192000"/>
              <a:gd name="connsiteY14" fmla="*/ 443840 h 2802467"/>
              <a:gd name="connsiteX15" fmla="*/ 4331710 w 12192000"/>
              <a:gd name="connsiteY15" fmla="*/ 471515 h 2802467"/>
              <a:gd name="connsiteX16" fmla="*/ 4558476 w 12192000"/>
              <a:gd name="connsiteY16" fmla="*/ 481323 h 2802467"/>
              <a:gd name="connsiteX17" fmla="*/ 4790118 w 12192000"/>
              <a:gd name="connsiteY17" fmla="*/ 492183 h 2802467"/>
              <a:gd name="connsiteX18" fmla="*/ 5025418 w 12192000"/>
              <a:gd name="connsiteY18" fmla="*/ 502342 h 2802467"/>
              <a:gd name="connsiteX19" fmla="*/ 5261937 w 12192000"/>
              <a:gd name="connsiteY19" fmla="*/ 508998 h 2802467"/>
              <a:gd name="connsiteX20" fmla="*/ 5503332 w 12192000"/>
              <a:gd name="connsiteY20" fmla="*/ 514953 h 2802467"/>
              <a:gd name="connsiteX21" fmla="*/ 5747166 w 12192000"/>
              <a:gd name="connsiteY21" fmla="*/ 521259 h 2802467"/>
              <a:gd name="connsiteX22" fmla="*/ 5995877 w 12192000"/>
              <a:gd name="connsiteY22" fmla="*/ 525462 h 2802467"/>
              <a:gd name="connsiteX23" fmla="*/ 6247026 w 12192000"/>
              <a:gd name="connsiteY23" fmla="*/ 525462 h 2802467"/>
              <a:gd name="connsiteX24" fmla="*/ 6500613 w 12192000"/>
              <a:gd name="connsiteY24" fmla="*/ 527564 h 2802467"/>
              <a:gd name="connsiteX25" fmla="*/ 6756639 w 12192000"/>
              <a:gd name="connsiteY25" fmla="*/ 525462 h 2802467"/>
              <a:gd name="connsiteX26" fmla="*/ 7016322 w 12192000"/>
              <a:gd name="connsiteY26" fmla="*/ 521259 h 2802467"/>
              <a:gd name="connsiteX27" fmla="*/ 7276005 w 12192000"/>
              <a:gd name="connsiteY27" fmla="*/ 517405 h 2802467"/>
              <a:gd name="connsiteX28" fmla="*/ 7539345 w 12192000"/>
              <a:gd name="connsiteY28" fmla="*/ 508998 h 2802467"/>
              <a:gd name="connsiteX29" fmla="*/ 7805124 w 12192000"/>
              <a:gd name="connsiteY29" fmla="*/ 500240 h 2802467"/>
              <a:gd name="connsiteX30" fmla="*/ 8070903 w 12192000"/>
              <a:gd name="connsiteY30" fmla="*/ 490081 h 2802467"/>
              <a:gd name="connsiteX31" fmla="*/ 8339121 w 12192000"/>
              <a:gd name="connsiteY31" fmla="*/ 475719 h 2802467"/>
              <a:gd name="connsiteX32" fmla="*/ 8609776 w 12192000"/>
              <a:gd name="connsiteY32" fmla="*/ 458553 h 2802467"/>
              <a:gd name="connsiteX33" fmla="*/ 8881651 w 12192000"/>
              <a:gd name="connsiteY33" fmla="*/ 442089 h 2802467"/>
              <a:gd name="connsiteX34" fmla="*/ 9153526 w 12192000"/>
              <a:gd name="connsiteY34" fmla="*/ 421070 h 2802467"/>
              <a:gd name="connsiteX35" fmla="*/ 9429058 w 12192000"/>
              <a:gd name="connsiteY35" fmla="*/ 395848 h 2802467"/>
              <a:gd name="connsiteX36" fmla="*/ 9700933 w 12192000"/>
              <a:gd name="connsiteY36" fmla="*/ 370626 h 2802467"/>
              <a:gd name="connsiteX37" fmla="*/ 9977684 w 12192000"/>
              <a:gd name="connsiteY37" fmla="*/ 341550 h 2802467"/>
              <a:gd name="connsiteX38" fmla="*/ 10255655 w 12192000"/>
              <a:gd name="connsiteY38" fmla="*/ 309672 h 2802467"/>
              <a:gd name="connsiteX39" fmla="*/ 10529968 w 12192000"/>
              <a:gd name="connsiteY39" fmla="*/ 276043 h 2802467"/>
              <a:gd name="connsiteX40" fmla="*/ 10807939 w 12192000"/>
              <a:gd name="connsiteY40" fmla="*/ 236808 h 2802467"/>
              <a:gd name="connsiteX41" fmla="*/ 11084690 w 12192000"/>
              <a:gd name="connsiteY41" fmla="*/ 194771 h 2802467"/>
              <a:gd name="connsiteX42" fmla="*/ 11362661 w 12192000"/>
              <a:gd name="connsiteY42" fmla="*/ 153085 h 2802467"/>
              <a:gd name="connsiteX43" fmla="*/ 11639412 w 12192000"/>
              <a:gd name="connsiteY43" fmla="*/ 104392 h 2802467"/>
              <a:gd name="connsiteX44" fmla="*/ 11914945 w 12192000"/>
              <a:gd name="connsiteY44" fmla="*/ 54648 h 2802467"/>
              <a:gd name="connsiteX45" fmla="*/ 12191696 w 12192000"/>
              <a:gd name="connsiteY45" fmla="*/ 2452 h 2802467"/>
              <a:gd name="connsiteX46" fmla="*/ 12191696 w 12192000"/>
              <a:gd name="connsiteY46" fmla="*/ 2236410 h 2802467"/>
              <a:gd name="connsiteX47" fmla="*/ 12192000 w 12192000"/>
              <a:gd name="connsiteY47" fmla="*/ 2236410 h 2802467"/>
              <a:gd name="connsiteX48" fmla="*/ 12192000 w 12192000"/>
              <a:gd name="connsiteY48" fmla="*/ 2802467 h 2802467"/>
              <a:gd name="connsiteX49" fmla="*/ 12191696 w 12192000"/>
              <a:gd name="connsiteY49" fmla="*/ 2802467 h 2802467"/>
              <a:gd name="connsiteX50" fmla="*/ 0 w 12192000"/>
              <a:gd name="connsiteY50" fmla="*/ 2802467 h 2802467"/>
              <a:gd name="connsiteX51" fmla="*/ 0 w 12192000"/>
              <a:gd name="connsiteY51" fmla="*/ 2236410 h 2802467"/>
              <a:gd name="connsiteX52" fmla="*/ 1 w 12192000"/>
              <a:gd name="connsiteY52" fmla="*/ 2236410 h 2802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2192000" h="2802467">
                <a:moveTo>
                  <a:pt x="1" y="0"/>
                </a:moveTo>
                <a:lnTo>
                  <a:pt x="71932" y="12261"/>
                </a:lnTo>
                <a:lnTo>
                  <a:pt x="282848" y="48342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6"/>
                </a:lnTo>
                <a:lnTo>
                  <a:pt x="2672421" y="349608"/>
                </a:lnTo>
                <a:lnTo>
                  <a:pt x="3057678" y="383587"/>
                </a:lnTo>
                <a:lnTo>
                  <a:pt x="3464881" y="414415"/>
                </a:lnTo>
                <a:lnTo>
                  <a:pt x="3889152" y="443840"/>
                </a:lnTo>
                <a:lnTo>
                  <a:pt x="4331710" y="471515"/>
                </a:lnTo>
                <a:lnTo>
                  <a:pt x="4558476" y="481323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2" y="514953"/>
                </a:lnTo>
                <a:lnTo>
                  <a:pt x="5747166" y="521259"/>
                </a:lnTo>
                <a:lnTo>
                  <a:pt x="5995877" y="525462"/>
                </a:lnTo>
                <a:lnTo>
                  <a:pt x="6247026" y="525462"/>
                </a:lnTo>
                <a:lnTo>
                  <a:pt x="6500613" y="527564"/>
                </a:lnTo>
                <a:lnTo>
                  <a:pt x="6756639" y="525462"/>
                </a:lnTo>
                <a:lnTo>
                  <a:pt x="7016322" y="521259"/>
                </a:lnTo>
                <a:lnTo>
                  <a:pt x="7276005" y="517405"/>
                </a:lnTo>
                <a:lnTo>
                  <a:pt x="7539345" y="508998"/>
                </a:lnTo>
                <a:lnTo>
                  <a:pt x="7805124" y="500240"/>
                </a:lnTo>
                <a:lnTo>
                  <a:pt x="8070903" y="490081"/>
                </a:lnTo>
                <a:lnTo>
                  <a:pt x="8339121" y="475719"/>
                </a:lnTo>
                <a:lnTo>
                  <a:pt x="8609776" y="458553"/>
                </a:lnTo>
                <a:lnTo>
                  <a:pt x="8881651" y="442089"/>
                </a:lnTo>
                <a:lnTo>
                  <a:pt x="9153526" y="421070"/>
                </a:lnTo>
                <a:lnTo>
                  <a:pt x="9429058" y="395848"/>
                </a:lnTo>
                <a:lnTo>
                  <a:pt x="9700933" y="370626"/>
                </a:lnTo>
                <a:lnTo>
                  <a:pt x="9977684" y="341550"/>
                </a:lnTo>
                <a:lnTo>
                  <a:pt x="10255655" y="309672"/>
                </a:lnTo>
                <a:lnTo>
                  <a:pt x="10529968" y="276043"/>
                </a:lnTo>
                <a:lnTo>
                  <a:pt x="10807939" y="236808"/>
                </a:lnTo>
                <a:lnTo>
                  <a:pt x="11084690" y="194771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236410"/>
                </a:lnTo>
                <a:lnTo>
                  <a:pt x="12192000" y="2236410"/>
                </a:lnTo>
                <a:lnTo>
                  <a:pt x="12192000" y="2802467"/>
                </a:lnTo>
                <a:lnTo>
                  <a:pt x="12191696" y="2802467"/>
                </a:lnTo>
                <a:lnTo>
                  <a:pt x="0" y="2802467"/>
                </a:lnTo>
                <a:lnTo>
                  <a:pt x="0" y="2236410"/>
                </a:lnTo>
                <a:lnTo>
                  <a:pt x="1" y="223641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0D7A19-CA89-4835-A34D-5836C7B0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916" y="4854346"/>
            <a:ext cx="10407602" cy="8680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rgbClr val="EBEBEB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313354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2BBC0-DE4A-4C35-9A7E-C22183881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Our Team</a:t>
            </a:r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06A88332-58E8-483E-B84A-3586BF4DD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596" t="26253" r="1596" b="30310"/>
          <a:stretch/>
        </p:blipFill>
        <p:spPr>
          <a:xfrm>
            <a:off x="3654132" y="2337395"/>
            <a:ext cx="2154213" cy="20900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6" descr="A person with curly hair&#10;&#10;Description automatically generated">
            <a:extLst>
              <a:ext uri="{FF2B5EF4-FFF2-40B4-BE49-F238E27FC236}">
                <a16:creationId xmlns:a16="http://schemas.microsoft.com/office/drawing/2014/main" id="{54DD8740-945E-4F8E-98A6-01F0A9EA9C1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216" r="7216"/>
          <a:stretch>
            <a:fillRect/>
          </a:stretch>
        </p:blipFill>
        <p:spPr>
          <a:xfrm>
            <a:off x="870161" y="2339048"/>
            <a:ext cx="2049585" cy="20105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BBFA7CE2-1373-4F78-82B5-141E1855C11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6450" r="16450"/>
          <a:stretch>
            <a:fillRect/>
          </a:stretch>
        </p:blipFill>
        <p:spPr>
          <a:xfrm>
            <a:off x="6436176" y="2340681"/>
            <a:ext cx="1942123" cy="19356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5">
            <a:extLst>
              <a:ext uri="{FF2B5EF4-FFF2-40B4-BE49-F238E27FC236}">
                <a16:creationId xmlns:a16="http://schemas.microsoft.com/office/drawing/2014/main" id="{998A6558-0666-4891-8CC4-C22F1A3317B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2626" b="12626"/>
          <a:stretch>
            <a:fillRect/>
          </a:stretch>
        </p:blipFill>
        <p:spPr>
          <a:xfrm>
            <a:off x="9093405" y="2282066"/>
            <a:ext cx="1942123" cy="193561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526F822-03D5-4AB2-A52E-71390205000C}"/>
              </a:ext>
            </a:extLst>
          </p:cNvPr>
          <p:cNvSpPr txBox="1"/>
          <p:nvPr/>
        </p:nvSpPr>
        <p:spPr>
          <a:xfrm>
            <a:off x="532783" y="4809754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Mitchell Anderson: Project Manager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56020A5-64B4-4AA9-BA98-5E05BB665606}"/>
              </a:ext>
            </a:extLst>
          </p:cNvPr>
          <p:cNvSpPr txBox="1"/>
          <p:nvPr/>
        </p:nvSpPr>
        <p:spPr>
          <a:xfrm>
            <a:off x="3229521" y="4809753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Joel Freedman: Logistics Manager &amp; Test Engineer 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245351-061E-4C87-A8B4-D850996D9F9D}"/>
              </a:ext>
            </a:extLst>
          </p:cNvPr>
          <p:cNvSpPr txBox="1"/>
          <p:nvPr/>
        </p:nvSpPr>
        <p:spPr>
          <a:xfrm>
            <a:off x="5955014" y="4809753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Gage King: CAD Engineer &amp; Manufacturing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99FD4C-4499-42A8-85E1-18B73125001D}"/>
              </a:ext>
            </a:extLst>
          </p:cNvPr>
          <p:cNvSpPr txBox="1"/>
          <p:nvPr/>
        </p:nvSpPr>
        <p:spPr>
          <a:xfrm>
            <a:off x="8516000" y="4809753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/>
              <a:t>Radley Rel: Financial Manager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9806DF-8B91-4B54-9E41-26EB52DBB71D}"/>
              </a:ext>
            </a:extLst>
          </p:cNvPr>
          <p:cNvSpPr txBox="1"/>
          <p:nvPr/>
        </p:nvSpPr>
        <p:spPr>
          <a:xfrm>
            <a:off x="1892060" y="1963948"/>
            <a:ext cx="814908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304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A7C1D-2CA9-40E8-8A81-9B5BF26F5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Description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E57AA-0CEC-4E07-9E88-3F83C0A937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ea typeface="+mj-lt"/>
                <a:cs typeface="+mj-lt"/>
              </a:rPr>
              <a:t>Team Goal: The goal of this project is to design and manufacture a </a:t>
            </a:r>
            <a:r>
              <a:rPr lang="en-US" b="1">
                <a:ea typeface="+mj-lt"/>
                <a:cs typeface="+mj-lt"/>
              </a:rPr>
              <a:t>Solar Powered </a:t>
            </a:r>
            <a:r>
              <a:rPr lang="en-US">
                <a:ea typeface="+mj-lt"/>
                <a:cs typeface="+mj-lt"/>
              </a:rPr>
              <a:t>Unmanned Aerial Vehicle (UAV).</a:t>
            </a:r>
          </a:p>
          <a:p>
            <a:pPr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Team Purpose: Our team's focus is creating an aircraft that can fly off solar power and battery system with a designated payload.  </a:t>
            </a:r>
            <a:endParaRPr lang="en-US"/>
          </a:p>
          <a:p>
            <a:pPr>
              <a:buClr>
                <a:srgbClr val="8AD0D6"/>
              </a:buClr>
            </a:pPr>
            <a:endParaRPr lang="en-US">
              <a:ea typeface="+mj-lt"/>
              <a:cs typeface="+mj-lt"/>
            </a:endParaRPr>
          </a:p>
          <a:p>
            <a:pPr>
              <a:buClr>
                <a:srgbClr val="8AD0D6"/>
              </a:buClr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45F3A0-39E5-470B-8D1F-9945ED332B0E}"/>
              </a:ext>
            </a:extLst>
          </p:cNvPr>
          <p:cNvSpPr txBox="1"/>
          <p:nvPr/>
        </p:nvSpPr>
        <p:spPr>
          <a:xfrm>
            <a:off x="4722237" y="584245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Client: David Willy 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3EA8A650-2C1A-4105-A4A2-4E98F693E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314" y="3889190"/>
            <a:ext cx="1857375" cy="17716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D4C824-CD5D-4766-BF93-864EA0A22542}"/>
              </a:ext>
            </a:extLst>
          </p:cNvPr>
          <p:cNvSpPr txBox="1"/>
          <p:nvPr/>
        </p:nvSpPr>
        <p:spPr>
          <a:xfrm>
            <a:off x="10360025" y="6423025"/>
            <a:ext cx="19494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Freedman </a:t>
            </a:r>
          </a:p>
        </p:txBody>
      </p:sp>
    </p:spTree>
    <p:extLst>
      <p:ext uri="{BB962C8B-B14F-4D97-AF65-F5344CB8AC3E}">
        <p14:creationId xmlns:p14="http://schemas.microsoft.com/office/powerpoint/2010/main" val="190432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8A3C342-1D03-412F-8DD3-BF519E8E0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DE2046-AAFE-4DDB-885C-DDEC56F36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1931" y="452718"/>
            <a:ext cx="4638903" cy="1400530"/>
          </a:xfrm>
        </p:spPr>
        <p:txBody>
          <a:bodyPr>
            <a:normAutofit/>
          </a:bodyPr>
          <a:lstStyle/>
          <a:p>
            <a:r>
              <a:rPr lang="en-US"/>
              <a:t>Ultra-Light Solar Aircraft (ULSA)</a:t>
            </a:r>
            <a:endParaRPr lang="en-US">
              <a:ea typeface="+mj-lt"/>
              <a:cs typeface="+mj-lt"/>
            </a:endParaRPr>
          </a:p>
          <a:p>
            <a:endParaRPr lang="en-US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628375" y="-1573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ground, outdoor&#10;&#10;Description automatically generated">
            <a:extLst>
              <a:ext uri="{FF2B5EF4-FFF2-40B4-BE49-F238E27FC236}">
                <a16:creationId xmlns:a16="http://schemas.microsoft.com/office/drawing/2014/main" id="{63894FC4-891A-491C-B903-FA47642824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781" r="30833"/>
          <a:stretch/>
        </p:blipFill>
        <p:spPr>
          <a:xfrm>
            <a:off x="3" y="10"/>
            <a:ext cx="4973099" cy="6857991"/>
          </a:xfrm>
          <a:custGeom>
            <a:avLst/>
            <a:gdLst/>
            <a:ahLst/>
            <a:cxnLst/>
            <a:rect l="l" t="t" r="r" b="b"/>
            <a:pathLst>
              <a:path w="4973099" h="6858001">
                <a:moveTo>
                  <a:pt x="3628384" y="0"/>
                </a:moveTo>
                <a:lnTo>
                  <a:pt x="4971922" y="0"/>
                </a:lnTo>
                <a:lnTo>
                  <a:pt x="4946877" y="155677"/>
                </a:lnTo>
                <a:lnTo>
                  <a:pt x="4923008" y="310668"/>
                </a:lnTo>
                <a:lnTo>
                  <a:pt x="4899644" y="466344"/>
                </a:lnTo>
                <a:lnTo>
                  <a:pt x="4879641" y="622707"/>
                </a:lnTo>
                <a:lnTo>
                  <a:pt x="4859470" y="778383"/>
                </a:lnTo>
                <a:lnTo>
                  <a:pt x="4840644" y="934746"/>
                </a:lnTo>
                <a:lnTo>
                  <a:pt x="4824508" y="1089051"/>
                </a:lnTo>
                <a:lnTo>
                  <a:pt x="4809212" y="1245413"/>
                </a:lnTo>
                <a:lnTo>
                  <a:pt x="4795260" y="1401090"/>
                </a:lnTo>
                <a:lnTo>
                  <a:pt x="4783158" y="1554023"/>
                </a:lnTo>
                <a:lnTo>
                  <a:pt x="4771055" y="1709014"/>
                </a:lnTo>
                <a:lnTo>
                  <a:pt x="4760970" y="1861947"/>
                </a:lnTo>
                <a:lnTo>
                  <a:pt x="4753070" y="2014881"/>
                </a:lnTo>
                <a:lnTo>
                  <a:pt x="4744833" y="2167128"/>
                </a:lnTo>
                <a:lnTo>
                  <a:pt x="4737942" y="2318004"/>
                </a:lnTo>
                <a:lnTo>
                  <a:pt x="4733067" y="2467509"/>
                </a:lnTo>
                <a:lnTo>
                  <a:pt x="4728865" y="2617013"/>
                </a:lnTo>
                <a:lnTo>
                  <a:pt x="4724831" y="2765146"/>
                </a:lnTo>
                <a:lnTo>
                  <a:pt x="4722982" y="2911221"/>
                </a:lnTo>
                <a:lnTo>
                  <a:pt x="4720965" y="3057297"/>
                </a:lnTo>
                <a:lnTo>
                  <a:pt x="4719956" y="3201315"/>
                </a:lnTo>
                <a:lnTo>
                  <a:pt x="4720965" y="3343961"/>
                </a:lnTo>
                <a:lnTo>
                  <a:pt x="4720965" y="3485236"/>
                </a:lnTo>
                <a:lnTo>
                  <a:pt x="4722982" y="3625139"/>
                </a:lnTo>
                <a:lnTo>
                  <a:pt x="4726007" y="3762299"/>
                </a:lnTo>
                <a:lnTo>
                  <a:pt x="4728865" y="3898087"/>
                </a:lnTo>
                <a:lnTo>
                  <a:pt x="4732059" y="4031133"/>
                </a:lnTo>
                <a:lnTo>
                  <a:pt x="4736933" y="4163492"/>
                </a:lnTo>
                <a:lnTo>
                  <a:pt x="4742144" y="4293793"/>
                </a:lnTo>
                <a:lnTo>
                  <a:pt x="4746850" y="4421352"/>
                </a:lnTo>
                <a:lnTo>
                  <a:pt x="4760130" y="4670298"/>
                </a:lnTo>
                <a:lnTo>
                  <a:pt x="4774249" y="4908956"/>
                </a:lnTo>
                <a:lnTo>
                  <a:pt x="4789041" y="5138013"/>
                </a:lnTo>
                <a:lnTo>
                  <a:pt x="4805346" y="5354726"/>
                </a:lnTo>
                <a:lnTo>
                  <a:pt x="4822323" y="5561838"/>
                </a:lnTo>
                <a:lnTo>
                  <a:pt x="4840644" y="5753862"/>
                </a:lnTo>
                <a:lnTo>
                  <a:pt x="4858630" y="5934227"/>
                </a:lnTo>
                <a:lnTo>
                  <a:pt x="4876615" y="6100191"/>
                </a:lnTo>
                <a:lnTo>
                  <a:pt x="4893592" y="6252438"/>
                </a:lnTo>
                <a:lnTo>
                  <a:pt x="4909729" y="6387541"/>
                </a:lnTo>
                <a:lnTo>
                  <a:pt x="4925025" y="6509613"/>
                </a:lnTo>
                <a:lnTo>
                  <a:pt x="4937800" y="6612483"/>
                </a:lnTo>
                <a:lnTo>
                  <a:pt x="4949902" y="6698894"/>
                </a:lnTo>
                <a:lnTo>
                  <a:pt x="4967216" y="6817538"/>
                </a:lnTo>
                <a:lnTo>
                  <a:pt x="4973099" y="6858000"/>
                </a:lnTo>
                <a:lnTo>
                  <a:pt x="4075210" y="6858000"/>
                </a:lnTo>
                <a:lnTo>
                  <a:pt x="4075210" y="6858001"/>
                </a:lnTo>
                <a:lnTo>
                  <a:pt x="0" y="6858001"/>
                </a:lnTo>
                <a:lnTo>
                  <a:pt x="0" y="1"/>
                </a:lnTo>
                <a:lnTo>
                  <a:pt x="3628384" y="1"/>
                </a:lnTo>
                <a:close/>
              </a:path>
            </a:pathLst>
          </a:cu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6F18ACE-6E82-4ADC-8A2F-A1771B309B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ACDB71-3306-4C01-994A-B0ED488A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0950" y="2052918"/>
            <a:ext cx="4638903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buClr>
                <a:srgbClr val="8AD0D6"/>
              </a:buClr>
            </a:pPr>
            <a:r>
              <a:rPr lang="en-US" b="1">
                <a:ea typeface="+mj-lt"/>
                <a:cs typeface="+mj-lt"/>
              </a:rPr>
              <a:t>Objective</a:t>
            </a:r>
            <a:r>
              <a:rPr lang="en-US">
                <a:ea typeface="+mj-lt"/>
                <a:cs typeface="+mj-lt"/>
              </a:rPr>
              <a:t>: Design a radio-controlled plane that would sustain a full flight powered by solar cells</a:t>
            </a:r>
            <a:endParaRPr lang="en-US"/>
          </a:p>
          <a:p>
            <a:pPr lvl="1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Results</a:t>
            </a:r>
          </a:p>
          <a:p>
            <a:pPr lvl="2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Three failed flight tests </a:t>
            </a:r>
          </a:p>
          <a:p>
            <a:pPr lvl="1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 Issues</a:t>
            </a:r>
          </a:p>
          <a:p>
            <a:pPr lvl="2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Weight </a:t>
            </a:r>
          </a:p>
          <a:p>
            <a:pPr lvl="2">
              <a:buClr>
                <a:srgbClr val="8AD0D6"/>
              </a:buClr>
            </a:pPr>
            <a:r>
              <a:rPr lang="en-US">
                <a:ea typeface="+mj-lt"/>
                <a:cs typeface="+mj-lt"/>
              </a:rPr>
              <a:t>Electrical issues</a:t>
            </a:r>
            <a:endParaRPr lang="en-US"/>
          </a:p>
          <a:p>
            <a:pPr>
              <a:buClr>
                <a:srgbClr val="8AD0D6"/>
              </a:buClr>
            </a:pP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745DC7-3A8C-40DD-B945-B0602D1243A9}"/>
              </a:ext>
            </a:extLst>
          </p:cNvPr>
          <p:cNvSpPr txBox="1"/>
          <p:nvPr/>
        </p:nvSpPr>
        <p:spPr>
          <a:xfrm>
            <a:off x="171938" y="6316785"/>
            <a:ext cx="34758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Figure 2: ULSA Final Design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13800C-DF17-4057-849A-A677BD3FE954}"/>
              </a:ext>
            </a:extLst>
          </p:cNvPr>
          <p:cNvSpPr txBox="1"/>
          <p:nvPr/>
        </p:nvSpPr>
        <p:spPr>
          <a:xfrm>
            <a:off x="10518775" y="6430963"/>
            <a:ext cx="1727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Anderson </a:t>
            </a:r>
          </a:p>
        </p:txBody>
      </p:sp>
    </p:spTree>
    <p:extLst>
      <p:ext uri="{BB962C8B-B14F-4D97-AF65-F5344CB8AC3E}">
        <p14:creationId xmlns:p14="http://schemas.microsoft.com/office/powerpoint/2010/main" val="3288617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3DDDB-7D42-4BB5-A2D5-50EBBD3F1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>
                <a:solidFill>
                  <a:srgbClr val="EBEBEB"/>
                </a:solidFill>
              </a:rPr>
              <a:t>Solis Fur "The Sun Thief"</a:t>
            </a:r>
            <a:endParaRPr lang="en-US"/>
          </a:p>
        </p:txBody>
      </p:sp>
      <p:sp>
        <p:nvSpPr>
          <p:cNvPr id="11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70151CB7-E7DE-4917-B831-01DF9CE013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270819" y="-63600"/>
            <a:ext cx="6858001" cy="6985200"/>
          </a:xfrm>
          <a:custGeom>
            <a:avLst/>
            <a:gdLst>
              <a:gd name="connsiteX0" fmla="*/ 6858001 w 6858001"/>
              <a:gd name="connsiteY0" fmla="*/ 1177 h 6985200"/>
              <a:gd name="connsiteX1" fmla="*/ 6858001 w 6858001"/>
              <a:gd name="connsiteY1" fmla="*/ 1344715 h 6985200"/>
              <a:gd name="connsiteX2" fmla="*/ 6858000 w 6858001"/>
              <a:gd name="connsiteY2" fmla="*/ 1344715 h 6985200"/>
              <a:gd name="connsiteX3" fmla="*/ 6858000 w 6858001"/>
              <a:gd name="connsiteY3" fmla="*/ 6985200 h 6985200"/>
              <a:gd name="connsiteX4" fmla="*/ 0 w 6858001"/>
              <a:gd name="connsiteY4" fmla="*/ 6985199 h 6985200"/>
              <a:gd name="connsiteX5" fmla="*/ 0 w 6858001"/>
              <a:gd name="connsiteY5" fmla="*/ 886772 h 6985200"/>
              <a:gd name="connsiteX6" fmla="*/ 1 w 6858001"/>
              <a:gd name="connsiteY6" fmla="*/ 886772 h 6985200"/>
              <a:gd name="connsiteX7" fmla="*/ 1 w 6858001"/>
              <a:gd name="connsiteY7" fmla="*/ 0 h 6985200"/>
              <a:gd name="connsiteX8" fmla="*/ 40463 w 6858001"/>
              <a:gd name="connsiteY8" fmla="*/ 5883 h 6985200"/>
              <a:gd name="connsiteX9" fmla="*/ 159107 w 6858001"/>
              <a:gd name="connsiteY9" fmla="*/ 23196 h 6985200"/>
              <a:gd name="connsiteX10" fmla="*/ 245518 w 6858001"/>
              <a:gd name="connsiteY10" fmla="*/ 35299 h 6985200"/>
              <a:gd name="connsiteX11" fmla="*/ 348388 w 6858001"/>
              <a:gd name="connsiteY11" fmla="*/ 48073 h 6985200"/>
              <a:gd name="connsiteX12" fmla="*/ 470460 w 6858001"/>
              <a:gd name="connsiteY12" fmla="*/ 63369 h 6985200"/>
              <a:gd name="connsiteX13" fmla="*/ 605563 w 6858001"/>
              <a:gd name="connsiteY13" fmla="*/ 79506 h 6985200"/>
              <a:gd name="connsiteX14" fmla="*/ 757810 w 6858001"/>
              <a:gd name="connsiteY14" fmla="*/ 96483 h 6985200"/>
              <a:gd name="connsiteX15" fmla="*/ 923774 w 6858001"/>
              <a:gd name="connsiteY15" fmla="*/ 114469 h 6985200"/>
              <a:gd name="connsiteX16" fmla="*/ 1104139 w 6858001"/>
              <a:gd name="connsiteY16" fmla="*/ 132454 h 6985200"/>
              <a:gd name="connsiteX17" fmla="*/ 1296163 w 6858001"/>
              <a:gd name="connsiteY17" fmla="*/ 150776 h 6985200"/>
              <a:gd name="connsiteX18" fmla="*/ 1503275 w 6858001"/>
              <a:gd name="connsiteY18" fmla="*/ 167753 h 6985200"/>
              <a:gd name="connsiteX19" fmla="*/ 1719988 w 6858001"/>
              <a:gd name="connsiteY19" fmla="*/ 184058 h 6985200"/>
              <a:gd name="connsiteX20" fmla="*/ 1949045 w 6858001"/>
              <a:gd name="connsiteY20" fmla="*/ 198849 h 6985200"/>
              <a:gd name="connsiteX21" fmla="*/ 2187703 w 6858001"/>
              <a:gd name="connsiteY21" fmla="*/ 212969 h 6985200"/>
              <a:gd name="connsiteX22" fmla="*/ 2436649 w 6858001"/>
              <a:gd name="connsiteY22" fmla="*/ 226248 h 6985200"/>
              <a:gd name="connsiteX23" fmla="*/ 2564208 w 6858001"/>
              <a:gd name="connsiteY23" fmla="*/ 230955 h 6985200"/>
              <a:gd name="connsiteX24" fmla="*/ 2694509 w 6858001"/>
              <a:gd name="connsiteY24" fmla="*/ 236165 h 6985200"/>
              <a:gd name="connsiteX25" fmla="*/ 2826869 w 6858001"/>
              <a:gd name="connsiteY25" fmla="*/ 241040 h 6985200"/>
              <a:gd name="connsiteX26" fmla="*/ 2959914 w 6858001"/>
              <a:gd name="connsiteY26" fmla="*/ 244234 h 6985200"/>
              <a:gd name="connsiteX27" fmla="*/ 3095702 w 6858001"/>
              <a:gd name="connsiteY27" fmla="*/ 247091 h 6985200"/>
              <a:gd name="connsiteX28" fmla="*/ 3232862 w 6858001"/>
              <a:gd name="connsiteY28" fmla="*/ 250117 h 6985200"/>
              <a:gd name="connsiteX29" fmla="*/ 3372766 w 6858001"/>
              <a:gd name="connsiteY29" fmla="*/ 252134 h 6985200"/>
              <a:gd name="connsiteX30" fmla="*/ 3514040 w 6858001"/>
              <a:gd name="connsiteY30" fmla="*/ 252134 h 6985200"/>
              <a:gd name="connsiteX31" fmla="*/ 3656686 w 6858001"/>
              <a:gd name="connsiteY31" fmla="*/ 253142 h 6985200"/>
              <a:gd name="connsiteX32" fmla="*/ 3800705 w 6858001"/>
              <a:gd name="connsiteY32" fmla="*/ 252134 h 6985200"/>
              <a:gd name="connsiteX33" fmla="*/ 3946780 w 6858001"/>
              <a:gd name="connsiteY33" fmla="*/ 250117 h 6985200"/>
              <a:gd name="connsiteX34" fmla="*/ 4092856 w 6858001"/>
              <a:gd name="connsiteY34" fmla="*/ 248268 h 6985200"/>
              <a:gd name="connsiteX35" fmla="*/ 4240988 w 6858001"/>
              <a:gd name="connsiteY35" fmla="*/ 244234 h 6985200"/>
              <a:gd name="connsiteX36" fmla="*/ 4390492 w 6858001"/>
              <a:gd name="connsiteY36" fmla="*/ 240032 h 6985200"/>
              <a:gd name="connsiteX37" fmla="*/ 4539997 w 6858001"/>
              <a:gd name="connsiteY37" fmla="*/ 235157 h 6985200"/>
              <a:gd name="connsiteX38" fmla="*/ 4690873 w 6858001"/>
              <a:gd name="connsiteY38" fmla="*/ 228266 h 6985200"/>
              <a:gd name="connsiteX39" fmla="*/ 4843120 w 6858001"/>
              <a:gd name="connsiteY39" fmla="*/ 220029 h 6985200"/>
              <a:gd name="connsiteX40" fmla="*/ 4996054 w 6858001"/>
              <a:gd name="connsiteY40" fmla="*/ 212129 h 6985200"/>
              <a:gd name="connsiteX41" fmla="*/ 5148987 w 6858001"/>
              <a:gd name="connsiteY41" fmla="*/ 202044 h 6985200"/>
              <a:gd name="connsiteX42" fmla="*/ 5303978 w 6858001"/>
              <a:gd name="connsiteY42" fmla="*/ 189941 h 6985200"/>
              <a:gd name="connsiteX43" fmla="*/ 5456911 w 6858001"/>
              <a:gd name="connsiteY43" fmla="*/ 177839 h 6985200"/>
              <a:gd name="connsiteX44" fmla="*/ 5612588 w 6858001"/>
              <a:gd name="connsiteY44" fmla="*/ 163887 h 6985200"/>
              <a:gd name="connsiteX45" fmla="*/ 5768950 w 6858001"/>
              <a:gd name="connsiteY45" fmla="*/ 148591 h 6985200"/>
              <a:gd name="connsiteX46" fmla="*/ 5923255 w 6858001"/>
              <a:gd name="connsiteY46" fmla="*/ 132455 h 6985200"/>
              <a:gd name="connsiteX47" fmla="*/ 6079618 w 6858001"/>
              <a:gd name="connsiteY47" fmla="*/ 113629 h 6985200"/>
              <a:gd name="connsiteX48" fmla="*/ 6235294 w 6858001"/>
              <a:gd name="connsiteY48" fmla="*/ 93458 h 6985200"/>
              <a:gd name="connsiteX49" fmla="*/ 6391657 w 6858001"/>
              <a:gd name="connsiteY49" fmla="*/ 73455 h 6985200"/>
              <a:gd name="connsiteX50" fmla="*/ 6547333 w 6858001"/>
              <a:gd name="connsiteY50" fmla="*/ 50091 h 6985200"/>
              <a:gd name="connsiteX51" fmla="*/ 6702324 w 6858001"/>
              <a:gd name="connsiteY51" fmla="*/ 26222 h 698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85200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6985200"/>
                </a:lnTo>
                <a:lnTo>
                  <a:pt x="0" y="6985199"/>
                </a:lnTo>
                <a:lnTo>
                  <a:pt x="0" y="886772"/>
                </a:lnTo>
                <a:lnTo>
                  <a:pt x="1" y="886772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92A1116-1C84-41DF-B803-1F7B0883E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4DAB0-508F-45FD-B60B-BE28D38FC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093" y="2438400"/>
            <a:ext cx="4829706" cy="3785419"/>
          </a:xfrm>
        </p:spPr>
        <p:txBody>
          <a:bodyPr vert="horz" lIns="91440" tIns="45720" rIns="91440" bIns="45720" rtlCol="0" anchor="t">
            <a:normAutofit/>
          </a:bodyPr>
          <a:lstStyle/>
          <a:p>
            <a:pPr lvl="1">
              <a:buClr>
                <a:srgbClr val="8AD0D6"/>
              </a:buClr>
            </a:pPr>
            <a:r>
              <a:rPr lang="en-US" b="1">
                <a:solidFill>
                  <a:srgbClr val="EBEBEB"/>
                </a:solidFill>
                <a:ea typeface="+mj-lt"/>
                <a:cs typeface="+mj-lt"/>
              </a:rPr>
              <a:t>Goal</a:t>
            </a:r>
            <a:r>
              <a:rPr lang="en-US">
                <a:solidFill>
                  <a:srgbClr val="EBEBEB"/>
                </a:solidFill>
                <a:ea typeface="+mj-lt"/>
                <a:cs typeface="+mj-lt"/>
              </a:rPr>
              <a:t>: Have an indefinite flight while the sun is out. </a:t>
            </a:r>
            <a:endParaRPr lang="en-US"/>
          </a:p>
          <a:p>
            <a:pPr lvl="1">
              <a:buClr>
                <a:srgbClr val="8AD0D6"/>
              </a:buClr>
            </a:pPr>
            <a:r>
              <a:rPr lang="en-US">
                <a:solidFill>
                  <a:srgbClr val="EBEBEB"/>
                </a:solidFill>
                <a:ea typeface="+mj-lt"/>
                <a:cs typeface="+mj-lt"/>
              </a:rPr>
              <a:t>Weight was the most important part of the build</a:t>
            </a:r>
          </a:p>
          <a:p>
            <a:pPr lvl="1">
              <a:buClr>
                <a:srgbClr val="8AD0D6"/>
              </a:buClr>
            </a:pPr>
            <a:r>
              <a:rPr lang="en-US">
                <a:solidFill>
                  <a:srgbClr val="EBEBEB"/>
                </a:solidFill>
              </a:rPr>
              <a:t>Results (No solar Integration/After Capstone)</a:t>
            </a:r>
          </a:p>
          <a:p>
            <a:pPr lvl="2">
              <a:buClr>
                <a:srgbClr val="8AD0D6"/>
              </a:buClr>
            </a:pPr>
            <a:r>
              <a:rPr lang="en-US">
                <a:solidFill>
                  <a:srgbClr val="EBEBEB"/>
                </a:solidFill>
              </a:rPr>
              <a:t>170 ft off ground</a:t>
            </a:r>
          </a:p>
          <a:p>
            <a:pPr lvl="2">
              <a:buClr>
                <a:srgbClr val="8AD0D6"/>
              </a:buClr>
            </a:pPr>
            <a:r>
              <a:rPr lang="en-US">
                <a:solidFill>
                  <a:srgbClr val="EBEBEB"/>
                </a:solidFill>
              </a:rPr>
              <a:t>140 seconds of flight</a:t>
            </a:r>
          </a:p>
          <a:p>
            <a:pPr marL="914400" lvl="2" indent="0">
              <a:buClr>
                <a:srgbClr val="8AD0D6"/>
              </a:buClr>
              <a:buNone/>
            </a:pPr>
            <a:endParaRPr lang="en-US">
              <a:solidFill>
                <a:srgbClr val="EBEBEB"/>
              </a:solidFill>
            </a:endParaRPr>
          </a:p>
        </p:txBody>
      </p:sp>
      <p:pic>
        <p:nvPicPr>
          <p:cNvPr id="5" name="Picture 5" descr="A picture containing outdoor, grass, sky, person&#10;&#10;Description automatically generated">
            <a:extLst>
              <a:ext uri="{FF2B5EF4-FFF2-40B4-BE49-F238E27FC236}">
                <a16:creationId xmlns:a16="http://schemas.microsoft.com/office/drawing/2014/main" id="{C9C3AD0A-EDA4-4B65-BD66-B80F312F4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0632" y="1668017"/>
            <a:ext cx="6084275" cy="3170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40B04E-1EB2-4242-BA51-8EE258AA1E19}"/>
              </a:ext>
            </a:extLst>
          </p:cNvPr>
          <p:cNvSpPr txBox="1"/>
          <p:nvPr/>
        </p:nvSpPr>
        <p:spPr>
          <a:xfrm>
            <a:off x="5730631" y="5027246"/>
            <a:ext cx="573258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1: Sollis Fur Team photo with final design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7416C4-6FF7-4970-A3E4-4510FD9191BE}"/>
              </a:ext>
            </a:extLst>
          </p:cNvPr>
          <p:cNvSpPr txBox="1"/>
          <p:nvPr/>
        </p:nvSpPr>
        <p:spPr>
          <a:xfrm>
            <a:off x="10550525" y="6446838"/>
            <a:ext cx="16637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Anderson </a:t>
            </a:r>
          </a:p>
        </p:txBody>
      </p:sp>
    </p:spTree>
    <p:extLst>
      <p:ext uri="{BB962C8B-B14F-4D97-AF65-F5344CB8AC3E}">
        <p14:creationId xmlns:p14="http://schemas.microsoft.com/office/powerpoint/2010/main" val="19314606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CEBDA-A993-4EEE-BB07-C59C125EF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8573" y="237795"/>
            <a:ext cx="9404723" cy="755761"/>
          </a:xfrm>
        </p:spPr>
        <p:txBody>
          <a:bodyPr/>
          <a:lstStyle/>
          <a:p>
            <a:pPr algn="ctr"/>
            <a:r>
              <a:rPr lang="en-US"/>
              <a:t>Literature Review 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ED20465-A960-4234-868B-4AED96F94D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0354905"/>
              </p:ext>
            </p:extLst>
          </p:nvPr>
        </p:nvGraphicFramePr>
        <p:xfrm>
          <a:off x="390769" y="2051538"/>
          <a:ext cx="11613269" cy="3996904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2598614">
                  <a:extLst>
                    <a:ext uri="{9D8B030D-6E8A-4147-A177-3AD203B41FA5}">
                      <a16:colId xmlns:a16="http://schemas.microsoft.com/office/drawing/2014/main" val="2959757878"/>
                    </a:ext>
                  </a:extLst>
                </a:gridCol>
                <a:gridCol w="3233610">
                  <a:extLst>
                    <a:ext uri="{9D8B030D-6E8A-4147-A177-3AD203B41FA5}">
                      <a16:colId xmlns:a16="http://schemas.microsoft.com/office/drawing/2014/main" val="1542553223"/>
                    </a:ext>
                  </a:extLst>
                </a:gridCol>
                <a:gridCol w="2989384">
                  <a:extLst>
                    <a:ext uri="{9D8B030D-6E8A-4147-A177-3AD203B41FA5}">
                      <a16:colId xmlns:a16="http://schemas.microsoft.com/office/drawing/2014/main" val="2548697473"/>
                    </a:ext>
                  </a:extLst>
                </a:gridCol>
                <a:gridCol w="2791661">
                  <a:extLst>
                    <a:ext uri="{9D8B030D-6E8A-4147-A177-3AD203B41FA5}">
                      <a16:colId xmlns:a16="http://schemas.microsoft.com/office/drawing/2014/main" val="3973585561"/>
                    </a:ext>
                  </a:extLst>
                </a:gridCol>
              </a:tblGrid>
              <a:tr h="1998452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u="none" strike="noStrike" noProof="0"/>
                        <a:t>'Technological development trends in Solar‐powered Aircraft Systems'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0" u="none" strike="noStrike" noProof="0"/>
                        <a:t>G. Abbe, H. Smithn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0" u="none" strike="noStrike" noProof="0"/>
                        <a:t>(Peer Reviewed: Article)</a:t>
                      </a:r>
                      <a:endParaRPr lang="en-US" sz="1400" b="0" i="0" u="none" strike="noStrik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0" u="none" strike="noStrike" noProof="0"/>
                    </a:p>
                    <a:p>
                      <a:pPr lvl="0" algn="ctr">
                        <a:buNone/>
                      </a:pPr>
                      <a:r>
                        <a:rPr lang="en-US" sz="1800" b="0" u="none" strike="noStrike" noProof="0"/>
                        <a:t>'Air Performance and Design'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800" b="0" u="none" strike="noStrike" noProof="0"/>
                        <a:t> John D. Anderson, Jr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0" u="none" strike="noStrike" noProof="0"/>
                        <a:t>(Book)</a:t>
                      </a:r>
                      <a:endParaRPr lang="en-US" sz="1400" b="0" i="0" u="none" strike="noStrike" noProof="0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800" b="0" u="none" strike="noStrike" noProof="0"/>
                        <a:t>'Solar-Powered Aircraft: Energy-Optimal Path Planning and Perpetual Endurance'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800" b="0" u="none" strike="noStrike" noProof="0"/>
                        <a:t>Andrew T. Klesh and Pierre T. Kabamba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0" u="none" strike="noStrike" noProof="0"/>
                        <a:t>(Journal Entry)</a:t>
                      </a:r>
                      <a:endParaRPr lang="en-US" sz="1400" b="0" i="0" u="none" strike="noStrike" noProof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US" sz="1800" b="0" u="none" strike="noStrike" noProof="0"/>
                    </a:p>
                    <a:p>
                      <a:pPr lvl="0" algn="ctr">
                        <a:buNone/>
                      </a:pPr>
                      <a:endParaRPr lang="en-US" sz="1800" b="0" u="none" strike="noStrike" noProof="0"/>
                    </a:p>
                    <a:p>
                      <a:pPr lvl="0" algn="ctr">
                        <a:buNone/>
                      </a:pPr>
                      <a:r>
                        <a:rPr lang="en-US" sz="1800" b="0" u="none" strike="noStrike" noProof="0"/>
                        <a:t>FliteTest</a:t>
                      </a:r>
                    </a:p>
                    <a:p>
                      <a:pPr lvl="0" algn="ctr">
                        <a:buNone/>
                      </a:pPr>
                      <a:r>
                        <a:rPr lang="en-US" sz="1400" b="0" u="none" strike="noStrike" noProof="0"/>
                        <a:t>(YouTube Channel)</a:t>
                      </a:r>
                      <a:endParaRPr lang="en-US" sz="1400" b="0" i="0" u="none" strike="noStrike" noProof="0">
                        <a:latin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1300887"/>
                  </a:ext>
                </a:extLst>
              </a:tr>
              <a:tr h="1998452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95261"/>
                  </a:ext>
                </a:extLst>
              </a:tr>
            </a:tbl>
          </a:graphicData>
        </a:graphic>
      </p:graphicFrame>
      <p:pic>
        <p:nvPicPr>
          <p:cNvPr id="3" name="Picture 4" descr="A picture containing several&#10;&#10;Description automatically generated">
            <a:extLst>
              <a:ext uri="{FF2B5EF4-FFF2-40B4-BE49-F238E27FC236}">
                <a16:creationId xmlns:a16="http://schemas.microsoft.com/office/drawing/2014/main" id="{1CCF2743-DC67-4A51-B25F-8B51BC1BF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213" y="4596195"/>
            <a:ext cx="2576513" cy="840612"/>
          </a:xfrm>
          <a:prstGeom prst="rect">
            <a:avLst/>
          </a:prstGeom>
        </p:spPr>
      </p:pic>
      <p:pic>
        <p:nvPicPr>
          <p:cNvPr id="6" name="Picture 6" descr="Chart&#10;&#10;Description automatically generated">
            <a:extLst>
              <a:ext uri="{FF2B5EF4-FFF2-40B4-BE49-F238E27FC236}">
                <a16:creationId xmlns:a16="http://schemas.microsoft.com/office/drawing/2014/main" id="{3EC39107-9B4C-4F6B-A43C-8BA7D6DE8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000" y="4205288"/>
            <a:ext cx="2143125" cy="1765300"/>
          </a:xfrm>
          <a:prstGeom prst="rect">
            <a:avLst/>
          </a:prstGeom>
        </p:spPr>
      </p:pic>
      <p:pic>
        <p:nvPicPr>
          <p:cNvPr id="7" name="Picture 7" descr="A picture containing text, airplane, shark, aircraft&#10;&#10;Description automatically generated">
            <a:extLst>
              <a:ext uri="{FF2B5EF4-FFF2-40B4-BE49-F238E27FC236}">
                <a16:creationId xmlns:a16="http://schemas.microsoft.com/office/drawing/2014/main" id="{8692CD8B-67E8-42A3-A83C-9189CD64F8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8025" y="4191931"/>
            <a:ext cx="2743200" cy="1776138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51A16B1C-DA5F-46F2-8089-4EB9CB121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4663" y="4359275"/>
            <a:ext cx="2352675" cy="14335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EB4E8A6-F1D1-44AA-855F-AA7C10210CD2}"/>
              </a:ext>
            </a:extLst>
          </p:cNvPr>
          <p:cNvSpPr txBox="1"/>
          <p:nvPr/>
        </p:nvSpPr>
        <p:spPr>
          <a:xfrm>
            <a:off x="11010900" y="6375400"/>
            <a:ext cx="112395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King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924EB5-AABC-4882-9133-23FDC3BC9970}"/>
              </a:ext>
            </a:extLst>
          </p:cNvPr>
          <p:cNvSpPr txBox="1"/>
          <p:nvPr/>
        </p:nvSpPr>
        <p:spPr>
          <a:xfrm>
            <a:off x="390524" y="1525588"/>
            <a:ext cx="376999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Table #1: Literature Review</a:t>
            </a:r>
          </a:p>
        </p:txBody>
      </p:sp>
    </p:spTree>
    <p:extLst>
      <p:ext uri="{BB962C8B-B14F-4D97-AF65-F5344CB8AC3E}">
        <p14:creationId xmlns:p14="http://schemas.microsoft.com/office/powerpoint/2010/main" val="4272661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9">
            <a:extLst>
              <a:ext uri="{FF2B5EF4-FFF2-40B4-BE49-F238E27FC236}">
                <a16:creationId xmlns:a16="http://schemas.microsoft.com/office/drawing/2014/main" id="{4E78424C-6FD0-41F8-9CAA-5DC19C423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064B23-FA76-465D-B4EE-D43A90469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800"/>
            <a:ext cx="3108626" cy="4572000"/>
          </a:xfrm>
        </p:spPr>
        <p:txBody>
          <a:bodyPr anchor="ctr">
            <a:normAutofit/>
          </a:bodyPr>
          <a:lstStyle/>
          <a:p>
            <a:r>
              <a:rPr lang="en-US" sz="3200">
                <a:solidFill>
                  <a:srgbClr val="F2F2F2"/>
                </a:solidFill>
              </a:rPr>
              <a:t>Customer &amp;</a:t>
            </a:r>
            <a:br>
              <a:rPr lang="en-US" sz="3200">
                <a:solidFill>
                  <a:srgbClr val="F2F2F2"/>
                </a:solidFill>
              </a:rPr>
            </a:br>
            <a:r>
              <a:rPr lang="en-US" sz="3200">
                <a:solidFill>
                  <a:srgbClr val="F2F2F2"/>
                </a:solidFill>
              </a:rPr>
              <a:t> Engineering Requirements</a:t>
            </a:r>
          </a:p>
        </p:txBody>
      </p:sp>
      <p:sp>
        <p:nvSpPr>
          <p:cNvPr id="25" name="Freeform: Shape 21">
            <a:extLst>
              <a:ext uri="{FF2B5EF4-FFF2-40B4-BE49-F238E27FC236}">
                <a16:creationId xmlns:a16="http://schemas.microsoft.com/office/drawing/2014/main" id="{DD136760-57DC-4301-8BEA-B71AD2D139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61310" y="0"/>
            <a:ext cx="8030690" cy="6858000"/>
          </a:xfrm>
          <a:custGeom>
            <a:avLst/>
            <a:gdLst>
              <a:gd name="connsiteX0" fmla="*/ 1176 w 8030690"/>
              <a:gd name="connsiteY0" fmla="*/ 0 h 6858000"/>
              <a:gd name="connsiteX1" fmla="*/ 1344715 w 8030690"/>
              <a:gd name="connsiteY1" fmla="*/ 0 h 6858000"/>
              <a:gd name="connsiteX2" fmla="*/ 1344715 w 8030690"/>
              <a:gd name="connsiteY2" fmla="*/ 0 h 6858000"/>
              <a:gd name="connsiteX3" fmla="*/ 8030690 w 8030690"/>
              <a:gd name="connsiteY3" fmla="*/ 0 h 6858000"/>
              <a:gd name="connsiteX4" fmla="*/ 8030690 w 8030690"/>
              <a:gd name="connsiteY4" fmla="*/ 6858000 h 6858000"/>
              <a:gd name="connsiteX5" fmla="*/ 477746 w 8030690"/>
              <a:gd name="connsiteY5" fmla="*/ 6858000 h 6858000"/>
              <a:gd name="connsiteX6" fmla="*/ 477746 w 8030690"/>
              <a:gd name="connsiteY6" fmla="*/ 6858000 h 6858000"/>
              <a:gd name="connsiteX7" fmla="*/ 0 w 8030690"/>
              <a:gd name="connsiteY7" fmla="*/ 6858000 h 6858000"/>
              <a:gd name="connsiteX8" fmla="*/ 5883 w 8030690"/>
              <a:gd name="connsiteY8" fmla="*/ 6817538 h 6858000"/>
              <a:gd name="connsiteX9" fmla="*/ 23196 w 8030690"/>
              <a:gd name="connsiteY9" fmla="*/ 6698894 h 6858000"/>
              <a:gd name="connsiteX10" fmla="*/ 35298 w 8030690"/>
              <a:gd name="connsiteY10" fmla="*/ 6612483 h 6858000"/>
              <a:gd name="connsiteX11" fmla="*/ 48073 w 8030690"/>
              <a:gd name="connsiteY11" fmla="*/ 6509613 h 6858000"/>
              <a:gd name="connsiteX12" fmla="*/ 63369 w 8030690"/>
              <a:gd name="connsiteY12" fmla="*/ 6387541 h 6858000"/>
              <a:gd name="connsiteX13" fmla="*/ 79506 w 8030690"/>
              <a:gd name="connsiteY13" fmla="*/ 6252438 h 6858000"/>
              <a:gd name="connsiteX14" fmla="*/ 96483 w 8030690"/>
              <a:gd name="connsiteY14" fmla="*/ 6100191 h 6858000"/>
              <a:gd name="connsiteX15" fmla="*/ 114468 w 8030690"/>
              <a:gd name="connsiteY15" fmla="*/ 5934227 h 6858000"/>
              <a:gd name="connsiteX16" fmla="*/ 132454 w 8030690"/>
              <a:gd name="connsiteY16" fmla="*/ 5753862 h 6858000"/>
              <a:gd name="connsiteX17" fmla="*/ 150775 w 8030690"/>
              <a:gd name="connsiteY17" fmla="*/ 5561838 h 6858000"/>
              <a:gd name="connsiteX18" fmla="*/ 167752 w 8030690"/>
              <a:gd name="connsiteY18" fmla="*/ 5354726 h 6858000"/>
              <a:gd name="connsiteX19" fmla="*/ 184057 w 8030690"/>
              <a:gd name="connsiteY19" fmla="*/ 5138013 h 6858000"/>
              <a:gd name="connsiteX20" fmla="*/ 198849 w 8030690"/>
              <a:gd name="connsiteY20" fmla="*/ 4908956 h 6858000"/>
              <a:gd name="connsiteX21" fmla="*/ 212968 w 8030690"/>
              <a:gd name="connsiteY21" fmla="*/ 4670298 h 6858000"/>
              <a:gd name="connsiteX22" fmla="*/ 226248 w 8030690"/>
              <a:gd name="connsiteY22" fmla="*/ 4421352 h 6858000"/>
              <a:gd name="connsiteX23" fmla="*/ 230954 w 8030690"/>
              <a:gd name="connsiteY23" fmla="*/ 4293793 h 6858000"/>
              <a:gd name="connsiteX24" fmla="*/ 236165 w 8030690"/>
              <a:gd name="connsiteY24" fmla="*/ 4163491 h 6858000"/>
              <a:gd name="connsiteX25" fmla="*/ 241039 w 8030690"/>
              <a:gd name="connsiteY25" fmla="*/ 4031132 h 6858000"/>
              <a:gd name="connsiteX26" fmla="*/ 244233 w 8030690"/>
              <a:gd name="connsiteY26" fmla="*/ 3898087 h 6858000"/>
              <a:gd name="connsiteX27" fmla="*/ 247091 w 8030690"/>
              <a:gd name="connsiteY27" fmla="*/ 3762298 h 6858000"/>
              <a:gd name="connsiteX28" fmla="*/ 250116 w 8030690"/>
              <a:gd name="connsiteY28" fmla="*/ 3625138 h 6858000"/>
              <a:gd name="connsiteX29" fmla="*/ 252133 w 8030690"/>
              <a:gd name="connsiteY29" fmla="*/ 3485235 h 6858000"/>
              <a:gd name="connsiteX30" fmla="*/ 252133 w 8030690"/>
              <a:gd name="connsiteY30" fmla="*/ 3343960 h 6858000"/>
              <a:gd name="connsiteX31" fmla="*/ 253142 w 8030690"/>
              <a:gd name="connsiteY31" fmla="*/ 3201314 h 6858000"/>
              <a:gd name="connsiteX32" fmla="*/ 252133 w 8030690"/>
              <a:gd name="connsiteY32" fmla="*/ 3057296 h 6858000"/>
              <a:gd name="connsiteX33" fmla="*/ 250116 w 8030690"/>
              <a:gd name="connsiteY33" fmla="*/ 2911221 h 6858000"/>
              <a:gd name="connsiteX34" fmla="*/ 248267 w 8030690"/>
              <a:gd name="connsiteY34" fmla="*/ 2765145 h 6858000"/>
              <a:gd name="connsiteX35" fmla="*/ 244233 w 8030690"/>
              <a:gd name="connsiteY35" fmla="*/ 2617013 h 6858000"/>
              <a:gd name="connsiteX36" fmla="*/ 240031 w 8030690"/>
              <a:gd name="connsiteY36" fmla="*/ 2467508 h 6858000"/>
              <a:gd name="connsiteX37" fmla="*/ 235156 w 8030690"/>
              <a:gd name="connsiteY37" fmla="*/ 2318004 h 6858000"/>
              <a:gd name="connsiteX38" fmla="*/ 228265 w 8030690"/>
              <a:gd name="connsiteY38" fmla="*/ 2167128 h 6858000"/>
              <a:gd name="connsiteX39" fmla="*/ 220028 w 8030690"/>
              <a:gd name="connsiteY39" fmla="*/ 2014880 h 6858000"/>
              <a:gd name="connsiteX40" fmla="*/ 212128 w 8030690"/>
              <a:gd name="connsiteY40" fmla="*/ 1861947 h 6858000"/>
              <a:gd name="connsiteX41" fmla="*/ 202043 w 8030690"/>
              <a:gd name="connsiteY41" fmla="*/ 1709013 h 6858000"/>
              <a:gd name="connsiteX42" fmla="*/ 189940 w 8030690"/>
              <a:gd name="connsiteY42" fmla="*/ 1554023 h 6858000"/>
              <a:gd name="connsiteX43" fmla="*/ 177838 w 8030690"/>
              <a:gd name="connsiteY43" fmla="*/ 1401089 h 6858000"/>
              <a:gd name="connsiteX44" fmla="*/ 163886 w 8030690"/>
              <a:gd name="connsiteY44" fmla="*/ 1245413 h 6858000"/>
              <a:gd name="connsiteX45" fmla="*/ 148590 w 8030690"/>
              <a:gd name="connsiteY45" fmla="*/ 1089050 h 6858000"/>
              <a:gd name="connsiteX46" fmla="*/ 132454 w 8030690"/>
              <a:gd name="connsiteY46" fmla="*/ 934745 h 6858000"/>
              <a:gd name="connsiteX47" fmla="*/ 113628 w 8030690"/>
              <a:gd name="connsiteY47" fmla="*/ 778383 h 6858000"/>
              <a:gd name="connsiteX48" fmla="*/ 93457 w 8030690"/>
              <a:gd name="connsiteY48" fmla="*/ 622706 h 6858000"/>
              <a:gd name="connsiteX49" fmla="*/ 73454 w 8030690"/>
              <a:gd name="connsiteY49" fmla="*/ 466344 h 6858000"/>
              <a:gd name="connsiteX50" fmla="*/ 50090 w 8030690"/>
              <a:gd name="connsiteY50" fmla="*/ 310667 h 6858000"/>
              <a:gd name="connsiteX51" fmla="*/ 26222 w 8030690"/>
              <a:gd name="connsiteY51" fmla="*/ 15567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8030690" h="6858000">
                <a:moveTo>
                  <a:pt x="1176" y="0"/>
                </a:moveTo>
                <a:lnTo>
                  <a:pt x="1344715" y="0"/>
                </a:lnTo>
                <a:lnTo>
                  <a:pt x="1344715" y="0"/>
                </a:lnTo>
                <a:lnTo>
                  <a:pt x="8030690" y="0"/>
                </a:lnTo>
                <a:lnTo>
                  <a:pt x="8030690" y="6858000"/>
                </a:lnTo>
                <a:lnTo>
                  <a:pt x="477746" y="6858000"/>
                </a:lnTo>
                <a:lnTo>
                  <a:pt x="477746" y="6858000"/>
                </a:lnTo>
                <a:lnTo>
                  <a:pt x="0" y="6858000"/>
                </a:lnTo>
                <a:lnTo>
                  <a:pt x="5883" y="6817538"/>
                </a:lnTo>
                <a:lnTo>
                  <a:pt x="23196" y="6698894"/>
                </a:lnTo>
                <a:lnTo>
                  <a:pt x="35298" y="6612483"/>
                </a:lnTo>
                <a:lnTo>
                  <a:pt x="48073" y="6509613"/>
                </a:lnTo>
                <a:lnTo>
                  <a:pt x="63369" y="6387541"/>
                </a:lnTo>
                <a:lnTo>
                  <a:pt x="79506" y="6252438"/>
                </a:lnTo>
                <a:lnTo>
                  <a:pt x="96483" y="6100191"/>
                </a:lnTo>
                <a:lnTo>
                  <a:pt x="114468" y="5934227"/>
                </a:lnTo>
                <a:lnTo>
                  <a:pt x="132454" y="5753862"/>
                </a:lnTo>
                <a:lnTo>
                  <a:pt x="150775" y="5561838"/>
                </a:lnTo>
                <a:lnTo>
                  <a:pt x="167752" y="5354726"/>
                </a:lnTo>
                <a:lnTo>
                  <a:pt x="184057" y="5138013"/>
                </a:lnTo>
                <a:lnTo>
                  <a:pt x="198849" y="4908956"/>
                </a:lnTo>
                <a:lnTo>
                  <a:pt x="212968" y="4670298"/>
                </a:lnTo>
                <a:lnTo>
                  <a:pt x="226248" y="4421352"/>
                </a:lnTo>
                <a:lnTo>
                  <a:pt x="230954" y="4293793"/>
                </a:lnTo>
                <a:lnTo>
                  <a:pt x="236165" y="4163491"/>
                </a:lnTo>
                <a:lnTo>
                  <a:pt x="241039" y="4031132"/>
                </a:lnTo>
                <a:lnTo>
                  <a:pt x="244233" y="3898087"/>
                </a:lnTo>
                <a:lnTo>
                  <a:pt x="247091" y="3762298"/>
                </a:lnTo>
                <a:lnTo>
                  <a:pt x="250116" y="3625138"/>
                </a:lnTo>
                <a:lnTo>
                  <a:pt x="252133" y="3485235"/>
                </a:lnTo>
                <a:lnTo>
                  <a:pt x="252133" y="3343960"/>
                </a:lnTo>
                <a:lnTo>
                  <a:pt x="253142" y="3201314"/>
                </a:lnTo>
                <a:lnTo>
                  <a:pt x="252133" y="3057296"/>
                </a:lnTo>
                <a:lnTo>
                  <a:pt x="250116" y="2911221"/>
                </a:lnTo>
                <a:lnTo>
                  <a:pt x="248267" y="2765145"/>
                </a:lnTo>
                <a:lnTo>
                  <a:pt x="244233" y="2617013"/>
                </a:lnTo>
                <a:lnTo>
                  <a:pt x="240031" y="2467508"/>
                </a:lnTo>
                <a:lnTo>
                  <a:pt x="235156" y="2318004"/>
                </a:lnTo>
                <a:lnTo>
                  <a:pt x="228265" y="2167128"/>
                </a:lnTo>
                <a:lnTo>
                  <a:pt x="220028" y="2014880"/>
                </a:lnTo>
                <a:lnTo>
                  <a:pt x="212128" y="1861947"/>
                </a:lnTo>
                <a:lnTo>
                  <a:pt x="202043" y="1709013"/>
                </a:lnTo>
                <a:lnTo>
                  <a:pt x="189940" y="1554023"/>
                </a:lnTo>
                <a:lnTo>
                  <a:pt x="177838" y="1401089"/>
                </a:lnTo>
                <a:lnTo>
                  <a:pt x="163886" y="1245413"/>
                </a:lnTo>
                <a:lnTo>
                  <a:pt x="148590" y="1089050"/>
                </a:lnTo>
                <a:lnTo>
                  <a:pt x="132454" y="934745"/>
                </a:lnTo>
                <a:lnTo>
                  <a:pt x="113628" y="778383"/>
                </a:lnTo>
                <a:lnTo>
                  <a:pt x="93457" y="622706"/>
                </a:lnTo>
                <a:lnTo>
                  <a:pt x="73454" y="466344"/>
                </a:lnTo>
                <a:lnTo>
                  <a:pt x="50090" y="310667"/>
                </a:lnTo>
                <a:lnTo>
                  <a:pt x="26222" y="1556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11">
            <a:extLst>
              <a:ext uri="{FF2B5EF4-FFF2-40B4-BE49-F238E27FC236}">
                <a16:creationId xmlns:a16="http://schemas.microsoft.com/office/drawing/2014/main" id="{BDC58DEA-1307-4F44-AD47-E613D8B76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C99B912D-1E4B-42AF-A2BE-CFEFEC916E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78E50E7-B6C3-45C0-8EFC-DA50C197A2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636074"/>
              </p:ext>
            </p:extLst>
          </p:nvPr>
        </p:nvGraphicFramePr>
        <p:xfrm>
          <a:off x="4640384" y="1660768"/>
          <a:ext cx="7337403" cy="4350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7815">
                  <a:extLst>
                    <a:ext uri="{9D8B030D-6E8A-4147-A177-3AD203B41FA5}">
                      <a16:colId xmlns:a16="http://schemas.microsoft.com/office/drawing/2014/main" val="3855632249"/>
                    </a:ext>
                  </a:extLst>
                </a:gridCol>
                <a:gridCol w="3859588">
                  <a:extLst>
                    <a:ext uri="{9D8B030D-6E8A-4147-A177-3AD203B41FA5}">
                      <a16:colId xmlns:a16="http://schemas.microsoft.com/office/drawing/2014/main" val="3061695079"/>
                    </a:ext>
                  </a:extLst>
                </a:gridCol>
              </a:tblGrid>
              <a:tr h="4454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/>
                        <a:t>Customer Needs</a:t>
                      </a:r>
                    </a:p>
                  </a:txBody>
                  <a:tcPr marL="101457" marR="101457" marT="50729" marB="50729"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/>
                        <a:t>Engineering Requirements</a:t>
                      </a:r>
                    </a:p>
                  </a:txBody>
                  <a:tcPr marL="101457" marR="101457" marT="50729" marB="50729"/>
                </a:tc>
                <a:extLst>
                  <a:ext uri="{0D108BD9-81ED-4DB2-BD59-A6C34878D82A}">
                    <a16:rowId xmlns:a16="http://schemas.microsoft.com/office/drawing/2014/main" val="373819051"/>
                  </a:ext>
                </a:extLst>
              </a:tr>
              <a:tr h="2253998">
                <a:tc>
                  <a:txBody>
                    <a:bodyPr/>
                    <a:lstStyle/>
                    <a:p>
                      <a:r>
                        <a:rPr lang="en-US" sz="2000"/>
                        <a:t>Flight</a:t>
                      </a:r>
                    </a:p>
                  </a:txBody>
                  <a:tcPr marL="101457" marR="101457" marT="50729" marB="50729"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Minimal Weight</a:t>
                      </a:r>
                    </a:p>
                    <a:p>
                      <a:pPr lvl="0">
                        <a:buNone/>
                      </a:pPr>
                      <a:r>
                        <a:rPr lang="en-US" sz="2000"/>
                        <a:t>Efficient Airfoil Design</a:t>
                      </a:r>
                    </a:p>
                    <a:p>
                      <a:pPr lvl="0">
                        <a:buNone/>
                      </a:pPr>
                      <a:r>
                        <a:rPr lang="en-US" sz="2000"/>
                        <a:t>Lift and Drag Coefficients</a:t>
                      </a:r>
                    </a:p>
                    <a:p>
                      <a:pPr lvl="0">
                        <a:buNone/>
                      </a:pPr>
                      <a:r>
                        <a:rPr lang="en-US" sz="2000"/>
                        <a:t>1 ½ X flight duration with solar</a:t>
                      </a:r>
                    </a:p>
                    <a:p>
                      <a:pPr lvl="0">
                        <a:buNone/>
                      </a:pPr>
                      <a:r>
                        <a:rPr lang="en-US" sz="2000"/>
                        <a:t>Payload</a:t>
                      </a:r>
                    </a:p>
                    <a:p>
                      <a:pPr lvl="0">
                        <a:buNone/>
                      </a:pPr>
                      <a:r>
                        <a:rPr lang="en-US" sz="2000"/>
                        <a:t>Reusable Parts</a:t>
                      </a:r>
                    </a:p>
                  </a:txBody>
                  <a:tcPr marL="101457" marR="101457" marT="50729" marB="50729"/>
                </a:tc>
                <a:extLst>
                  <a:ext uri="{0D108BD9-81ED-4DB2-BD59-A6C34878D82A}">
                    <a16:rowId xmlns:a16="http://schemas.microsoft.com/office/drawing/2014/main" val="1834710743"/>
                  </a:ext>
                </a:extLst>
              </a:tr>
              <a:tr h="1651145">
                <a:tc>
                  <a:txBody>
                    <a:bodyPr/>
                    <a:lstStyle/>
                    <a:p>
                      <a:r>
                        <a:rPr lang="en-US" sz="2000"/>
                        <a:t>Data Collection</a:t>
                      </a:r>
                    </a:p>
                  </a:txBody>
                  <a:tcPr marL="101457" marR="101457" marT="50729" marB="50729"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/>
                        <a:t>ANYS Simulation Software 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2000"/>
                        <a:t>Solar Output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2000"/>
                        <a:t>Radio Input/Output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2000"/>
                        <a:t>Voltage Input/Output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sz="2000"/>
                        <a:t>Current Input/Output</a:t>
                      </a:r>
                    </a:p>
                  </a:txBody>
                  <a:tcPr marL="101457" marR="101457" marT="50729" marB="50729"/>
                </a:tc>
                <a:extLst>
                  <a:ext uri="{0D108BD9-81ED-4DB2-BD59-A6C34878D82A}">
                    <a16:rowId xmlns:a16="http://schemas.microsoft.com/office/drawing/2014/main" val="270258736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0ACC9B7-5939-410A-9351-08A794D13E48}"/>
              </a:ext>
            </a:extLst>
          </p:cNvPr>
          <p:cNvSpPr txBox="1"/>
          <p:nvPr/>
        </p:nvSpPr>
        <p:spPr>
          <a:xfrm>
            <a:off x="10463212" y="6430963"/>
            <a:ext cx="18145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Freedman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281EC1-1462-409B-914F-E1D4ADDFA407}"/>
              </a:ext>
            </a:extLst>
          </p:cNvPr>
          <p:cNvSpPr txBox="1"/>
          <p:nvPr/>
        </p:nvSpPr>
        <p:spPr>
          <a:xfrm>
            <a:off x="4684712" y="11445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Table #2: CR &amp; ER</a:t>
            </a:r>
          </a:p>
        </p:txBody>
      </p:sp>
    </p:spTree>
    <p:extLst>
      <p:ext uri="{BB962C8B-B14F-4D97-AF65-F5344CB8AC3E}">
        <p14:creationId xmlns:p14="http://schemas.microsoft.com/office/powerpoint/2010/main" val="2943841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F3FC718-FDE3-4EF7-921E-A5F374EAF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0" name="Freeform: Shape 29">
            <a:extLst>
              <a:ext uri="{FF2B5EF4-FFF2-40B4-BE49-F238E27FC236}">
                <a16:creationId xmlns:a16="http://schemas.microsoft.com/office/drawing/2014/main" id="{7DCB61BE-FA0F-4EFB-BE0E-268BAD8E3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4B31EAA-7423-46F7-9B90-4AB2B09C3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id="{D3C46FFD-915F-4F52-9D82-9609266EA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13298" y="502383"/>
            <a:ext cx="5543482" cy="6142932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9BA9AC-67F4-47B0-B65E-D3574E14D391}"/>
              </a:ext>
            </a:extLst>
          </p:cNvPr>
          <p:cNvSpPr txBox="1"/>
          <p:nvPr/>
        </p:nvSpPr>
        <p:spPr>
          <a:xfrm flipV="1">
            <a:off x="-1239079" y="8384687"/>
            <a:ext cx="92766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103A2D-8E8D-4BBB-A9F5-BB9A0257C84F}"/>
              </a:ext>
            </a:extLst>
          </p:cNvPr>
          <p:cNvSpPr txBox="1"/>
          <p:nvPr/>
        </p:nvSpPr>
        <p:spPr>
          <a:xfrm>
            <a:off x="549275" y="571361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>
                <a:solidFill>
                  <a:schemeClr val="bg1"/>
                </a:solidFill>
              </a:rPr>
              <a:t>House of Quality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D4E453-F33E-42EE-9D37-AC3BD9455515}"/>
              </a:ext>
            </a:extLst>
          </p:cNvPr>
          <p:cNvSpPr txBox="1"/>
          <p:nvPr/>
        </p:nvSpPr>
        <p:spPr>
          <a:xfrm>
            <a:off x="73025" y="6391275"/>
            <a:ext cx="1981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Freedman 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2C9864-24E8-4E02-8DBF-CB39E023DE9A}"/>
              </a:ext>
            </a:extLst>
          </p:cNvPr>
          <p:cNvSpPr txBox="1"/>
          <p:nvPr/>
        </p:nvSpPr>
        <p:spPr>
          <a:xfrm>
            <a:off x="4264025" y="104775"/>
            <a:ext cx="384542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Figure #3: QFD</a:t>
            </a:r>
          </a:p>
        </p:txBody>
      </p:sp>
    </p:spTree>
    <p:extLst>
      <p:ext uri="{BB962C8B-B14F-4D97-AF65-F5344CB8AC3E}">
        <p14:creationId xmlns:p14="http://schemas.microsoft.com/office/powerpoint/2010/main" val="12213785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6F7E5-7299-4AF9-B907-71EBD735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Phases</a:t>
            </a:r>
          </a:p>
        </p:txBody>
      </p:sp>
      <p:graphicFrame>
        <p:nvGraphicFramePr>
          <p:cNvPr id="15" name="Content Placeholder 2">
            <a:extLst>
              <a:ext uri="{FF2B5EF4-FFF2-40B4-BE49-F238E27FC236}">
                <a16:creationId xmlns:a16="http://schemas.microsoft.com/office/drawing/2014/main" id="{B793A72B-58BE-40B4-9380-03D8F0AD6F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095760"/>
              </p:ext>
            </p:extLst>
          </p:nvPr>
        </p:nvGraphicFramePr>
        <p:xfrm>
          <a:off x="1103312" y="2052918"/>
          <a:ext cx="8946541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6" descr="A picture containing sky, plane, aircraft, outdoor&#10;&#10;Description automatically generated">
            <a:extLst>
              <a:ext uri="{FF2B5EF4-FFF2-40B4-BE49-F238E27FC236}">
                <a16:creationId xmlns:a16="http://schemas.microsoft.com/office/drawing/2014/main" id="{983F0735-E787-4EEE-804F-F41876E3E3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3960" y="3712233"/>
            <a:ext cx="2538953" cy="25468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AFDC755-9BA2-4E7F-B49D-C309229B32EA}"/>
              </a:ext>
            </a:extLst>
          </p:cNvPr>
          <p:cNvSpPr txBox="1"/>
          <p:nvPr/>
        </p:nvSpPr>
        <p:spPr>
          <a:xfrm>
            <a:off x="11516530" y="6450694"/>
            <a:ext cx="9890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Rel  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B0E553F-AFFA-4F73-82E0-E27E7FC94FA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23985" y="517603"/>
            <a:ext cx="3167406" cy="2395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7" descr="A solar panel on a roof&#10;&#10;Description automatically generated with medium confidence">
            <a:extLst>
              <a:ext uri="{FF2B5EF4-FFF2-40B4-BE49-F238E27FC236}">
                <a16:creationId xmlns:a16="http://schemas.microsoft.com/office/drawing/2014/main" id="{CB6FEAAA-4E05-41AF-A5C1-A65767CB2AF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2556" y="3626565"/>
            <a:ext cx="2749779" cy="26019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Arrow: Up 8">
            <a:extLst>
              <a:ext uri="{FF2B5EF4-FFF2-40B4-BE49-F238E27FC236}">
                <a16:creationId xmlns:a16="http://schemas.microsoft.com/office/drawing/2014/main" id="{B8875DD5-FDC6-40B6-9CBB-F72ABFD10924}"/>
              </a:ext>
            </a:extLst>
          </p:cNvPr>
          <p:cNvSpPr/>
          <p:nvPr/>
        </p:nvSpPr>
        <p:spPr>
          <a:xfrm rot="1697056">
            <a:off x="7165720" y="2832350"/>
            <a:ext cx="400639" cy="87983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B1F6A402-AFCD-4060-A82D-BF42C03DFABB}"/>
              </a:ext>
            </a:extLst>
          </p:cNvPr>
          <p:cNvSpPr/>
          <p:nvPr/>
        </p:nvSpPr>
        <p:spPr>
          <a:xfrm rot="19380000">
            <a:off x="9474652" y="2754835"/>
            <a:ext cx="361361" cy="8484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560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D2069814ADAF944AC5C58C2CBAB434A" ma:contentTypeVersion="16" ma:contentTypeDescription="Create a new document." ma:contentTypeScope="" ma:versionID="f414403340f81f9bb75c413148e323b9">
  <xsd:schema xmlns:xsd="http://www.w3.org/2001/XMLSchema" xmlns:xs="http://www.w3.org/2001/XMLSchema" xmlns:p="http://schemas.microsoft.com/office/2006/metadata/properties" xmlns:ns2="3ec51be9-0308-4ab2-8ed3-0190beeb44cf" xmlns:ns3="dd26419d-fafd-4535-a2ce-e1ad1abb1183" targetNamespace="http://schemas.microsoft.com/office/2006/metadata/properties" ma:root="true" ma:fieldsID="ce6442b642bddda4af75830c08bb7a0a" ns2:_="" ns3:_="">
    <xsd:import namespace="3ec51be9-0308-4ab2-8ed3-0190beeb44cf"/>
    <xsd:import namespace="dd26419d-fafd-4535-a2ce-e1ad1abb11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c51be9-0308-4ab2-8ed3-0190beeb44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6419d-fafd-4535-a2ce-e1ad1abb118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64a1d88-0a23-4d0d-a6c5-cc56b32817c4}" ma:internalName="TaxCatchAll" ma:showField="CatchAllData" ma:web="dd26419d-fafd-4535-a2ce-e1ad1abb11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c51be9-0308-4ab2-8ed3-0190beeb44cf">
      <Terms xmlns="http://schemas.microsoft.com/office/infopath/2007/PartnerControls"/>
    </lcf76f155ced4ddcb4097134ff3c332f>
    <TaxCatchAll xmlns="dd26419d-fafd-4535-a2ce-e1ad1abb1183" xsi:nil="true"/>
  </documentManagement>
</p:properties>
</file>

<file path=customXml/itemProps1.xml><?xml version="1.0" encoding="utf-8"?>
<ds:datastoreItem xmlns:ds="http://schemas.openxmlformats.org/officeDocument/2006/customXml" ds:itemID="{63347F83-73BD-464C-9761-6539313632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F2D132-961C-4548-8BDD-682997A240D6}">
  <ds:schemaRefs>
    <ds:schemaRef ds:uri="3ec51be9-0308-4ab2-8ed3-0190beeb44cf"/>
    <ds:schemaRef ds:uri="dd26419d-fafd-4535-a2ce-e1ad1abb118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C281727-3628-495D-B1F3-1BE2BE5BE848}">
  <ds:schemaRefs>
    <ds:schemaRef ds:uri="http://purl.org/dc/dcmitype/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dd26419d-fafd-4535-a2ce-e1ad1abb1183"/>
    <ds:schemaRef ds:uri="3ec51be9-0308-4ab2-8ed3-0190beeb44c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452</Words>
  <Application>Microsoft Office PowerPoint</Application>
  <PresentationFormat>Widescreen</PresentationFormat>
  <Paragraphs>93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Century Gothic</vt:lpstr>
      <vt:lpstr>Wingdings 3</vt:lpstr>
      <vt:lpstr>Ion</vt:lpstr>
      <vt:lpstr>Solar UAV  Team #6</vt:lpstr>
      <vt:lpstr>Our Team</vt:lpstr>
      <vt:lpstr>Project Description </vt:lpstr>
      <vt:lpstr>Ultra-Light Solar Aircraft (ULSA) </vt:lpstr>
      <vt:lpstr>Solis Fur "The Sun Thief"</vt:lpstr>
      <vt:lpstr>Literature Review </vt:lpstr>
      <vt:lpstr>Customer &amp;  Engineering Requirements</vt:lpstr>
      <vt:lpstr>PowerPoint Presentation</vt:lpstr>
      <vt:lpstr>Phases</vt:lpstr>
      <vt:lpstr>Gantt Chart </vt:lpstr>
      <vt:lpstr>Budget</vt:lpstr>
      <vt:lpstr>Conclusion 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Sultan Ali O Alhazawbar</dc:creator>
  <cp:lastModifiedBy>Sultan Ali O Alhazawbar</cp:lastModifiedBy>
  <cp:revision>3</cp:revision>
  <dcterms:created xsi:type="dcterms:W3CDTF">2022-01-25T17:05:46Z</dcterms:created>
  <dcterms:modified xsi:type="dcterms:W3CDTF">2022-12-05T01:09:13Z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0x0101008D2069814ADAF944AC5C58C2CBAB434A</vt:lpwstr>
  </property>
  <property fmtid="{D5CDD505-2E9C-101B-9397-08002B2CF9AE}" pid="3" name="MediaServiceImageTags">
    <vt:lpwstr/>
  </property>
</Properties>
</file>