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51" r:id="rId5"/>
    <p:sldMasterId id="2147483650" r:id="rId6"/>
  </p:sldMasterIdLst>
  <p:notesMasterIdLst>
    <p:notesMasterId r:id="rId18"/>
  </p:notesMasterIdLst>
  <p:handoutMasterIdLst>
    <p:handoutMasterId r:id="rId19"/>
  </p:handoutMasterIdLst>
  <p:sldIdLst>
    <p:sldId id="272" r:id="rId7"/>
    <p:sldId id="276" r:id="rId8"/>
    <p:sldId id="284" r:id="rId9"/>
    <p:sldId id="274" r:id="rId10"/>
    <p:sldId id="286" r:id="rId11"/>
    <p:sldId id="287" r:id="rId12"/>
    <p:sldId id="277" r:id="rId13"/>
    <p:sldId id="260" r:id="rId14"/>
    <p:sldId id="263" r:id="rId15"/>
    <p:sldId id="275" r:id="rId16"/>
    <p:sldId id="282" r:id="rId17"/>
  </p:sldIdLst>
  <p:sldSz cx="12192000" cy="6858000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8A9"/>
    <a:srgbClr val="969696"/>
    <a:srgbClr val="000099"/>
    <a:srgbClr val="0000CC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ABD18E-106A-CE4D-AB58-74C37CF4DE35}" v="443" dt="2023-03-23T02:03:17.795"/>
    <p1510:client id="{1C00F690-C4F3-C3B6-ED8E-94A2EBE51333}" v="4" dt="2023-03-23T01:19:21.424"/>
    <p1510:client id="{2C2777E5-C1C4-4908-ADAA-DC65ABDF55B6}" v="69" dt="2023-03-22T04:20:02.986"/>
    <p1510:client id="{3840CB20-C977-41B0-8EA8-EEF1A0DBF872}" v="535" dt="2023-03-23T02:17:36.639"/>
    <p1510:client id="{67D934DD-CE3E-4F13-A765-ED0802CB2B57}" v="31" vWet="33" dt="2023-03-23T02:07:01.882"/>
    <p1510:client id="{72F9C270-AAF9-49B9-841D-B0A32DE0FA21}" v="22" dt="2023-03-22T04:48:21.952"/>
    <p1510:client id="{8A14E130-3B06-4116-B01A-6FE52CB1A02D}" v="8" dt="2023-03-22T03:40:45.248"/>
    <p1510:client id="{8D554F50-0398-48EE-93C9-4760661D75F2}" v="822" dt="2023-03-23T02:17:26.871"/>
    <p1510:client id="{98939B0D-65B4-4376-926A-9FE6B3CA2E01}" v="575" dt="2023-03-23T02:16:07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2" y="16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12" tIns="0" rIns="19412" bIns="0" numCol="1" anchor="t" anchorCtr="0" compatLnSpc="1">
            <a:prstTxWarp prst="textNoShape">
              <a:avLst/>
            </a:prstTxWarp>
          </a:bodyPr>
          <a:lstStyle>
            <a:lvl1pPr defTabSz="931863">
              <a:defRPr sz="1000" i="1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325" y="0"/>
            <a:ext cx="40290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12" tIns="0" rIns="19412" bIns="0" numCol="1" anchor="t" anchorCtr="0" compatLnSpc="1">
            <a:prstTxWarp prst="textNoShape">
              <a:avLst/>
            </a:prstTxWarp>
          </a:bodyPr>
          <a:lstStyle>
            <a:lvl1pPr algn="r" defTabSz="931863">
              <a:defRPr sz="1000" i="1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21463"/>
            <a:ext cx="40290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12" tIns="0" rIns="19412" bIns="0" numCol="1" anchor="b" anchorCtr="0" compatLnSpc="1">
            <a:prstTxWarp prst="textNoShape">
              <a:avLst/>
            </a:prstTxWarp>
          </a:bodyPr>
          <a:lstStyle>
            <a:lvl1pPr defTabSz="931863">
              <a:defRPr sz="1000" i="1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325" y="6621463"/>
            <a:ext cx="40290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12" tIns="0" rIns="19412" bIns="0" numCol="1" anchor="b" anchorCtr="0" compatLnSpc="1">
            <a:prstTxWarp prst="textNoShape">
              <a:avLst/>
            </a:prstTxWarp>
          </a:bodyPr>
          <a:lstStyle>
            <a:lvl1pPr algn="r" defTabSz="931863">
              <a:defRPr sz="1000" i="1"/>
            </a:lvl1pPr>
          </a:lstStyle>
          <a:p>
            <a:fld id="{BC52B81B-88B3-4871-9ACF-716A4F9501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48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12" tIns="0" rIns="19412" bIns="0" numCol="1" anchor="t" anchorCtr="0" compatLnSpc="1">
            <a:prstTxWarp prst="textNoShape">
              <a:avLst/>
            </a:prstTxWarp>
          </a:bodyPr>
          <a:lstStyle>
            <a:lvl1pPr defTabSz="931863">
              <a:defRPr sz="1000" i="1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325" y="0"/>
            <a:ext cx="40290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12" tIns="0" rIns="19412" bIns="0" numCol="1" anchor="t" anchorCtr="0" compatLnSpc="1">
            <a:prstTxWarp prst="textNoShape">
              <a:avLst/>
            </a:prstTxWarp>
          </a:bodyPr>
          <a:lstStyle>
            <a:lvl1pPr algn="r" defTabSz="931863">
              <a:defRPr sz="1000" i="1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21463"/>
            <a:ext cx="40290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12" tIns="0" rIns="19412" bIns="0" numCol="1" anchor="b" anchorCtr="0" compatLnSpc="1">
            <a:prstTxWarp prst="textNoShape">
              <a:avLst/>
            </a:prstTxWarp>
          </a:bodyPr>
          <a:lstStyle>
            <a:lvl1pPr defTabSz="931863">
              <a:defRPr sz="1000" i="1"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325" y="6621463"/>
            <a:ext cx="40290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12" tIns="0" rIns="19412" bIns="0" numCol="1" anchor="b" anchorCtr="0" compatLnSpc="1">
            <a:prstTxWarp prst="textNoShape">
              <a:avLst/>
            </a:prstTxWarp>
          </a:bodyPr>
          <a:lstStyle>
            <a:lvl1pPr algn="r" defTabSz="931863">
              <a:defRPr sz="1000" i="1"/>
            </a:lvl1pPr>
          </a:lstStyle>
          <a:p>
            <a:fld id="{119F595F-74E6-47E8-8FA0-130282A0712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838" y="3330575"/>
            <a:ext cx="6816725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24" tIns="46913" rIns="93824" bIns="469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2988" y="496888"/>
            <a:ext cx="4672012" cy="2628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643535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1" name="Picture 17" descr="Boeing_white_stand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" y="350839"/>
            <a:ext cx="2474384" cy="447675"/>
          </a:xfrm>
          <a:prstGeom prst="rect">
            <a:avLst/>
          </a:prstGeom>
          <a:noFill/>
        </p:spPr>
      </p:pic>
      <p:sp>
        <p:nvSpPr>
          <p:cNvPr id="31784" name="Rectangle 40"/>
          <p:cNvSpPr>
            <a:spLocks noChangeArrowheads="1"/>
          </p:cNvSpPr>
          <p:nvPr/>
        </p:nvSpPr>
        <p:spPr bwMode="auto">
          <a:xfrm>
            <a:off x="520700" y="6427788"/>
            <a:ext cx="3566584" cy="203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>
            <a:spAutoFit/>
          </a:bodyPr>
          <a:lstStyle/>
          <a:p>
            <a:pPr defTabSz="820738"/>
            <a:r>
              <a:rPr lang="en-US" sz="600">
                <a:latin typeface="Arial" charset="0"/>
              </a:rPr>
              <a:t>BOEING is a trademark of Boeing Management Company.</a:t>
            </a:r>
          </a:p>
          <a:p>
            <a:pPr defTabSz="820738"/>
            <a:r>
              <a:rPr lang="en-US" sz="600">
                <a:latin typeface="Arial" charset="0"/>
              </a:rPr>
              <a:t>Copyright © 2022 Boeing. All rights reserved.</a:t>
            </a:r>
          </a:p>
        </p:txBody>
      </p:sp>
      <p:sp>
        <p:nvSpPr>
          <p:cNvPr id="31785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522818" y="1757363"/>
            <a:ext cx="11127316" cy="747897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86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522818" y="4189414"/>
            <a:ext cx="11127316" cy="396875"/>
          </a:xfrm>
        </p:spPr>
        <p:txBody>
          <a:bodyPr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790" name="Rectangle 4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97E565-6E6D-4480-9891-B432A154054A}" type="datetime1">
              <a:rPr lang="en-US" smtClean="0"/>
              <a:t>3/22/2023</a:t>
            </a:fld>
            <a:endParaRPr lang="en-US"/>
          </a:p>
        </p:txBody>
      </p:sp>
      <p:sp>
        <p:nvSpPr>
          <p:cNvPr id="31791" name="Rectangle 4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41DC33-96F1-4DE8-B96A-AB8C0C18ED74}" type="slidenum">
              <a:rPr lang="en-US" sz="1000" smtClean="0"/>
              <a:pPr/>
              <a:t>‹#›</a:t>
            </a:fld>
            <a:endParaRPr lang="en-US" sz="10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4997" y="1693864"/>
            <a:ext cx="4715137" cy="1654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64B8B8-67AE-4194-8A48-27EB3496C661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EA794C59-3EAE-4D64-A918-11D2EA2EDBEC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20539" y="414338"/>
            <a:ext cx="1329595" cy="2933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58930" y="414338"/>
            <a:ext cx="2006703" cy="2933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BB8228-5624-47BF-A352-DFB0D668165F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33CB77BF-BD80-4CBE-9666-5FB3447677F1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43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33855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E5A596-54FE-477D-930A-64835BBCF023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D8D75EFF-969E-4145-AF32-2FC6FE4FA7C3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ADB81B-7416-4F17-9815-A9B53C6BCCBC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1E96A42A-E0E9-46B3-B26D-4F344FD02040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553998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99123"/>
            <a:ext cx="103632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6A2BAB-3371-4665-A084-0B63F5422E7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D35D8133-75B8-4DBB-A145-FABDC59790F3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817" y="1600201"/>
            <a:ext cx="5384800" cy="19082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817" y="1600201"/>
            <a:ext cx="5384800" cy="19082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174A0D-E2C4-45E1-9FAC-C6DFE5CB3686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A4460E35-6C7D-472B-B2AD-E8C074C9C0AF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5543"/>
            <a:ext cx="5386917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05543"/>
            <a:ext cx="5389033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AF5E7-380D-4D12-9D1D-1F2F5AE6BE2D}" type="datetime1">
              <a:rPr lang="en-US" smtClean="0"/>
              <a:t>3/22/2023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A4BA68BD-261A-4545-85DC-46801F652492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1DF2C7-C5B0-46E5-AA3A-482BE16239FE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FB6365E6-93B4-453D-B34D-45B45EE6B51D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436A1-C3EE-480D-AB9C-CCC019032399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177E5902-B2FC-426D-B1EF-863AFE5C4334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58101"/>
            <a:ext cx="4011084" cy="276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2191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51F1A3-F3D1-4C42-B16A-8623E6064087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20558DF8-6562-4892-A1B7-3A067454C1DF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3EC41D-5BD3-4577-97BA-AE03377FF572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E249B20B-7E41-4D6F-9009-DC6E05164C60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90339"/>
            <a:ext cx="7315200" cy="276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9A3DD3-9F70-4216-9463-762E2EEF141C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D5D08CB6-65C1-41DC-981D-06024B57F794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80480" y="1600201"/>
            <a:ext cx="4715137" cy="1654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7DF697-4181-4F78-BA93-BDFF735540AA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5C669193-DC8E-4643-8263-D5B4031B2FE1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16306" y="414339"/>
            <a:ext cx="1329595" cy="2840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56815" y="414339"/>
            <a:ext cx="2006703" cy="2840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AEA660-1B8F-457B-BCB1-ABF397515AF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52F2726A-2999-40E2-993C-F445E61961C0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C90425-562F-4166-BBCB-E86770768D83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6A9A3F7E-999D-4808-A28A-1FB179E30527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29A088-302C-4D02-9ACB-559D6BE19ECB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90B3B22F-14C2-4F2D-B4E0-8191486CDEE8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3821A4-9A4E-4121-87BD-1E6243C0CCB5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DBFFB9F5-0A4E-4686-AC34-F3E081CA7BB9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28C1DB-F4EF-4830-89BD-79C98BE11596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B3D51B-9F67-49C3-9D93-B77DA57A982E}" type="slidenum">
              <a:rPr lang="en-US" sz="1000" smtClean="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2551B4-8C96-4FB4-A50D-53D7648C5A26}" type="datetime1">
              <a:rPr lang="en-US" smtClean="0"/>
              <a:t>3/22/2023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80CD7B48-00F7-4981-B4A1-5ECF6005FC78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529F40-A569-4D4B-8F7D-5F33675AF654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AC701163-555D-44A8-91CF-1EE7AC5D9347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01D17C-E415-4143-A31D-59D1E32425DD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1711C9BD-A584-4A5D-AD6D-F97275E4D4B3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99123"/>
            <a:ext cx="103632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A2E489-A337-4A25-B32D-18FDEED97C7C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2215B778-3D19-4ED4-8542-E329DE7B10E9}" type="slidenum">
              <a:rPr lang="en-US" sz="1000"/>
              <a:pPr/>
              <a:t>‹#›</a:t>
            </a:fld>
            <a:endParaRPr lang="en-US" sz="10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795F26-7F4E-4EAD-965D-508F1B6E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B3FE6-8874-40E9-A00D-FB204E9CC9EA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01EA7EF6-B756-4C06-987D-56B895A148A5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13657A-C990-4D09-9610-8FFEE2A8C051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A0D62D22-436E-4443-BD5E-7DFB32C3BB3B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D07244-A788-483C-BF6E-F1D70B4A381D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95F15839-14F2-4352-BB91-9C9CAC21FB2F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2AEF72-215E-492D-8E4C-B9F2B3EDB01A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6B853C23-EA16-41C2-BDE0-593059FB15EC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817" y="1693864"/>
            <a:ext cx="5461000" cy="19082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018" y="1693864"/>
            <a:ext cx="5463116" cy="19082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58C407-C326-498B-B006-D428F4770E8B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0EE2C5EE-8CDB-4FD6-AB4C-280B2F8D83F4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5543"/>
            <a:ext cx="5386917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05543"/>
            <a:ext cx="5389033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C652B8-02E9-4FBC-8C8A-2D784E723040}" type="datetime1">
              <a:rPr lang="en-US" smtClean="0"/>
              <a:t>3/22/2023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D38CEC99-1937-46E8-9197-D6A867C17474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9E6ACB-81AC-48B0-8F60-225046A45D6B}" type="datetime1">
              <a:rPr lang="en-US" smtClean="0"/>
              <a:t>3/22/2023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B6B7A34A-E89D-4F85-9537-8848D33E4ACA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1BDA1B-D7CA-4036-9C44-9D78ED5EF812}" type="datetime1">
              <a:rPr lang="en-US" smtClean="0"/>
              <a:t>3/22/2023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7C1DA60B-BBF0-41D9-BF40-FA49AA2865B8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58101"/>
            <a:ext cx="4011084" cy="276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2191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B1DEDE-97EC-48EA-9861-0600FE440D25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44D6264E-5F84-4128-9CEF-F415476AA6CC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90339"/>
            <a:ext cx="7315200" cy="276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D9F6F8-EFD5-412B-8866-F22D86A6DCF3}" type="datetime1">
              <a:rPr lang="en-US" smtClean="0"/>
              <a:t>3/22/2023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000"/>
              <a:t> </a:t>
            </a:r>
            <a:fld id="{1AEA082D-DF7B-4365-9341-CC1DDD16D42E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-9526" y="0"/>
            <a:ext cx="12201526" cy="1462088"/>
          </a:xfrm>
          <a:prstGeom prst="rect">
            <a:avLst/>
          </a:prstGeom>
          <a:solidFill>
            <a:srgbClr val="0038A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sz="2200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522817" y="539028"/>
            <a:ext cx="1112308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8" name="Rectangle 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818" y="1693864"/>
            <a:ext cx="11127316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520700" y="6519864"/>
            <a:ext cx="3566584" cy="110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>
            <a:spAutoFit/>
          </a:bodyPr>
          <a:lstStyle/>
          <a:p>
            <a:pPr defTabSz="820738"/>
            <a:r>
              <a:rPr lang="en-US" sz="600">
                <a:solidFill>
                  <a:srgbClr val="000000"/>
                </a:solidFill>
                <a:latin typeface="Arial" charset="0"/>
              </a:rPr>
              <a:t>Copyright © 2022 Boeing. All rights reserved.</a:t>
            </a:r>
          </a:p>
        </p:txBody>
      </p:sp>
      <p:sp>
        <p:nvSpPr>
          <p:cNvPr id="1083" name="Rectangle 5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0697633" y="6692900"/>
            <a:ext cx="950384" cy="173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000000"/>
                </a:solidFill>
                <a:latin typeface="+mn-lt"/>
              </a:defRPr>
            </a:lvl1pPr>
          </a:lstStyle>
          <a:p>
            <a:fld id="{0FF53241-40F6-46A5-AFF6-A14E0410AFCF}" type="datetime1">
              <a:rPr lang="en-US" smtClean="0"/>
              <a:t>3/22/2023</a:t>
            </a:fld>
            <a:endParaRPr lang="en-US"/>
          </a:p>
        </p:txBody>
      </p:sp>
      <p:sp>
        <p:nvSpPr>
          <p:cNvPr id="1084" name="Rectangle 6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2867" y="6519863"/>
            <a:ext cx="310515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z="1000"/>
              <a:t> </a:t>
            </a:r>
            <a:fld id="{8D06D500-DEE3-4BD4-BDA9-470C481F6C12}" type="slidenum">
              <a:rPr lang="en-US" sz="1000"/>
              <a:pPr/>
              <a:t>‹#›</a:t>
            </a:fld>
            <a:endParaRPr lang="en-US" sz="10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/>
  <p:txStyles>
    <p:titleStyle>
      <a:lvl1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169863" indent="-169863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501650" indent="-214313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Arial" charset="0"/>
        <a:buChar char="–"/>
        <a:defRPr sz="2000">
          <a:solidFill>
            <a:srgbClr val="000000"/>
          </a:solidFill>
          <a:latin typeface="+mn-lt"/>
        </a:defRPr>
      </a:lvl2pPr>
      <a:lvl3pPr marL="801688" indent="-174625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3pPr>
      <a:lvl4pPr marL="1139825" indent="-163513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Arial" charset="0"/>
        <a:buChar char="–"/>
        <a:defRPr>
          <a:solidFill>
            <a:srgbClr val="000000"/>
          </a:solidFill>
          <a:latin typeface="+mn-lt"/>
        </a:defRPr>
      </a:lvl4pPr>
      <a:lvl5pPr marL="1490663" indent="-163513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5pPr>
      <a:lvl6pPr marL="1947863" indent="-163513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6pPr>
      <a:lvl7pPr marL="2405063" indent="-163513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7pPr>
      <a:lvl8pPr marL="2862263" indent="-163513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8pPr>
      <a:lvl9pPr marL="3319463" indent="-163513" algn="l" defTabSz="820738" rtl="0" eaLnBrk="1" fontAlgn="base" hangingPunct="1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-1" y="0"/>
            <a:ext cx="12194119" cy="1169988"/>
          </a:xfrm>
          <a:prstGeom prst="rect">
            <a:avLst/>
          </a:prstGeom>
          <a:solidFill>
            <a:srgbClr val="0038A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sz="220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817" y="414338"/>
            <a:ext cx="1112308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520700" y="6519864"/>
            <a:ext cx="3566584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>
            <a:spAutoFit/>
          </a:bodyPr>
          <a:lstStyle/>
          <a:p>
            <a:pPr defTabSz="820738"/>
            <a:r>
              <a:rPr lang="en-US" sz="600">
                <a:solidFill>
                  <a:srgbClr val="000000"/>
                </a:solidFill>
                <a:latin typeface="Arial" charset="0"/>
              </a:rPr>
              <a:t>Copyright © 2021 Boeing. All rights reserved.</a:t>
            </a:r>
          </a:p>
        </p:txBody>
      </p:sp>
      <p:sp>
        <p:nvSpPr>
          <p:cNvPr id="62488" name="Rectangle 2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0697633" y="6692900"/>
            <a:ext cx="950384" cy="173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000000"/>
                </a:solidFill>
                <a:latin typeface="+mn-lt"/>
              </a:defRPr>
            </a:lvl1pPr>
          </a:lstStyle>
          <a:p>
            <a:fld id="{8908A091-C308-405F-BFAE-559F67F4E3AF}" type="datetime1">
              <a:rPr lang="en-US" smtClean="0"/>
              <a:t>3/22/2023</a:t>
            </a:fld>
            <a:endParaRPr lang="en-US"/>
          </a:p>
        </p:txBody>
      </p:sp>
      <p:sp>
        <p:nvSpPr>
          <p:cNvPr id="6248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2867" y="6519863"/>
            <a:ext cx="310515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000000"/>
                </a:solidFill>
                <a:latin typeface="+mn-lt"/>
              </a:defRPr>
            </a:lvl1pPr>
          </a:lstStyle>
          <a:p>
            <a:fld id="{51436ACA-231E-4CA1-90A6-BCA0F709CF5C}" type="slidenum">
              <a:rPr lang="en-US" sz="1000" smtClean="0"/>
              <a:pPr/>
              <a:t>‹#›</a:t>
            </a:fld>
            <a:endParaRPr lang="en-US" sz="1000"/>
          </a:p>
        </p:txBody>
      </p:sp>
      <p:sp>
        <p:nvSpPr>
          <p:cNvPr id="62494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817" y="1600201"/>
            <a:ext cx="10972800" cy="165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2497" name="Text Box 33"/>
          <p:cNvSpPr txBox="1">
            <a:spLocks noChangeArrowheads="1"/>
          </p:cNvSpPr>
          <p:nvPr/>
        </p:nvSpPr>
        <p:spPr bwMode="auto">
          <a:xfrm>
            <a:off x="5213419" y="44451"/>
            <a:ext cx="1763047" cy="203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4" tIns="9144" rIns="9144" bIns="9144">
            <a:spAutoFit/>
          </a:bodyPr>
          <a:lstStyle/>
          <a:p>
            <a:pPr algn="ctr" defTabSz="820738"/>
            <a:r>
              <a:rPr lang="en-US" sz="1200" b="1">
                <a:solidFill>
                  <a:srgbClr val="FFFFFF"/>
                </a:solidFill>
                <a:latin typeface="Arial" charset="0"/>
              </a:rPr>
              <a:t>BOEING PROPRIETARY</a:t>
            </a:r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62498" name="Text Box 34"/>
          <p:cNvSpPr txBox="1">
            <a:spLocks noChangeArrowheads="1"/>
          </p:cNvSpPr>
          <p:nvPr/>
        </p:nvSpPr>
        <p:spPr bwMode="auto">
          <a:xfrm>
            <a:off x="5209186" y="6615113"/>
            <a:ext cx="1763047" cy="203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4" tIns="9144" rIns="9144" bIns="9144">
            <a:spAutoFit/>
          </a:bodyPr>
          <a:lstStyle/>
          <a:p>
            <a:pPr algn="ctr" defTabSz="820738"/>
            <a:r>
              <a:rPr lang="en-US" sz="1200" b="1">
                <a:solidFill>
                  <a:srgbClr val="000000"/>
                </a:solidFill>
                <a:latin typeface="Arial" charset="0"/>
              </a:rPr>
              <a:t>BOEING PROPRIETARY</a:t>
            </a:r>
            <a:endParaRPr lang="en-US" sz="220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/>
  <p:txStyles>
    <p:titleStyle>
      <a:lvl1pPr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102076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169863" indent="-169863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501650" indent="-214313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Arial" charset="0"/>
        <a:buChar char="–"/>
        <a:defRPr sz="2000">
          <a:solidFill>
            <a:srgbClr val="000000"/>
          </a:solidFill>
          <a:latin typeface="+mn-lt"/>
        </a:defRPr>
      </a:lvl2pPr>
      <a:lvl3pPr marL="801688" indent="-174625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3pPr>
      <a:lvl4pPr marL="1139825" indent="-163513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Arial" charset="0"/>
        <a:buChar char="–"/>
        <a:defRPr>
          <a:solidFill>
            <a:srgbClr val="000000"/>
          </a:solidFill>
          <a:latin typeface="+mn-lt"/>
        </a:defRPr>
      </a:lvl4pPr>
      <a:lvl5pPr marL="1490663" indent="-163513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5pPr>
      <a:lvl6pPr marL="1947863" indent="-163513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6pPr>
      <a:lvl7pPr marL="2405063" indent="-163513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7pPr>
      <a:lvl8pPr marL="2862263" indent="-163513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8pPr>
      <a:lvl9pPr marL="3319463" indent="-163513" algn="l" defTabSz="820738" rtl="0" eaLnBrk="0" fontAlgn="base" hangingPunct="0">
        <a:spcBef>
          <a:spcPct val="20000"/>
        </a:spcBef>
        <a:spcAft>
          <a:spcPct val="0"/>
        </a:spcAft>
        <a:buClr>
          <a:srgbClr val="0038A9"/>
        </a:buClr>
        <a:buFont typeface="Wingdings" pitchFamily="2" charset="2"/>
        <a:buChar char="§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8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Boeing_white_largePP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25851" y="2968625"/>
            <a:ext cx="4923367" cy="895350"/>
          </a:xfrm>
          <a:prstGeom prst="rect">
            <a:avLst/>
          </a:prstGeom>
          <a:noFill/>
        </p:spPr>
      </p:pic>
      <p:sp>
        <p:nvSpPr>
          <p:cNvPr id="51232" name="Rectangle 32"/>
          <p:cNvSpPr>
            <a:spLocks noChangeArrowheads="1"/>
          </p:cNvSpPr>
          <p:nvPr/>
        </p:nvSpPr>
        <p:spPr bwMode="auto">
          <a:xfrm>
            <a:off x="520700" y="6519864"/>
            <a:ext cx="3566584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>
            <a:spAutoFit/>
          </a:bodyPr>
          <a:lstStyle/>
          <a:p>
            <a:pPr defTabSz="820738"/>
            <a:r>
              <a:rPr lang="en-US" sz="600">
                <a:latin typeface="Arial" charset="0"/>
              </a:rPr>
              <a:t>Copyright © 2021 Boeing. All rights reserved.</a:t>
            </a:r>
          </a:p>
        </p:txBody>
      </p:sp>
      <p:sp>
        <p:nvSpPr>
          <p:cNvPr id="51234" name="Rectangle 3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0697633" y="6692900"/>
            <a:ext cx="950384" cy="173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fld id="{BB248B1A-8796-4587-A2DB-8D6696E59B93}" type="datetime1">
              <a:rPr lang="en-US" smtClean="0"/>
              <a:t>3/22/2023</a:t>
            </a:fld>
            <a:endParaRPr lang="en-US"/>
          </a:p>
        </p:txBody>
      </p:sp>
      <p:sp>
        <p:nvSpPr>
          <p:cNvPr id="51235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2867" y="6519863"/>
            <a:ext cx="310515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latin typeface="+mn-lt"/>
              </a:defRPr>
            </a:lvl1pPr>
          </a:lstStyle>
          <a:p>
            <a:r>
              <a:rPr lang="en-US" sz="1000"/>
              <a:t> </a:t>
            </a:r>
            <a:fld id="{EE1AE2EB-F459-45D1-8DA6-BAC8AFE4E9EF}" type="slidenum">
              <a:rPr lang="en-US" sz="1000"/>
              <a:pPr/>
              <a:t>‹#›</a:t>
            </a:fld>
            <a:endParaRPr lang="en-US" sz="1000"/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5213419" y="44451"/>
            <a:ext cx="1763047" cy="203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4" tIns="9144" rIns="9144" bIns="9144">
            <a:spAutoFit/>
          </a:bodyPr>
          <a:lstStyle/>
          <a:p>
            <a:pPr algn="ctr" defTabSz="820738"/>
            <a:r>
              <a:rPr lang="en-US" sz="1200" b="1">
                <a:latin typeface="Arial" charset="0"/>
              </a:rPr>
              <a:t>BOEING PROPRIETARY</a:t>
            </a:r>
            <a:endParaRPr lang="en-US" sz="2200"/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5209186" y="6615113"/>
            <a:ext cx="1763047" cy="203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4" tIns="9144" rIns="9144" bIns="9144">
            <a:spAutoFit/>
          </a:bodyPr>
          <a:lstStyle/>
          <a:p>
            <a:pPr algn="ctr" defTabSz="820738"/>
            <a:r>
              <a:rPr lang="en-US" sz="1200" b="1">
                <a:latin typeface="Arial" charset="0"/>
              </a:rPr>
              <a:t>BOEING PROPRIETARY</a:t>
            </a:r>
            <a:endParaRPr lang="en-US" sz="22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fld id="{194822A3-B816-4E58-85B3-9B082A8792EF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DBFFD1D7-EE27-439F-8E0F-484E4B9A6957}" type="slidenum">
              <a:rPr lang="en-US" sz="1000" smtClean="0"/>
              <a:pPr/>
              <a:t>1</a:t>
            </a:fld>
            <a:endParaRPr lang="en-US" sz="1000"/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520701" y="2015623"/>
            <a:ext cx="11127316" cy="1911292"/>
          </a:xfrm>
        </p:spPr>
        <p:txBody>
          <a:bodyPr/>
          <a:lstStyle/>
          <a:p>
            <a:r>
              <a:rPr lang="en-US" sz="4800"/>
              <a:t>Boeing Autonomous Drone Capstone</a:t>
            </a:r>
            <a:br>
              <a:rPr lang="en-US"/>
            </a:br>
            <a:br>
              <a:rPr lang="en-US"/>
            </a:br>
            <a:r>
              <a:rPr lang="en-US" sz="3600"/>
              <a:t>Northern Arizona University (NAU) 2022-2023 </a:t>
            </a:r>
            <a:endParaRPr 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95E0E-D5FC-4143-9A15-0F8F0A1BE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350" y="92305"/>
            <a:ext cx="1748821" cy="12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13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A39C-DC10-45E8-9CB2-30A47182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3198"/>
          </a:xfrm>
        </p:spPr>
        <p:txBody>
          <a:bodyPr wrap="square" anchor="t">
            <a:normAutofit/>
          </a:bodyPr>
          <a:lstStyle/>
          <a:p>
            <a:r>
              <a:rPr lang="en-US"/>
              <a:t>Schedule Update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E21ECD5-1BB5-C86A-FA5F-C4616B719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648" y="1911711"/>
            <a:ext cx="5386388" cy="3933384"/>
          </a:xfrm>
        </p:spPr>
        <p:txBody>
          <a:bodyPr/>
          <a:lstStyle/>
          <a:p>
            <a:pPr marL="169545" indent="-169545"/>
            <a:r>
              <a:rPr lang="en-US" sz="1800" dirty="0"/>
              <a:t>~75% Complete Build</a:t>
            </a:r>
            <a:endParaRPr lang="en-US" dirty="0"/>
          </a:p>
          <a:p>
            <a:pPr marL="169545" indent="-169545"/>
            <a:r>
              <a:rPr lang="en-US" sz="1800" dirty="0"/>
              <a:t>Next Steps</a:t>
            </a:r>
            <a:endParaRPr lang="en-US" sz="1800" dirty="0">
              <a:cs typeface="Arial"/>
            </a:endParaRPr>
          </a:p>
          <a:p>
            <a:pPr lvl="1" indent="-213995"/>
            <a:r>
              <a:rPr lang="en-US" sz="1800" dirty="0"/>
              <a:t>Print Final Parts</a:t>
            </a:r>
            <a:endParaRPr lang="en-US" sz="1800" dirty="0">
              <a:cs typeface="Arial"/>
            </a:endParaRPr>
          </a:p>
          <a:p>
            <a:pPr lvl="1" indent="-213995"/>
            <a:r>
              <a:rPr lang="en-US" sz="1800" dirty="0"/>
              <a:t>Wire Management</a:t>
            </a:r>
            <a:endParaRPr lang="en-US" sz="1800" dirty="0">
              <a:cs typeface="Arial"/>
            </a:endParaRPr>
          </a:p>
          <a:p>
            <a:pPr marL="169545" indent="-169545"/>
            <a:r>
              <a:rPr lang="en-US" sz="1800" dirty="0"/>
              <a:t>Next Deliverables</a:t>
            </a:r>
            <a:endParaRPr lang="en-US" sz="1800" dirty="0">
              <a:cs typeface="Arial"/>
            </a:endParaRPr>
          </a:p>
          <a:p>
            <a:pPr lvl="1" indent="-213995"/>
            <a:r>
              <a:rPr lang="en-US" sz="1800" dirty="0"/>
              <a:t>U-grads Poster Draft (March 31</a:t>
            </a:r>
            <a:r>
              <a:rPr lang="en-US" sz="1800" baseline="30000" dirty="0"/>
              <a:t>st</a:t>
            </a:r>
            <a:r>
              <a:rPr lang="en-US" sz="1800" dirty="0"/>
              <a:t>)</a:t>
            </a:r>
            <a:endParaRPr lang="en-US" sz="1800" dirty="0">
              <a:cs typeface="Arial"/>
            </a:endParaRPr>
          </a:p>
          <a:p>
            <a:pPr lvl="1" indent="-213995"/>
            <a:r>
              <a:rPr lang="en-US" sz="1800" dirty="0"/>
              <a:t>Final Testing Plan (March 31</a:t>
            </a:r>
            <a:r>
              <a:rPr lang="en-US" sz="1800" baseline="30000" dirty="0"/>
              <a:t>st</a:t>
            </a:r>
            <a:r>
              <a:rPr lang="en-US" sz="1800" dirty="0"/>
              <a:t>)</a:t>
            </a:r>
            <a:endParaRPr lang="en-US" sz="1800" dirty="0">
              <a:cs typeface="Arial"/>
            </a:endParaRPr>
          </a:p>
          <a:p>
            <a:pPr marL="169545" indent="-169545"/>
            <a:r>
              <a:rPr lang="en-US" sz="1800" dirty="0"/>
              <a:t>Upcoming</a:t>
            </a:r>
            <a:endParaRPr lang="en-US" sz="1800" dirty="0">
              <a:cs typeface="Arial"/>
            </a:endParaRPr>
          </a:p>
          <a:p>
            <a:pPr lvl="1" indent="-213995"/>
            <a:r>
              <a:rPr lang="en-US" sz="1800" dirty="0"/>
              <a:t>Final CAD Packet (April 7</a:t>
            </a:r>
            <a:r>
              <a:rPr lang="en-US" sz="1800" baseline="30000" dirty="0"/>
              <a:t>th</a:t>
            </a:r>
            <a:r>
              <a:rPr lang="en-US" sz="1800" dirty="0"/>
              <a:t>)</a:t>
            </a:r>
            <a:endParaRPr lang="en-US" sz="1800" dirty="0">
              <a:cs typeface="Arial"/>
            </a:endParaRPr>
          </a:p>
          <a:p>
            <a:pPr lvl="1" indent="-213995"/>
            <a:r>
              <a:rPr lang="en-US" sz="1800" dirty="0"/>
              <a:t>Final Report (April 21</a:t>
            </a:r>
            <a:r>
              <a:rPr lang="en-US" sz="1800" baseline="30000" dirty="0"/>
              <a:t>st</a:t>
            </a:r>
            <a:r>
              <a:rPr lang="en-US" sz="1800" dirty="0"/>
              <a:t>)</a:t>
            </a:r>
            <a:endParaRPr lang="en-US" sz="1800" dirty="0">
              <a:cs typeface="Arial"/>
            </a:endParaRPr>
          </a:p>
          <a:p>
            <a:pPr lvl="1" indent="-213995"/>
            <a:r>
              <a:rPr lang="en-US" sz="1800" dirty="0"/>
              <a:t>Final U-grads Poster/Presentation (April 21</a:t>
            </a:r>
            <a:r>
              <a:rPr lang="en-US" sz="1800" baseline="30000" dirty="0"/>
              <a:t>st</a:t>
            </a:r>
            <a:r>
              <a:rPr lang="en-US" sz="1800" dirty="0"/>
              <a:t>)</a:t>
            </a:r>
            <a:endParaRPr lang="en-US" sz="1800" dirty="0">
              <a:cs typeface="Arial"/>
            </a:endParaRPr>
          </a:p>
          <a:p>
            <a:pPr marL="169545" indent="-169545"/>
            <a:r>
              <a:rPr lang="en-US" sz="1800" dirty="0"/>
              <a:t>U-Grads Seminar (April 28</a:t>
            </a:r>
            <a:r>
              <a:rPr lang="en-US" sz="1800" baseline="30000" dirty="0"/>
              <a:t>th</a:t>
            </a:r>
            <a:r>
              <a:rPr lang="en-US" sz="1800" dirty="0"/>
              <a:t>)</a:t>
            </a:r>
            <a:endParaRPr lang="en-US" sz="1800" dirty="0">
              <a:cs typeface="Arial"/>
            </a:endParaRP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86861EA5-1F68-FCF7-7948-9B1453CBC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38" y="2597775"/>
            <a:ext cx="5389562" cy="2465724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DD06F-4A58-40DE-A2E9-21D9210D2B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697633" y="6692900"/>
            <a:ext cx="950384" cy="173038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DC3EC41D-5BD3-4577-97BA-AE03377FF572}" type="datetime1">
              <a:rPr lang="en-US" smtClean="0"/>
              <a:pPr>
                <a:spcAft>
                  <a:spcPts val="600"/>
                </a:spcAft>
              </a:pPr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AE3D7-EFA6-4560-B71E-560F773FC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42867" y="6519863"/>
            <a:ext cx="3105151" cy="246062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/>
              <a:t>Dante Faria </a:t>
            </a:r>
            <a:fld id="{E249B20B-7E41-4D6F-9009-DC6E05164C60}" type="slidenum">
              <a:rPr lang="en-US" sz="1000" smtClean="0"/>
              <a:pPr>
                <a:spcAft>
                  <a:spcPts val="600"/>
                </a:spcAft>
              </a:pPr>
              <a:t>7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75698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819E0-A70D-41AE-BFA1-7F05A98A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1BE31-F027-479D-A1FB-D94111E7122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C3EC41D-5BD3-4577-97BA-AE03377FF572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62A0F-AAF0-4BF9-A071-36D16B2E3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000"/>
              <a:t> </a:t>
            </a:r>
            <a:fld id="{E249B20B-7E41-4D6F-9009-DC6E05164C60}" type="slidenum">
              <a:rPr lang="en-US" sz="1000" smtClean="0"/>
              <a:pPr/>
              <a:t>10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4999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8BE11-56AA-4B33-900C-BA08C5CD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2288"/>
            <a:ext cx="10972800" cy="443198"/>
          </a:xfrm>
        </p:spPr>
        <p:txBody>
          <a:bodyPr wrap="square" anchor="t">
            <a:normAutofit/>
          </a:bodyPr>
          <a:lstStyle/>
          <a:p>
            <a:r>
              <a:rPr lang="en-US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1D597-754E-42F8-B6B3-DE6E2B262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971" y="1773342"/>
            <a:ext cx="5386388" cy="393065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169545" indent="-169545">
              <a:lnSpc>
                <a:spcPct val="90000"/>
              </a:lnSpc>
            </a:pPr>
            <a:r>
              <a:rPr lang="en-US" sz="2000" dirty="0"/>
              <a:t>Students</a:t>
            </a:r>
            <a:endParaRPr lang="en-US" sz="2000" dirty="0">
              <a:cs typeface="Arial"/>
            </a:endParaRPr>
          </a:p>
          <a:p>
            <a:pPr lvl="1" indent="-213995">
              <a:lnSpc>
                <a:spcPct val="90000"/>
              </a:lnSpc>
            </a:pPr>
            <a:r>
              <a:rPr lang="en-US" b="1" dirty="0"/>
              <a:t>Dante Faria – Project Manager</a:t>
            </a:r>
            <a:endParaRPr lang="en-US" b="1" dirty="0">
              <a:cs typeface="Arial"/>
            </a:endParaRPr>
          </a:p>
          <a:p>
            <a:pPr lvl="1" indent="-213995">
              <a:lnSpc>
                <a:spcPct val="90000"/>
              </a:lnSpc>
            </a:pPr>
            <a:r>
              <a:rPr lang="en-US" b="1" dirty="0"/>
              <a:t>Colby Murphy – Finance and Logistic Manager</a:t>
            </a:r>
            <a:endParaRPr lang="en-US" b="1" dirty="0">
              <a:cs typeface="Arial"/>
            </a:endParaRPr>
          </a:p>
          <a:p>
            <a:pPr lvl="1" indent="-213995">
              <a:lnSpc>
                <a:spcPct val="90000"/>
              </a:lnSpc>
            </a:pPr>
            <a:r>
              <a:rPr lang="en-US" b="1" dirty="0"/>
              <a:t>Tommy Schreiber – CAD Engineer</a:t>
            </a:r>
            <a:endParaRPr lang="en-US" b="1" dirty="0">
              <a:cs typeface="Arial"/>
            </a:endParaRPr>
          </a:p>
          <a:p>
            <a:pPr lvl="1" indent="-213995">
              <a:lnSpc>
                <a:spcPct val="90000"/>
              </a:lnSpc>
            </a:pPr>
            <a:r>
              <a:rPr lang="en-US" b="1" dirty="0"/>
              <a:t>Damien Brothers – Manufacturing Engineer</a:t>
            </a:r>
            <a:endParaRPr lang="en-US" b="1" dirty="0">
              <a:cs typeface="Arial"/>
            </a:endParaRPr>
          </a:p>
          <a:p>
            <a:pPr lvl="1" indent="-213995">
              <a:lnSpc>
                <a:spcPct val="90000"/>
              </a:lnSpc>
            </a:pPr>
            <a:r>
              <a:rPr lang="en-US" b="1" dirty="0"/>
              <a:t>Jay </a:t>
            </a:r>
            <a:r>
              <a:rPr lang="en-US" b="1" dirty="0" err="1"/>
              <a:t>Khunt</a:t>
            </a:r>
            <a:r>
              <a:rPr lang="en-US" b="1" dirty="0"/>
              <a:t> – Test Engineer</a:t>
            </a:r>
            <a:endParaRPr lang="en-US" b="1" dirty="0">
              <a:cs typeface="Arial"/>
            </a:endParaRPr>
          </a:p>
          <a:p>
            <a:pPr marL="169545" indent="-169545">
              <a:lnSpc>
                <a:spcPct val="90000"/>
              </a:lnSpc>
            </a:pPr>
            <a:endParaRPr lang="en-US" sz="2000">
              <a:cs typeface="Arial"/>
            </a:endParaRPr>
          </a:p>
          <a:p>
            <a:pPr marL="169545" indent="-169545">
              <a:lnSpc>
                <a:spcPct val="90000"/>
              </a:lnSpc>
            </a:pPr>
            <a:r>
              <a:rPr lang="en-US" sz="2000" dirty="0"/>
              <a:t>Faculty/Course Advisors</a:t>
            </a:r>
            <a:endParaRPr lang="en-US" sz="2000" dirty="0">
              <a:cs typeface="Arial"/>
            </a:endParaRPr>
          </a:p>
          <a:p>
            <a:pPr lvl="1" indent="-213995">
              <a:lnSpc>
                <a:spcPct val="90000"/>
              </a:lnSpc>
            </a:pPr>
            <a:r>
              <a:rPr lang="en-US" b="1" dirty="0"/>
              <a:t>David Willy</a:t>
            </a:r>
            <a:endParaRPr lang="en-US" b="1" dirty="0">
              <a:cs typeface="Arial"/>
            </a:endParaRPr>
          </a:p>
          <a:p>
            <a:pPr lvl="1" indent="-213995">
              <a:lnSpc>
                <a:spcPct val="90000"/>
              </a:lnSpc>
            </a:pPr>
            <a:r>
              <a:rPr lang="en-US" b="1" dirty="0"/>
              <a:t>Armin </a:t>
            </a:r>
            <a:r>
              <a:rPr lang="en-US" b="1" dirty="0" err="1"/>
              <a:t>Eilaghi</a:t>
            </a:r>
            <a:r>
              <a:rPr lang="en-US" b="1" dirty="0"/>
              <a:t> </a:t>
            </a:r>
            <a:endParaRPr lang="en-US" b="1" dirty="0">
              <a:cs typeface="Arial"/>
            </a:endParaRPr>
          </a:p>
        </p:txBody>
      </p:sp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B9B81B-61B0-22BD-6776-37D1A08C2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910"/>
          <a:stretch/>
        </p:blipFill>
        <p:spPr>
          <a:xfrm>
            <a:off x="6192838" y="2174875"/>
            <a:ext cx="5389562" cy="331152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2B0B4-56EE-494F-86DF-57C0FEFD6DE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697633" y="6692900"/>
            <a:ext cx="950384" cy="173038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DC3EC41D-5BD3-4577-97BA-AE03377FF572}" type="datetime1">
              <a:rPr lang="en-US" smtClean="0"/>
              <a:pPr>
                <a:spcAft>
                  <a:spcPts val="600"/>
                </a:spcAft>
              </a:pPr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3440A-9108-46C1-B7F6-A153A7C3A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42867" y="6519863"/>
            <a:ext cx="3105151" cy="246062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Damien Brothers </a:t>
            </a:r>
            <a:fld id="{E249B20B-7E41-4D6F-9009-DC6E05164C60}" type="slidenum">
              <a:rPr lang="en-US" sz="1000" dirty="0" smtClean="0"/>
              <a:pPr>
                <a:spcAft>
                  <a:spcPts val="600"/>
                </a:spcAft>
              </a:pPr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0308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59BF-163C-4C5F-8001-4223BD7D0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4AB66-7253-483A-A9FA-A97643918F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C3EC41D-5BD3-4577-97BA-AE03377FF572}" type="datetime1">
              <a:rPr lang="en-US" smtClean="0"/>
              <a:pPr/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F2C41-439A-4D10-B14A-1938BDC120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000" dirty="0"/>
              <a:t>Damien Brothers </a:t>
            </a:r>
            <a:fld id="{E249B20B-7E41-4D6F-9009-DC6E05164C60}" type="slidenum">
              <a:rPr lang="en-US" sz="1000" dirty="0" smtClean="0"/>
              <a:pPr/>
              <a:t>3</a:t>
            </a:fld>
            <a:endParaRPr lang="en-US" sz="1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DC1B60-8291-406E-A985-9A85A0A2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818" y="1693864"/>
            <a:ext cx="11127316" cy="3841052"/>
          </a:xfrm>
        </p:spPr>
        <p:txBody>
          <a:bodyPr/>
          <a:lstStyle/>
          <a:p>
            <a:pPr marL="169545" indent="-169545" algn="l" rtl="0" fontAlgn="base"/>
            <a:r>
              <a:rPr lang="en-US" sz="2400" b="1" i="0" u="sng" dirty="0">
                <a:effectLst/>
                <a:latin typeface="Calibri"/>
                <a:cs typeface="Calibri"/>
              </a:rPr>
              <a:t>Purpose</a:t>
            </a:r>
            <a:r>
              <a:rPr lang="en-US" sz="2400" b="1" i="0" u="none" strike="noStrike" dirty="0">
                <a:effectLst/>
                <a:latin typeface="Calibri"/>
                <a:cs typeface="Calibri"/>
              </a:rPr>
              <a:t>: Design, analyze, and manufacture a 3D printed drone frame that minimizes weight and maximizes flight time using set commercially available components.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</a:p>
          <a:p>
            <a:pPr marL="169545" indent="-169545" algn="l" rtl="0" fontAlgn="base"/>
            <a:r>
              <a:rPr lang="en-US" sz="2400" b="0" i="0" u="sng" dirty="0">
                <a:effectLst/>
                <a:latin typeface="Calibri"/>
                <a:cs typeface="Calibri"/>
              </a:rPr>
              <a:t>Sponsor</a:t>
            </a:r>
            <a:r>
              <a:rPr lang="en-US" sz="2400" b="0" i="0" u="none" strike="noStrike" dirty="0">
                <a:effectLst/>
                <a:latin typeface="Calibri"/>
                <a:cs typeface="Calibri"/>
              </a:rPr>
              <a:t>: Boeing</a:t>
            </a:r>
            <a:endParaRPr lang="en-US" sz="2400" b="0" i="0" dirty="0">
              <a:effectLst/>
              <a:latin typeface="Calibri"/>
              <a:cs typeface="Calibri"/>
            </a:endParaRPr>
          </a:p>
          <a:p>
            <a:pPr marL="169545" indent="-169545" algn="l" rtl="0" fontAlgn="base"/>
            <a:r>
              <a:rPr lang="en-US" sz="2400" b="0" i="0" u="sng" dirty="0">
                <a:effectLst/>
                <a:latin typeface="Calibri"/>
                <a:cs typeface="Calibri"/>
              </a:rPr>
              <a:t>Required Deliverables</a:t>
            </a:r>
            <a:r>
              <a:rPr lang="en-US" sz="2400" b="0" i="0" u="none" strike="noStrike" dirty="0">
                <a:effectLst/>
                <a:latin typeface="Calibri"/>
                <a:cs typeface="Calibri"/>
              </a:rPr>
              <a:t>: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b="0" dirty="0">
              <a:latin typeface="Calibri"/>
              <a:cs typeface="Calibri"/>
            </a:endParaRPr>
          </a:p>
          <a:p>
            <a:pPr lvl="1" indent="-213995"/>
            <a:r>
              <a:rPr lang="en-US" sz="2400" b="0" i="0" u="none" strike="noStrike" dirty="0">
                <a:effectLst/>
                <a:latin typeface="Calibri"/>
                <a:cs typeface="Calibri"/>
              </a:rPr>
              <a:t>Material Optimization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dirty="0">
              <a:latin typeface="Calibri"/>
              <a:cs typeface="Calibri"/>
            </a:endParaRPr>
          </a:p>
          <a:p>
            <a:pPr lvl="1" indent="-213995"/>
            <a:r>
              <a:rPr lang="en-US" sz="2400" dirty="0">
                <a:latin typeface="Calibri"/>
                <a:cs typeface="Calibri"/>
              </a:rPr>
              <a:t>Lightweight Prototype</a:t>
            </a:r>
          </a:p>
          <a:p>
            <a:pPr lvl="1" indent="-213995"/>
            <a:r>
              <a:rPr lang="en-US" sz="2400" dirty="0">
                <a:latin typeface="Calibri"/>
                <a:cs typeface="Calibri"/>
              </a:rPr>
              <a:t>Central </a:t>
            </a:r>
            <a:r>
              <a:rPr lang="en-US" sz="2400" dirty="0" err="1">
                <a:latin typeface="Calibri"/>
                <a:cs typeface="Calibri"/>
              </a:rPr>
              <a:t>CoM</a:t>
            </a:r>
          </a:p>
          <a:p>
            <a:pPr lvl="1" indent="-213995"/>
            <a:r>
              <a:rPr lang="en-US" sz="2400" dirty="0">
                <a:latin typeface="Calibri"/>
                <a:cs typeface="Calibri"/>
              </a:rPr>
              <a:t>Software Stress Simulation</a:t>
            </a:r>
          </a:p>
          <a:p>
            <a:pPr lvl="1" indent="-213995"/>
            <a:endParaRPr lang="en-US" sz="2400" b="0" i="0" dirty="0">
              <a:effectLst/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8D295-F417-4139-8870-350F87EB20C0}"/>
              </a:ext>
            </a:extLst>
          </p:cNvPr>
          <p:cNvSpPr txBox="1"/>
          <p:nvPr/>
        </p:nvSpPr>
        <p:spPr>
          <a:xfrm>
            <a:off x="4924338" y="66755"/>
            <a:ext cx="2399251" cy="60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F7A350-1A4E-A642-AF8D-F17182D26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93" y="2525379"/>
            <a:ext cx="4256160" cy="39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18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E68B0-75B2-4EED-B41E-AAD17690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14F0E-AF36-4C38-BA75-F9774F6E5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818" y="1693864"/>
            <a:ext cx="3765097" cy="4505849"/>
          </a:xfrm>
        </p:spPr>
        <p:txBody>
          <a:bodyPr/>
          <a:lstStyle/>
          <a:p>
            <a:pPr marL="0" indent="0">
              <a:buNone/>
            </a:pPr>
            <a:endParaRPr lang="en-US" sz="2400">
              <a:cs typeface="Arial"/>
            </a:endParaRPr>
          </a:p>
          <a:p>
            <a:pPr marL="169545" indent="-169545"/>
            <a:r>
              <a:rPr lang="en-US" sz="2400" dirty="0">
                <a:cs typeface="Arial"/>
              </a:rPr>
              <a:t>Lighter than 3 pounds</a:t>
            </a:r>
          </a:p>
          <a:p>
            <a:pPr marL="169545" indent="-169545"/>
            <a:r>
              <a:rPr lang="en-US" sz="2400" dirty="0">
                <a:cs typeface="Arial"/>
              </a:rPr>
              <a:t>Power to weight ratio improved from 1.81</a:t>
            </a:r>
          </a:p>
          <a:p>
            <a:pPr marL="169545" indent="-169545"/>
            <a:r>
              <a:rPr lang="en-US" sz="2400" dirty="0">
                <a:cs typeface="Arial"/>
              </a:rPr>
              <a:t>Durable</a:t>
            </a:r>
          </a:p>
          <a:p>
            <a:pPr marL="169545" indent="-169545"/>
            <a:r>
              <a:rPr lang="en-US" sz="2400" dirty="0">
                <a:cs typeface="Arial"/>
              </a:rPr>
              <a:t>Increased flight time</a:t>
            </a:r>
          </a:p>
          <a:p>
            <a:pPr marL="169545" indent="-169545"/>
            <a:r>
              <a:rPr lang="en-US" sz="2400" dirty="0">
                <a:cs typeface="Arial"/>
              </a:rPr>
              <a:t>ANSYS/SOLIDWORKS stress simulations</a:t>
            </a:r>
          </a:p>
          <a:p>
            <a:pPr marL="169545" indent="-169545"/>
            <a:r>
              <a:rPr lang="en-US" sz="2400" dirty="0">
                <a:cs typeface="Arial"/>
              </a:rPr>
              <a:t>Requirements being met through evaluation of prototype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58723-5B04-48C6-B9BE-400397E86C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C3EC41D-5BD3-4577-97BA-AE03377FF572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973E3-753C-4A2C-9E65-2109E5F1C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000"/>
              <a:t>Tommy Schreiber </a:t>
            </a:r>
            <a:fld id="{E249B20B-7E41-4D6F-9009-DC6E05164C60}" type="slidenum">
              <a:rPr lang="en-US" sz="1000" dirty="0" smtClean="0"/>
              <a:pPr/>
              <a:t>4</a:t>
            </a:fld>
            <a:endParaRPr lang="en-US" sz="1000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7D28BAC9-3DB4-31F4-B390-8385D3DBE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" t="5098" b="10965"/>
          <a:stretch/>
        </p:blipFill>
        <p:spPr bwMode="auto">
          <a:xfrm>
            <a:off x="4530756" y="2574707"/>
            <a:ext cx="5829300" cy="2352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9D3AA07E-9484-4349-4534-42D77F479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3" t="3521" r="12060" b="4460"/>
          <a:stretch/>
        </p:blipFill>
        <p:spPr bwMode="auto">
          <a:xfrm>
            <a:off x="10602897" y="2415447"/>
            <a:ext cx="1333500" cy="3074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98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8182-48CF-24F4-8E78-B5D191B1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Dog Bone 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A3267-18F8-77C3-3C42-2A500A1FD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818" y="1693864"/>
            <a:ext cx="5047803" cy="4290405"/>
          </a:xfrm>
        </p:spPr>
        <p:txBody>
          <a:bodyPr/>
          <a:lstStyle/>
          <a:p>
            <a:r>
              <a:rPr lang="en-US" dirty="0" err="1"/>
              <a:t>Markforged</a:t>
            </a:r>
            <a:r>
              <a:rPr lang="en-US" dirty="0"/>
              <a:t> Mark Two (</a:t>
            </a:r>
            <a:r>
              <a:rPr lang="en-US" sz="2400" dirty="0"/>
              <a:t>12 x 5 x </a:t>
            </a:r>
            <a:r>
              <a:rPr lang="en-US" sz="2400" dirty="0" err="1"/>
              <a:t>6in</a:t>
            </a:r>
            <a:r>
              <a:rPr lang="en-US" sz="2400" dirty="0"/>
              <a:t>)</a:t>
            </a:r>
          </a:p>
          <a:p>
            <a:pPr lvl="1"/>
            <a:r>
              <a:rPr lang="en-US" sz="2200" dirty="0"/>
              <a:t>Created 20 </a:t>
            </a:r>
            <a:r>
              <a:rPr lang="da-DK" sz="2200" dirty="0"/>
              <a:t>ASTM D638 Type 1 Dog Bones</a:t>
            </a:r>
          </a:p>
          <a:p>
            <a:pPr lvl="1"/>
            <a:r>
              <a:rPr lang="da-DK" sz="2200" dirty="0"/>
              <a:t>Printed Horizontally</a:t>
            </a:r>
          </a:p>
          <a:p>
            <a:pPr lvl="1"/>
            <a:r>
              <a:rPr lang="da-DK" sz="2200" dirty="0"/>
              <a:t>50% Infill</a:t>
            </a:r>
          </a:p>
          <a:p>
            <a:pPr lvl="1" indent="-213995"/>
            <a:r>
              <a:rPr lang="da-DK" sz="2200"/>
              <a:t>Internal Reinforcement </a:t>
            </a:r>
            <a:endParaRPr lang="en-US" sz="2200">
              <a:cs typeface="Arial"/>
            </a:endParaRPr>
          </a:p>
          <a:p>
            <a:r>
              <a:rPr lang="en-US" sz="2400" dirty="0"/>
              <a:t>Instron </a:t>
            </a:r>
            <a:r>
              <a:rPr lang="en-US" sz="2400"/>
              <a:t>3385H</a:t>
            </a:r>
            <a:endParaRPr lang="en-US" sz="2400" dirty="0"/>
          </a:p>
          <a:p>
            <a:pPr lvl="1"/>
            <a:r>
              <a:rPr lang="en-US" sz="2200" dirty="0"/>
              <a:t>Smaller Clamps Installed</a:t>
            </a:r>
            <a:endParaRPr lang="en-US" sz="2000" dirty="0"/>
          </a:p>
          <a:p>
            <a:endParaRPr lang="en-US" sz="2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BC6B3-1BB9-984D-4811-D608C13469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C3EC41D-5BD3-4577-97BA-AE03377FF572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4A047-5825-E481-E63E-75A97F1335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000" dirty="0"/>
              <a:t>Colby Murphy </a:t>
            </a:r>
            <a:fld id="{E249B20B-7E41-4D6F-9009-DC6E05164C60}" type="slidenum">
              <a:rPr lang="en-US" sz="1000"/>
              <a:pPr/>
              <a:t>5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738AA-33AE-E5C8-D03E-C901095F6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063" y="1521254"/>
            <a:ext cx="2799879" cy="4752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9EA7F8-CB7B-7265-BC50-DE1968531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107" y="1746626"/>
            <a:ext cx="3307798" cy="44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1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7300-97F4-53C3-547F-FCFE2974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Dog Bone Testing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7C8EB-BB54-4EEA-535F-97D7C3414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63" y="1633525"/>
            <a:ext cx="3301635" cy="4444294"/>
          </a:xfrm>
        </p:spPr>
        <p:txBody>
          <a:bodyPr/>
          <a:lstStyle/>
          <a:p>
            <a:r>
              <a:rPr lang="en-US" dirty="0"/>
              <a:t>Strength Rankings</a:t>
            </a:r>
          </a:p>
          <a:p>
            <a:pPr marL="744537" lvl="1" indent="-457200">
              <a:buAutoNum type="arabicPeriod"/>
            </a:pPr>
            <a:r>
              <a:rPr lang="en-US" dirty="0"/>
              <a:t>Carbon Fiber</a:t>
            </a:r>
          </a:p>
          <a:p>
            <a:pPr marL="744537" lvl="1" indent="-457200">
              <a:buFont typeface="Arial" charset="0"/>
              <a:buAutoNum type="arabicPeriod"/>
            </a:pPr>
            <a:r>
              <a:rPr lang="en-US" dirty="0" err="1"/>
              <a:t>HSHT</a:t>
            </a:r>
            <a:r>
              <a:rPr lang="en-US" dirty="0"/>
              <a:t> Fiberglass</a:t>
            </a:r>
          </a:p>
          <a:p>
            <a:pPr marL="744537" lvl="1" indent="-457200">
              <a:buFont typeface="Arial" charset="0"/>
              <a:buAutoNum type="arabicPeriod"/>
            </a:pPr>
            <a:r>
              <a:rPr lang="en-US" dirty="0"/>
              <a:t>Kevlar</a:t>
            </a:r>
          </a:p>
          <a:p>
            <a:pPr marL="744537" lvl="1" indent="-457200">
              <a:buFont typeface="Arial" charset="0"/>
              <a:buAutoNum type="arabicPeriod"/>
            </a:pPr>
            <a:r>
              <a:rPr lang="en-US" dirty="0"/>
              <a:t>No Reinforcement</a:t>
            </a:r>
          </a:p>
          <a:p>
            <a:r>
              <a:rPr lang="en-US" dirty="0"/>
              <a:t>Extension Length Rankings</a:t>
            </a:r>
          </a:p>
          <a:p>
            <a:pPr marL="744537" lvl="1" indent="-457200">
              <a:buAutoNum type="arabicPeriod"/>
            </a:pPr>
            <a:r>
              <a:rPr lang="en-US" dirty="0"/>
              <a:t>No Reinforcement</a:t>
            </a:r>
          </a:p>
          <a:p>
            <a:pPr marL="744537" lvl="1" indent="-457200">
              <a:buFont typeface="Arial" charset="0"/>
              <a:buAutoNum type="arabicPeriod"/>
            </a:pPr>
            <a:r>
              <a:rPr lang="en-US" dirty="0" err="1"/>
              <a:t>HSHT</a:t>
            </a:r>
            <a:r>
              <a:rPr lang="en-US" dirty="0"/>
              <a:t> Fiberglass</a:t>
            </a:r>
          </a:p>
          <a:p>
            <a:pPr marL="744537" lvl="1" indent="-457200">
              <a:buFont typeface="Arial" charset="0"/>
              <a:buAutoNum type="arabicPeriod"/>
            </a:pPr>
            <a:r>
              <a:rPr lang="en-US" dirty="0"/>
              <a:t>Kevlar</a:t>
            </a:r>
          </a:p>
          <a:p>
            <a:pPr marL="744537" lvl="1" indent="-457200">
              <a:buFont typeface="Arial" charset="0"/>
              <a:buAutoNum type="arabicPeriod"/>
            </a:pPr>
            <a:r>
              <a:rPr lang="en-US" dirty="0"/>
              <a:t>Carbon Fiber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27F8-466D-B99D-8888-B0F8B298DE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C3EC41D-5BD3-4577-97BA-AE03377FF572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346D9-CCBD-B1DF-5349-7D7E8B9C6D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000" dirty="0"/>
              <a:t>Colby Murphy </a:t>
            </a:r>
            <a:fld id="{E249B20B-7E41-4D6F-9009-DC6E05164C60}" type="slidenum">
              <a:rPr lang="en-US" sz="1000"/>
              <a:pPr/>
              <a:t>6</a:t>
            </a:fld>
            <a:endParaRPr lang="en-US" sz="1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7A6DC6-3BBB-3835-9E80-7EB6A527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99" y="1540076"/>
            <a:ext cx="4152565" cy="247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C9C5A26-0E56-7320-7929-6D7E4CA3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98" y="4080805"/>
            <a:ext cx="4152566" cy="25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4B6BF02-FDBE-EC70-3AB9-953587A6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044" y="1981148"/>
            <a:ext cx="4152566" cy="374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C5CC96-B659-5AC9-C0EE-CAFA3A4A2D30}"/>
              </a:ext>
            </a:extLst>
          </p:cNvPr>
          <p:cNvSpPr txBox="1"/>
          <p:nvPr/>
        </p:nvSpPr>
        <p:spPr>
          <a:xfrm>
            <a:off x="9112667" y="1865779"/>
            <a:ext cx="1709320" cy="338554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No Reinforcement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6DDB9-9E6E-93CB-F4A0-7D15D2777DFE}"/>
              </a:ext>
            </a:extLst>
          </p:cNvPr>
          <p:cNvSpPr txBox="1"/>
          <p:nvPr/>
        </p:nvSpPr>
        <p:spPr>
          <a:xfrm>
            <a:off x="9122220" y="2709144"/>
            <a:ext cx="1611508" cy="338554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HSHT</a:t>
            </a:r>
            <a:r>
              <a:rPr lang="en-US" sz="1600" dirty="0">
                <a:solidFill>
                  <a:srgbClr val="000000"/>
                </a:solidFill>
              </a:rPr>
              <a:t> Fiberglass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3606E-EBE3-3C7C-47DA-29748F6841E0}"/>
              </a:ext>
            </a:extLst>
          </p:cNvPr>
          <p:cNvSpPr txBox="1"/>
          <p:nvPr/>
        </p:nvSpPr>
        <p:spPr>
          <a:xfrm>
            <a:off x="9150321" y="3552510"/>
            <a:ext cx="1353247" cy="338554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Carbon Fiber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E5E12D-442A-08EB-5926-D80627B85B31}"/>
              </a:ext>
            </a:extLst>
          </p:cNvPr>
          <p:cNvSpPr txBox="1"/>
          <p:nvPr/>
        </p:nvSpPr>
        <p:spPr>
          <a:xfrm>
            <a:off x="9450330" y="4662919"/>
            <a:ext cx="753228" cy="338554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Kevlar</a:t>
            </a:r>
          </a:p>
        </p:txBody>
      </p:sp>
    </p:spTree>
    <p:extLst>
      <p:ext uri="{BB962C8B-B14F-4D97-AF65-F5344CB8AC3E}">
        <p14:creationId xmlns:p14="http://schemas.microsoft.com/office/powerpoint/2010/main" val="776917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E6FE-1975-449C-A61C-A1730C9E8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Prototype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5031D-A728-42D5-9F60-B2B2E0CFFD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DC3EC41D-5BD3-4577-97BA-AE03377FF572}" type="datetime1">
              <a:rPr lang="en-US" smtClean="0"/>
              <a:t>3/22/2023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FED65-1F8F-485C-A7EB-3B05B006E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000"/>
              <a:t>Tommy Schreiber 7</a:t>
            </a:r>
            <a:endParaRPr lang="en-US"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A08818-F7B4-44DD-A6EF-53EDA3BC9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37" y="2635660"/>
            <a:ext cx="3259024" cy="2676088"/>
          </a:xfrm>
        </p:spPr>
        <p:txBody>
          <a:bodyPr/>
          <a:lstStyle/>
          <a:p>
            <a:pPr marL="169545" indent="-169545"/>
            <a:r>
              <a:rPr lang="en-US">
                <a:cs typeface="Arial"/>
              </a:rPr>
              <a:t>Current prototype is not final</a:t>
            </a:r>
          </a:p>
          <a:p>
            <a:pPr marL="169545" indent="-169545"/>
            <a:r>
              <a:rPr lang="en-US">
                <a:cs typeface="Arial"/>
              </a:rPr>
              <a:t>Next will look similar with different materials</a:t>
            </a:r>
          </a:p>
          <a:p>
            <a:pPr marL="169545" indent="-169545"/>
            <a:r>
              <a:rPr lang="en-US">
                <a:cs typeface="Arial"/>
              </a:rPr>
              <a:t>Frame is 2.2 pounds</a:t>
            </a:r>
          </a:p>
          <a:p>
            <a:pPr marL="169545" indent="-169545"/>
            <a:r>
              <a:rPr lang="en-US">
                <a:cs typeface="Arial"/>
              </a:rPr>
              <a:t>Current prototype is 6.03 pounds</a:t>
            </a:r>
          </a:p>
          <a:p>
            <a:pPr marL="169545" indent="-169545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lvl="1" indent="-213995"/>
            <a:endParaRPr lang="en-US">
              <a:cs typeface="Arial"/>
            </a:endParaRPr>
          </a:p>
        </p:txBody>
      </p:sp>
      <p:pic>
        <p:nvPicPr>
          <p:cNvPr id="6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C7B6A9CD-5C3B-5ABF-97B6-1AF207A9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751" y="2060035"/>
            <a:ext cx="6364061" cy="38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2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ED3FA2-CA9E-3B4B-BA01-BEE4461D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/>
                <a:cs typeface="Arial"/>
              </a:rPr>
              <a:t>Demonstration </a:t>
            </a:r>
            <a:r>
              <a:rPr lang="en-US">
                <a:latin typeface="Arial"/>
                <a:cs typeface="Arial"/>
              </a:rPr>
              <a:t>4-</a:t>
            </a:r>
            <a:r>
              <a:rPr lang="en-US" b="1" kern="1200">
                <a:latin typeface="Arial"/>
                <a:cs typeface="Arial"/>
              </a:rPr>
              <a:t> Success</a:t>
            </a:r>
          </a:p>
        </p:txBody>
      </p:sp>
      <p:pic>
        <p:nvPicPr>
          <p:cNvPr id="7" name="1gmcS4ZqSta9S4UnTsLGHQ" descr="1gmcS4ZqSta9S4UnTsLGHQ">
            <a:hlinkClick r:id="" action="ppaction://media"/>
            <a:extLst>
              <a:ext uri="{FF2B5EF4-FFF2-40B4-BE49-F238E27FC236}">
                <a16:creationId xmlns:a16="http://schemas.microsoft.com/office/drawing/2014/main" id="{6FD17557-FB06-6942-BC5D-255822BBE81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4043" y="1516388"/>
            <a:ext cx="2696233" cy="4793306"/>
          </a:xfr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E1D771-BC42-6245-98A8-A13108DF70CB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11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2053F7-041D-9849-9217-376F444C7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42867" y="6519863"/>
            <a:ext cx="3105151" cy="246062"/>
          </a:xfrm>
        </p:spPr>
        <p:txBody>
          <a:bodyPr/>
          <a:lstStyle/>
          <a:p>
            <a:r>
              <a:rPr lang="en-US" sz="1000"/>
              <a:t>Jay </a:t>
            </a:r>
            <a:r>
              <a:rPr lang="en-US" sz="1000" err="1"/>
              <a:t>Khunt</a:t>
            </a:r>
            <a:r>
              <a:rPr lang="en-US" sz="1000"/>
              <a:t> 9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9C7EB16-C86C-7545-8E92-342DE1C5AF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697633" y="6692900"/>
            <a:ext cx="950384" cy="173038"/>
          </a:xfrm>
        </p:spPr>
        <p:txBody>
          <a:bodyPr/>
          <a:lstStyle/>
          <a:p>
            <a:fld id="{DC3EC41D-5BD3-4577-97BA-AE03377FF572}" type="datetime1">
              <a:rPr lang="en-US" smtClean="0"/>
              <a:t>3/22/2023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6CB013-E90F-0751-8F16-2E4FD44BB485}"/>
              </a:ext>
            </a:extLst>
          </p:cNvPr>
          <p:cNvSpPr txBox="1"/>
          <p:nvPr/>
        </p:nvSpPr>
        <p:spPr>
          <a:xfrm>
            <a:off x="839568" y="1688262"/>
            <a:ext cx="5909833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500">
                <a:solidFill>
                  <a:srgbClr val="003466"/>
                </a:solidFill>
                <a:latin typeface="Arial"/>
                <a:cs typeface="Arial"/>
              </a:rPr>
              <a:t>Tested drone in controlled environment (inside) for ~10 successful times before taking outside.  </a:t>
            </a:r>
          </a:p>
          <a:p>
            <a:pPr marL="342900" indent="-342900">
              <a:buFont typeface="Arial"/>
              <a:buChar char="•"/>
            </a:pPr>
            <a:r>
              <a:rPr lang="en-US" sz="2500">
                <a:solidFill>
                  <a:srgbClr val="003466"/>
                </a:solidFill>
                <a:latin typeface="Arial"/>
                <a:cs typeface="Arial"/>
              </a:rPr>
              <a:t>Successful flights in outdoor environment for ~5 times with minimum steering before crash.</a:t>
            </a:r>
          </a:p>
          <a:p>
            <a:pPr marL="800100" lvl="1" indent="-342900">
              <a:buFont typeface="Arial"/>
              <a:buChar char="•"/>
            </a:pPr>
            <a:r>
              <a:rPr lang="en-US" sz="2500">
                <a:solidFill>
                  <a:srgbClr val="003466"/>
                </a:solidFill>
                <a:latin typeface="Arial"/>
                <a:cs typeface="Arial"/>
              </a:rPr>
              <a:t>Needed Positioning of components for more stability and achieve the required Center of Mass</a:t>
            </a:r>
          </a:p>
          <a:p>
            <a:pPr marL="342900" indent="-342900">
              <a:buFont typeface="Arial"/>
              <a:buChar char="•"/>
            </a:pPr>
            <a:r>
              <a:rPr lang="en-US" sz="2500">
                <a:solidFill>
                  <a:srgbClr val="003466"/>
                </a:solidFill>
                <a:latin typeface="Arial"/>
                <a:cs typeface="Arial"/>
              </a:rPr>
              <a:t>Mode: Stability</a:t>
            </a:r>
            <a:r>
              <a:rPr lang="en-US" sz="2600">
                <a:solidFill>
                  <a:srgbClr val="003466"/>
                </a:solidFill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357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A95C5E-B081-9A1A-0F23-5E83F44F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65" y="453232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/>
                <a:cs typeface="Arial"/>
              </a:rPr>
              <a:t>Demonstration </a:t>
            </a:r>
            <a:r>
              <a:rPr lang="en-US">
                <a:latin typeface="Arial"/>
                <a:cs typeface="Arial"/>
              </a:rPr>
              <a:t>5-</a:t>
            </a:r>
            <a:r>
              <a:rPr lang="en-US" b="1" kern="1200">
                <a:latin typeface="Arial"/>
                <a:cs typeface="Arial"/>
              </a:rPr>
              <a:t> Failure </a:t>
            </a:r>
          </a:p>
          <a:p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9101-C9BF-3B4C-BEDE-26D6903ECA20}"/>
              </a:ext>
            </a:extLst>
          </p:cNvPr>
          <p:cNvSpPr txBox="1"/>
          <p:nvPr/>
        </p:nvSpPr>
        <p:spPr>
          <a:xfrm>
            <a:off x="838200" y="1825624"/>
            <a:ext cx="5181600" cy="4262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Catastrophic Failure about 20 feet above the Concrete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 2 propellers, 1 arm, 2 legs, and 2 Trusses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likely the propeller came loose off the motor and caused it to death wobble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Issues include: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mode returning motors to idle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control when trying to steer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m-chat-media-video-1:ee260a56-74f6-5649-b0a2-dcd0fa00c4f8:566:0:0" descr="cm-chat-media-video-1:ee260a56-74f6-5649-b0a2-dcd0fa00c4f8:566:0:0">
            <a:hlinkClick r:id="" action="ppaction://media"/>
            <a:extLst>
              <a:ext uri="{FF2B5EF4-FFF2-40B4-BE49-F238E27FC236}">
                <a16:creationId xmlns:a16="http://schemas.microsoft.com/office/drawing/2014/main" id="{54713958-F478-FE45-8E61-0CF6683BA3B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2816" y="1470345"/>
            <a:ext cx="2791235" cy="4962198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F1A9E-DB9B-FE49-ABBF-6A78B9FE9954}"/>
              </a:ext>
            </a:extLst>
          </p:cNvPr>
          <p:cNvSpPr txBox="1"/>
          <p:nvPr/>
        </p:nvSpPr>
        <p:spPr>
          <a:xfrm>
            <a:off x="11087707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12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3EECF1C-8412-364D-BBB7-B05C5404B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42867" y="6519863"/>
            <a:ext cx="3105151" cy="246062"/>
          </a:xfrm>
        </p:spPr>
        <p:txBody>
          <a:bodyPr/>
          <a:lstStyle/>
          <a:p>
            <a:r>
              <a:rPr lang="en-US" sz="1000"/>
              <a:t>Dante Faria </a:t>
            </a:r>
            <a:fld id="{E249B20B-7E41-4D6F-9009-DC6E05164C60}" type="slidenum">
              <a:rPr lang="en-US" sz="1000" smtClean="0"/>
              <a:pPr/>
              <a:t>10</a:t>
            </a:fld>
            <a:endParaRPr lang="en-US" sz="100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FF980B7-58D2-4648-94C3-4C4F7CC09FF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697633" y="6692900"/>
            <a:ext cx="950384" cy="173038"/>
          </a:xfrm>
        </p:spPr>
        <p:txBody>
          <a:bodyPr/>
          <a:lstStyle/>
          <a:p>
            <a:fld id="{DC3EC41D-5BD3-4577-97BA-AE03377FF572}" type="datetime1">
              <a:rPr lang="en-US" smtClean="0"/>
              <a:t>3/22/2023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bar_Whitesignature">
  <a:themeElements>
    <a:clrScheme name="">
      <a:dk1>
        <a:srgbClr val="B2B2B2"/>
      </a:dk1>
      <a:lt1>
        <a:srgbClr val="FFFFFF"/>
      </a:lt1>
      <a:dk2>
        <a:srgbClr val="0038A8"/>
      </a:dk2>
      <a:lt2>
        <a:srgbClr val="FFFFFF"/>
      </a:lt2>
      <a:accent1>
        <a:srgbClr val="CDDEFF"/>
      </a:accent1>
      <a:accent2>
        <a:srgbClr val="FF0000"/>
      </a:accent2>
      <a:accent3>
        <a:srgbClr val="AAAED1"/>
      </a:accent3>
      <a:accent4>
        <a:srgbClr val="DADADA"/>
      </a:accent4>
      <a:accent5>
        <a:srgbClr val="E3ECFF"/>
      </a:accent5>
      <a:accent6>
        <a:srgbClr val="E70000"/>
      </a:accent6>
      <a:hlink>
        <a:srgbClr val="FFFFFF"/>
      </a:hlink>
      <a:folHlink>
        <a:srgbClr val="EAEAEA"/>
      </a:folHlink>
    </a:clrScheme>
    <a:fontScheme name="Bluebar_Whitesignatur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uebar_Whitesignature (2)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bar_Whitesignature (2) 2">
        <a:dk1>
          <a:srgbClr val="B2B2B2"/>
        </a:dk1>
        <a:lt1>
          <a:srgbClr val="FFFFFF"/>
        </a:lt1>
        <a:dk2>
          <a:srgbClr val="0038A9"/>
        </a:dk2>
        <a:lt2>
          <a:srgbClr val="FFFFFF"/>
        </a:lt2>
        <a:accent1>
          <a:srgbClr val="CDDEFF"/>
        </a:accent1>
        <a:accent2>
          <a:srgbClr val="FF0000"/>
        </a:accent2>
        <a:accent3>
          <a:srgbClr val="AAAED1"/>
        </a:accent3>
        <a:accent4>
          <a:srgbClr val="DADADA"/>
        </a:accent4>
        <a:accent5>
          <a:srgbClr val="E3ECFF"/>
        </a:accent5>
        <a:accent6>
          <a:srgbClr val="E70000"/>
        </a:accent6>
        <a:hlink>
          <a:srgbClr val="FFFFFF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1CD77C2-3B57-4AAC-B6FE-93B3C9BA63B6}" vid="{D104F5A6-A7FC-4782-B92F-8BB42FFF8168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B2B2B2"/>
      </a:dk1>
      <a:lt1>
        <a:srgbClr val="FFFFFF"/>
      </a:lt1>
      <a:dk2>
        <a:srgbClr val="0038A8"/>
      </a:dk2>
      <a:lt2>
        <a:srgbClr val="FFFFFF"/>
      </a:lt2>
      <a:accent1>
        <a:srgbClr val="CDDEFF"/>
      </a:accent1>
      <a:accent2>
        <a:srgbClr val="FF0000"/>
      </a:accent2>
      <a:accent3>
        <a:srgbClr val="AAAED1"/>
      </a:accent3>
      <a:accent4>
        <a:srgbClr val="DADADA"/>
      </a:accent4>
      <a:accent5>
        <a:srgbClr val="E3ECFF"/>
      </a:accent5>
      <a:accent6>
        <a:srgbClr val="E70000"/>
      </a:accent6>
      <a:hlink>
        <a:srgbClr val="FFFFFF"/>
      </a:hlink>
      <a:folHlink>
        <a:srgbClr val="EAEAE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B2B2B2"/>
        </a:dk1>
        <a:lt1>
          <a:srgbClr val="FFFFFF"/>
        </a:lt1>
        <a:dk2>
          <a:srgbClr val="0038A8"/>
        </a:dk2>
        <a:lt2>
          <a:srgbClr val="FFFFFF"/>
        </a:lt2>
        <a:accent1>
          <a:srgbClr val="CDDEFF"/>
        </a:accent1>
        <a:accent2>
          <a:srgbClr val="FF0000"/>
        </a:accent2>
        <a:accent3>
          <a:srgbClr val="AAAED1"/>
        </a:accent3>
        <a:accent4>
          <a:srgbClr val="DADADA"/>
        </a:accent4>
        <a:accent5>
          <a:srgbClr val="E3ECFF"/>
        </a:accent5>
        <a:accent6>
          <a:srgbClr val="E70000"/>
        </a:accent6>
        <a:hlink>
          <a:srgbClr val="FFFFFF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B2B2B2"/>
        </a:dk1>
        <a:lt1>
          <a:srgbClr val="FFFFFF"/>
        </a:lt1>
        <a:dk2>
          <a:srgbClr val="0038A9"/>
        </a:dk2>
        <a:lt2>
          <a:srgbClr val="FFFFFF"/>
        </a:lt2>
        <a:accent1>
          <a:srgbClr val="CDDEFF"/>
        </a:accent1>
        <a:accent2>
          <a:srgbClr val="FF0000"/>
        </a:accent2>
        <a:accent3>
          <a:srgbClr val="AAAED1"/>
        </a:accent3>
        <a:accent4>
          <a:srgbClr val="DADADA"/>
        </a:accent4>
        <a:accent5>
          <a:srgbClr val="E3ECFF"/>
        </a:accent5>
        <a:accent6>
          <a:srgbClr val="E70000"/>
        </a:accent6>
        <a:hlink>
          <a:srgbClr val="FFFFFF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1CD77C2-3B57-4AAC-B6FE-93B3C9BA63B6}" vid="{E1CBC87E-9E0A-48DA-B1B7-984AFE04D3FD}"/>
    </a:ext>
  </a:extLst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B2B2B2"/>
      </a:dk1>
      <a:lt1>
        <a:srgbClr val="FFFFFF"/>
      </a:lt1>
      <a:dk2>
        <a:srgbClr val="0038A8"/>
      </a:dk2>
      <a:lt2>
        <a:srgbClr val="FFFFFF"/>
      </a:lt2>
      <a:accent1>
        <a:srgbClr val="CDDEFF"/>
      </a:accent1>
      <a:accent2>
        <a:srgbClr val="FF0000"/>
      </a:accent2>
      <a:accent3>
        <a:srgbClr val="AAAED1"/>
      </a:accent3>
      <a:accent4>
        <a:srgbClr val="DADADA"/>
      </a:accent4>
      <a:accent5>
        <a:srgbClr val="E3ECFF"/>
      </a:accent5>
      <a:accent6>
        <a:srgbClr val="E70000"/>
      </a:accent6>
      <a:hlink>
        <a:srgbClr val="FFFFFF"/>
      </a:hlink>
      <a:folHlink>
        <a:srgbClr val="EAEAEA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B2B2B2"/>
        </a:dk1>
        <a:lt1>
          <a:srgbClr val="FFFFFF"/>
        </a:lt1>
        <a:dk2>
          <a:srgbClr val="0038A8"/>
        </a:dk2>
        <a:lt2>
          <a:srgbClr val="FFFFFF"/>
        </a:lt2>
        <a:accent1>
          <a:srgbClr val="CDDEFF"/>
        </a:accent1>
        <a:accent2>
          <a:srgbClr val="FF0000"/>
        </a:accent2>
        <a:accent3>
          <a:srgbClr val="AAAED1"/>
        </a:accent3>
        <a:accent4>
          <a:srgbClr val="DADADA"/>
        </a:accent4>
        <a:accent5>
          <a:srgbClr val="E3ECFF"/>
        </a:accent5>
        <a:accent6>
          <a:srgbClr val="E70000"/>
        </a:accent6>
        <a:hlink>
          <a:srgbClr val="FFFFFF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3">
        <a:dk1>
          <a:srgbClr val="B2B2B2"/>
        </a:dk1>
        <a:lt1>
          <a:srgbClr val="FFFFFF"/>
        </a:lt1>
        <a:dk2>
          <a:srgbClr val="0038A9"/>
        </a:dk2>
        <a:lt2>
          <a:srgbClr val="FFFFFF"/>
        </a:lt2>
        <a:accent1>
          <a:srgbClr val="CDDEFF"/>
        </a:accent1>
        <a:accent2>
          <a:srgbClr val="FF0000"/>
        </a:accent2>
        <a:accent3>
          <a:srgbClr val="AAAED1"/>
        </a:accent3>
        <a:accent4>
          <a:srgbClr val="DADADA"/>
        </a:accent4>
        <a:accent5>
          <a:srgbClr val="E3ECFF"/>
        </a:accent5>
        <a:accent6>
          <a:srgbClr val="E70000"/>
        </a:accent6>
        <a:hlink>
          <a:srgbClr val="FFFFFF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1CD77C2-3B57-4AAC-B6FE-93B3C9BA63B6}" vid="{08E71565-E9E7-4FC6-9CCB-DA1FAF17B873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bar_Whitesignature (2) 2">
    <a:dk1>
      <a:srgbClr val="B2B2B2"/>
    </a:dk1>
    <a:lt1>
      <a:srgbClr val="FFFFFF"/>
    </a:lt1>
    <a:dk2>
      <a:srgbClr val="0038A9"/>
    </a:dk2>
    <a:lt2>
      <a:srgbClr val="FFFFFF"/>
    </a:lt2>
    <a:accent1>
      <a:srgbClr val="CDDEFF"/>
    </a:accent1>
    <a:accent2>
      <a:srgbClr val="FF0000"/>
    </a:accent2>
    <a:accent3>
      <a:srgbClr val="AAAED1"/>
    </a:accent3>
    <a:accent4>
      <a:srgbClr val="DADADA"/>
    </a:accent4>
    <a:accent5>
      <a:srgbClr val="E3ECFF"/>
    </a:accent5>
    <a:accent6>
      <a:srgbClr val="E70000"/>
    </a:accent6>
    <a:hlink>
      <a:srgbClr val="FFFFFF"/>
    </a:hlink>
    <a:folHlink>
      <a:srgbClr val="EAEAE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11" ma:contentTypeDescription="Create a new document." ma:contentTypeScope="" ma:versionID="5024f464269138faaedbcc4478f11947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a4b9f0877d4c5e509d20bedfcf0b0a92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4324d6-5e20-4036-ba35-76af83b3fcbe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EF731D-B719-4A5B-ADA0-668293403E6E}">
  <ds:schemaRefs>
    <ds:schemaRef ds:uri="864be915-27d9-43a9-9f05-fef8ca23a2da"/>
    <ds:schemaRef ds:uri="8b0cfed2-d10c-4cf3-a2ed-e85666557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23EC17-5CEF-4D3F-80FE-526CD807BFDF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864be915-27d9-43a9-9f05-fef8ca23a2da"/>
    <ds:schemaRef ds:uri="http://schemas.microsoft.com/office/2006/documentManagement/types"/>
    <ds:schemaRef ds:uri="8b0cfed2-d10c-4cf3-a2ed-e8566655706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C18D20-7186-4D05-AF9C-834B0F1D01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276</Words>
  <Application>Microsoft Office PowerPoint</Application>
  <PresentationFormat>Widescreen</PresentationFormat>
  <Paragraphs>80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Bluebar_Whitesignature</vt:lpstr>
      <vt:lpstr>1_Default Design</vt:lpstr>
      <vt:lpstr>Custom Design</vt:lpstr>
      <vt:lpstr>Boeing Autonomous Drone Capstone  Northern Arizona University (NAU) 2022-2023 </vt:lpstr>
      <vt:lpstr>Introductions</vt:lpstr>
      <vt:lpstr>Project Summary</vt:lpstr>
      <vt:lpstr>Requirements</vt:lpstr>
      <vt:lpstr>Dog Bone Testing</vt:lpstr>
      <vt:lpstr>Dog Bone Testing Results</vt:lpstr>
      <vt:lpstr>Final Prototype</vt:lpstr>
      <vt:lpstr>Demonstration 4- Success</vt:lpstr>
      <vt:lpstr>Demonstration 5- Failure  </vt:lpstr>
      <vt:lpstr>Schedule Update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Autonomous Drone Capstone  Northern Arizona University (NAU) 2022-2023 </dc:title>
  <dc:creator>Dante Anthony Faria</dc:creator>
  <cp:lastModifiedBy>Colby Jacob Murphy</cp:lastModifiedBy>
  <cp:revision>227</cp:revision>
  <cp:lastPrinted>1601-01-01T00:00:00Z</cp:lastPrinted>
  <dcterms:created xsi:type="dcterms:W3CDTF">2023-03-21T00:39:03Z</dcterms:created>
  <dcterms:modified xsi:type="dcterms:W3CDTF">2023-03-23T02:19:09Z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</Properties>
</file>