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userDrawn="1">
          <p15:clr>
            <a:srgbClr val="A4A3A4"/>
          </p15:clr>
        </p15:guide>
        <p15:guide id="2" pos="12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if Hayat" initials="KH" lastIdx="1" clrIdx="0">
    <p:extLst>
      <p:ext uri="{19B8F6BF-5375-455C-9EA6-DF929625EA0E}">
        <p15:presenceInfo xmlns:p15="http://schemas.microsoft.com/office/powerpoint/2012/main" userId="Kashif Hay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9C1"/>
    <a:srgbClr val="083566"/>
    <a:srgbClr val="D9D9D9"/>
    <a:srgbClr val="FBCE20"/>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autoAdjust="0"/>
    <p:restoredTop sz="95371" autoAdjust="0"/>
  </p:normalViewPr>
  <p:slideViewPr>
    <p:cSldViewPr snapToGrid="0" snapToObjects="1">
      <p:cViewPr varScale="1">
        <p:scale>
          <a:sx n="24" d="100"/>
          <a:sy n="24" d="100"/>
        </p:scale>
        <p:origin x="2322" y="120"/>
      </p:cViewPr>
      <p:guideLst>
        <p:guide orient="horz" pos="9792"/>
        <p:guide pos="1267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international%20business\USA\GRADUATION\Rashid\spring%20forc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Spring Rate</a:t>
            </a:r>
          </a:p>
        </c:rich>
      </c:tx>
      <c:layout>
        <c:manualLayout>
          <c:xMode val="edge"/>
          <c:yMode val="edge"/>
          <c:x val="0.39317453703703709"/>
          <c:y val="0"/>
        </c:manualLayout>
      </c:layout>
      <c:overlay val="0"/>
      <c:spPr>
        <a:noFill/>
        <a:ln>
          <a:noFill/>
        </a:ln>
        <a:effectLst/>
      </c:spPr>
    </c:title>
    <c:autoTitleDeleted val="0"/>
    <c:plotArea>
      <c:layout/>
      <c:scatterChart>
        <c:scatterStyle val="lineMarker"/>
        <c:varyColors val="0"/>
        <c:ser>
          <c:idx val="0"/>
          <c:order val="0"/>
          <c:tx>
            <c:strRef>
              <c:f>Sheet1!$D$16</c:f>
              <c:strCache>
                <c:ptCount val="1"/>
                <c:pt idx="0">
                  <c:v>k</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Sheet1!$B$17:$B$67</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numCache>
            </c:numRef>
          </c:xVal>
          <c:yVal>
            <c:numRef>
              <c:f>Sheet1!$D$17:$D$67</c:f>
              <c:numCache>
                <c:formatCode>General</c:formatCode>
                <c:ptCount val="51"/>
                <c:pt idx="0">
                  <c:v>31.868033240997235</c:v>
                </c:pt>
                <c:pt idx="1">
                  <c:v>36.204986149584485</c:v>
                </c:pt>
                <c:pt idx="2">
                  <c:v>38.713911972914758</c:v>
                </c:pt>
                <c:pt idx="3">
                  <c:v>40.052090675146296</c:v>
                </c:pt>
                <c:pt idx="4">
                  <c:v>40.626547571937373</c:v>
                </c:pt>
                <c:pt idx="5">
                  <c:v>40.696903662665441</c:v>
                </c:pt>
                <c:pt idx="6">
                  <c:v>40.43282548476455</c:v>
                </c:pt>
                <c:pt idx="7">
                  <c:v>39.947416346365827</c:v>
                </c:pt>
                <c:pt idx="8">
                  <c:v>39.317294210184329</c:v>
                </c:pt>
                <c:pt idx="9">
                  <c:v>38.595023058447985</c:v>
                </c:pt>
                <c:pt idx="10">
                  <c:v>37.817008310249307</c:v>
                </c:pt>
                <c:pt idx="11">
                  <c:v>37.008624317686447</c:v>
                </c:pt>
                <c:pt idx="12">
                  <c:v>36.187610173759758</c:v>
                </c:pt>
                <c:pt idx="13">
                  <c:v>35.366357890547683</c:v>
                </c:pt>
                <c:pt idx="14">
                  <c:v>34.55347799322869</c:v>
                </c:pt>
                <c:pt idx="15">
                  <c:v>33.754885318559559</c:v>
                </c:pt>
                <c:pt idx="16">
                  <c:v>32.974561130325036</c:v>
                </c:pt>
                <c:pt idx="17">
                  <c:v>32.215093723044887</c:v>
                </c:pt>
                <c:pt idx="18">
                  <c:v>31.478065464412918</c:v>
                </c:pt>
                <c:pt idx="19">
                  <c:v>30.764332133293372</c:v>
                </c:pt>
                <c:pt idx="20">
                  <c:v>30.074225915666361</c:v>
                </c:pt>
                <c:pt idx="21">
                  <c:v>29.407703771175573</c:v>
                </c:pt>
                <c:pt idx="22">
                  <c:v>28.764456371191137</c:v>
                </c:pt>
                <c:pt idx="23">
                  <c:v>28.143988360054845</c:v>
                </c:pt>
                <c:pt idx="24">
                  <c:v>27.545677616003225</c:v>
                </c:pt>
                <c:pt idx="25">
                  <c:v>26.968819040081407</c:v>
                </c:pt>
                <c:pt idx="26">
                  <c:v>26.412656885879414</c:v>
                </c:pt>
                <c:pt idx="27">
                  <c:v>25.876408563988111</c:v>
                </c:pt>
                <c:pt idx="28">
                  <c:v>25.359282080401471</c:v>
                </c:pt>
                <c:pt idx="29">
                  <c:v>24.860488707494888</c:v>
                </c:pt>
                <c:pt idx="30">
                  <c:v>24.379252077562327</c:v>
                </c:pt>
                <c:pt idx="31">
                  <c:v>23.914814588994485</c:v>
                </c:pt>
                <c:pt idx="32">
                  <c:v>23.466441793707325</c:v>
                </c:pt>
                <c:pt idx="33">
                  <c:v>23.033425269929545</c:v>
                </c:pt>
                <c:pt idx="34">
                  <c:v>22.615084361621758</c:v>
                </c:pt>
                <c:pt idx="35">
                  <c:v>22.210767073629494</c:v>
                </c:pt>
                <c:pt idx="36">
                  <c:v>21.819850342202141</c:v>
                </c:pt>
                <c:pt idx="37">
                  <c:v>21.44173984794012</c:v>
                </c:pt>
                <c:pt idx="38">
                  <c:v>21.075869498307174</c:v>
                </c:pt>
                <c:pt idx="39">
                  <c:v>20.721700676426373</c:v>
                </c:pt>
                <c:pt idx="40">
                  <c:v>20.378721329639891</c:v>
                </c:pt>
              </c:numCache>
            </c:numRef>
          </c:yVal>
          <c:smooth val="0"/>
          <c:extLst>
            <c:ext xmlns:c16="http://schemas.microsoft.com/office/drawing/2014/chart" uri="{C3380CC4-5D6E-409C-BE32-E72D297353CC}">
              <c16:uniqueId val="{00000000-3E9B-884A-A9C9-69795D46F7AF}"/>
            </c:ext>
          </c:extLst>
        </c:ser>
        <c:dLbls>
          <c:showLegendKey val="0"/>
          <c:showVal val="0"/>
          <c:showCatName val="0"/>
          <c:showSerName val="0"/>
          <c:showPercent val="0"/>
          <c:showBubbleSize val="0"/>
        </c:dLbls>
        <c:axId val="-2028025872"/>
        <c:axId val="-2028017712"/>
      </c:scatterChart>
      <c:valAx>
        <c:axId val="-2028025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displacement</a:t>
                </a:r>
                <a:r>
                  <a:rPr lang="en-US" baseline="0"/>
                  <a:t> inch</a:t>
                </a: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zh-CN"/>
          </a:p>
        </c:txPr>
        <c:crossAx val="-2028017712"/>
        <c:crosses val="autoZero"/>
        <c:crossBetween val="midCat"/>
      </c:valAx>
      <c:valAx>
        <c:axId val="-202801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spring rate lb/inch</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8025872"/>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77B0-419F-3346-AEA6-E537A8118DF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677B0-419F-3346-AEA6-E537A8118DFA}"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677B0-419F-3346-AEA6-E537A8118DFA}"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12/2/2021</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hueOff val="0"/>
                <a:satOff val="0"/>
                <a:lumOff val="0"/>
                <a:alphaOff val="0"/>
                <a:satMod val="103000"/>
                <a:lumMod val="102000"/>
                <a:tint val="94000"/>
              </a:schemeClr>
            </a:gs>
            <a:gs pos="0">
              <a:schemeClr val="lt1">
                <a:hueOff val="0"/>
                <a:satOff val="0"/>
                <a:lumOff val="0"/>
                <a:alphaOff val="0"/>
                <a:satMod val="110000"/>
                <a:lumMod val="100000"/>
                <a:shade val="100000"/>
              </a:schemeClr>
            </a:gs>
            <a:gs pos="7000">
              <a:schemeClr val="lt1">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37465"/>
            <a:ext cx="40233600" cy="3692426"/>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4214192" y="158845"/>
            <a:ext cx="33432496" cy="1446550"/>
          </a:xfrm>
          <a:prstGeom prst="rect">
            <a:avLst/>
          </a:prstGeom>
          <a:noFill/>
        </p:spPr>
        <p:txBody>
          <a:bodyPr wrap="square" rtlCol="0">
            <a:spAutoFit/>
          </a:bodyPr>
          <a:lstStyle/>
          <a:p>
            <a:pPr algn="ctr"/>
            <a:r>
              <a:rPr lang="en-US" sz="8800" b="1" dirty="0">
                <a:solidFill>
                  <a:schemeClr val="bg1"/>
                </a:solidFill>
                <a:latin typeface="Arial" panose="020B0604020202020204" pitchFamily="34" charset="0"/>
                <a:ea typeface="Oswald"/>
                <a:cs typeface="Arial" panose="020B0604020202020204" pitchFamily="34" charset="0"/>
                <a:sym typeface="Oswald"/>
              </a:rPr>
              <a:t>Baja Vehicle Analytical Project  </a:t>
            </a:r>
          </a:p>
        </p:txBody>
      </p:sp>
      <p:sp>
        <p:nvSpPr>
          <p:cNvPr id="9" name="TextBox 8">
            <a:extLst>
              <a:ext uri="{FF2B5EF4-FFF2-40B4-BE49-F238E27FC236}">
                <a16:creationId xmlns:a16="http://schemas.microsoft.com/office/drawing/2014/main" id="{199CE728-D159-834E-9FC9-F62FBD3B6DFE}"/>
              </a:ext>
            </a:extLst>
          </p:cNvPr>
          <p:cNvSpPr txBox="1"/>
          <p:nvPr/>
        </p:nvSpPr>
        <p:spPr>
          <a:xfrm>
            <a:off x="7299894" y="2586801"/>
            <a:ext cx="3343249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Department of Mechanical Engineering, Northern Arizona University, Flagstaff, AZ 86011</a:t>
            </a:r>
            <a:endParaRPr lang="en-US" sz="5400" dirty="0">
              <a:solidFill>
                <a:schemeClr val="bg1"/>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4214192" y="1605395"/>
            <a:ext cx="33432496" cy="923330"/>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ea typeface="Droid Serif"/>
                <a:cs typeface="Arial" panose="020B0604020202020204" pitchFamily="34" charset="0"/>
                <a:sym typeface="Droid Serif"/>
              </a:rPr>
              <a:t>Omer </a:t>
            </a:r>
            <a:r>
              <a:rPr lang="en-US" sz="5400" dirty="0" err="1">
                <a:solidFill>
                  <a:schemeClr val="bg1"/>
                </a:solidFill>
                <a:latin typeface="Arial" panose="020B0604020202020204" pitchFamily="34" charset="0"/>
                <a:ea typeface="Droid Serif"/>
                <a:cs typeface="Arial" panose="020B0604020202020204" pitchFamily="34" charset="0"/>
                <a:sym typeface="Droid Serif"/>
              </a:rPr>
              <a:t>Alamoudi</a:t>
            </a:r>
            <a:r>
              <a:rPr lang="en-US" sz="5400" dirty="0">
                <a:solidFill>
                  <a:schemeClr val="bg1"/>
                </a:solidFill>
                <a:latin typeface="Arial" panose="020B0604020202020204" pitchFamily="34" charset="0"/>
                <a:ea typeface="Droid Serif"/>
                <a:cs typeface="Arial" panose="020B0604020202020204" pitchFamily="34" charset="0"/>
                <a:sym typeface="Droid Serif"/>
              </a:rPr>
              <a:t>, </a:t>
            </a:r>
            <a:r>
              <a:rPr lang="en-US" sz="5400" dirty="0" err="1">
                <a:solidFill>
                  <a:schemeClr val="bg1"/>
                </a:solidFill>
                <a:latin typeface="Arial" panose="020B0604020202020204" pitchFamily="34" charset="0"/>
                <a:ea typeface="Droid Serif"/>
                <a:cs typeface="Arial" panose="020B0604020202020204" pitchFamily="34" charset="0"/>
                <a:sym typeface="Droid Serif"/>
              </a:rPr>
              <a:t>Musaed</a:t>
            </a:r>
            <a:r>
              <a:rPr lang="en-US" sz="5400" dirty="0">
                <a:solidFill>
                  <a:schemeClr val="bg1"/>
                </a:solidFill>
                <a:latin typeface="Arial" panose="020B0604020202020204" pitchFamily="34" charset="0"/>
                <a:ea typeface="Droid Serif"/>
                <a:cs typeface="Arial" panose="020B0604020202020204" pitchFamily="34" charset="0"/>
                <a:sym typeface="Droid Serif"/>
              </a:rPr>
              <a:t> </a:t>
            </a:r>
            <a:r>
              <a:rPr lang="en-US" sz="5400" dirty="0" err="1">
                <a:solidFill>
                  <a:schemeClr val="bg1"/>
                </a:solidFill>
                <a:latin typeface="Arial" panose="020B0604020202020204" pitchFamily="34" charset="0"/>
                <a:ea typeface="Droid Serif"/>
                <a:cs typeface="Arial" panose="020B0604020202020204" pitchFamily="34" charset="0"/>
                <a:sym typeface="Droid Serif"/>
              </a:rPr>
              <a:t>Fraidoun</a:t>
            </a:r>
            <a:r>
              <a:rPr lang="en-US" sz="5400" dirty="0">
                <a:solidFill>
                  <a:schemeClr val="bg1"/>
                </a:solidFill>
                <a:latin typeface="Arial" panose="020B0604020202020204" pitchFamily="34" charset="0"/>
                <a:ea typeface="Droid Serif"/>
                <a:cs typeface="Arial" panose="020B0604020202020204" pitchFamily="34" charset="0"/>
                <a:sym typeface="Droid Serif"/>
              </a:rPr>
              <a:t>, Salem Al Marri, Rashid </a:t>
            </a:r>
            <a:r>
              <a:rPr lang="en-US" sz="5400" dirty="0" err="1">
                <a:solidFill>
                  <a:schemeClr val="bg1"/>
                </a:solidFill>
                <a:latin typeface="Arial" panose="020B0604020202020204" pitchFamily="34" charset="0"/>
                <a:ea typeface="Droid Serif"/>
                <a:cs typeface="Arial" panose="020B0604020202020204" pitchFamily="34" charset="0"/>
                <a:sym typeface="Droid Serif"/>
              </a:rPr>
              <a:t>Algelmod</a:t>
            </a:r>
            <a:r>
              <a:rPr lang="en-US" sz="5400" dirty="0">
                <a:solidFill>
                  <a:schemeClr val="bg1"/>
                </a:solidFill>
                <a:latin typeface="Arial" panose="020B0604020202020204" pitchFamily="34" charset="0"/>
                <a:ea typeface="Droid Serif"/>
                <a:cs typeface="Arial" panose="020B0604020202020204" pitchFamily="34" charset="0"/>
                <a:sym typeface="Droid Serif"/>
              </a:rPr>
              <a:t>, </a:t>
            </a:r>
            <a:r>
              <a:rPr lang="en-US" sz="5400" dirty="0" err="1">
                <a:solidFill>
                  <a:schemeClr val="bg1"/>
                </a:solidFill>
                <a:latin typeface="Arial" panose="020B0604020202020204" pitchFamily="34" charset="0"/>
                <a:ea typeface="Droid Serif"/>
                <a:cs typeface="Arial" panose="020B0604020202020204" pitchFamily="34" charset="0"/>
                <a:sym typeface="Droid Serif"/>
              </a:rPr>
              <a:t>Chujian</a:t>
            </a:r>
            <a:r>
              <a:rPr lang="en-US" sz="5400" dirty="0">
                <a:solidFill>
                  <a:schemeClr val="bg1"/>
                </a:solidFill>
                <a:latin typeface="Arial" panose="020B0604020202020204" pitchFamily="34" charset="0"/>
                <a:ea typeface="Droid Serif"/>
                <a:cs typeface="Arial" panose="020B0604020202020204" pitchFamily="34" charset="0"/>
                <a:sym typeface="Droid Serif"/>
              </a:rPr>
              <a:t> Wang </a:t>
            </a: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90" y="444501"/>
            <a:ext cx="3245987" cy="3093830"/>
          </a:xfrm>
          <a:prstGeom prst="rect">
            <a:avLst/>
          </a:prstGeom>
        </p:spPr>
      </p:pic>
      <p:sp>
        <p:nvSpPr>
          <p:cNvPr id="64" name="Shape 63">
            <a:extLst>
              <a:ext uri="{FF2B5EF4-FFF2-40B4-BE49-F238E27FC236}">
                <a16:creationId xmlns:a16="http://schemas.microsoft.com/office/drawing/2014/main" id="{6EE38E4E-2AEE-A94F-BB3E-98397E2544EB}"/>
              </a:ext>
            </a:extLst>
          </p:cNvPr>
          <p:cNvSpPr txBox="1"/>
          <p:nvPr/>
        </p:nvSpPr>
        <p:spPr>
          <a:xfrm>
            <a:off x="263354" y="3868736"/>
            <a:ext cx="9033152"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Abstract</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useBgFill="1">
        <p:nvSpPr>
          <p:cNvPr id="66" name="Shape 68">
            <a:extLst>
              <a:ext uri="{FF2B5EF4-FFF2-40B4-BE49-F238E27FC236}">
                <a16:creationId xmlns:a16="http://schemas.microsoft.com/office/drawing/2014/main" id="{D69BC3C4-9B89-C042-9F3E-C9345D2F750A}"/>
              </a:ext>
            </a:extLst>
          </p:cNvPr>
          <p:cNvSpPr txBox="1"/>
          <p:nvPr/>
        </p:nvSpPr>
        <p:spPr>
          <a:xfrm>
            <a:off x="207929" y="5006702"/>
            <a:ext cx="9144001" cy="3924156"/>
          </a:xfrm>
          <a:prstGeom prst="rect">
            <a:avLst/>
          </a:prstGeom>
          <a:ln>
            <a:noFill/>
          </a:ln>
        </p:spPr>
        <p:style>
          <a:lnRef idx="2">
            <a:schemeClr val="accent2"/>
          </a:lnRef>
          <a:fillRef idx="1">
            <a:schemeClr val="lt1"/>
          </a:fillRef>
          <a:effectRef idx="0">
            <a:schemeClr val="accent2"/>
          </a:effectRef>
          <a:fontRef idx="minor">
            <a:schemeClr val="dk1"/>
          </a:fontRef>
        </p:style>
        <p:txBody>
          <a:bodyPr spcFirstLastPara="1" wrap="square" lIns="83806" tIns="83806" rIns="83806" bIns="83806" anchor="t" anchorCtr="0">
            <a:noAutofit/>
          </a:bodyPr>
          <a:lstStyle/>
          <a:p>
            <a:pPr algn="just">
              <a:lnSpc>
                <a:spcPct val="115000"/>
              </a:lnSpc>
            </a:pPr>
            <a:r>
              <a:rPr lang="en-US" sz="2400" dirty="0">
                <a:latin typeface="Arial" panose="020B0604020202020204" pitchFamily="34" charset="0"/>
                <a:ea typeface="Oswald"/>
                <a:cs typeface="Arial" panose="020B0604020202020204" pitchFamily="34" charset="0"/>
                <a:sym typeface="Oswald"/>
              </a:rPr>
              <a:t>The Project objective is to analyze the front suspension, brakes, steering, and dashboard systems for the Baja SAE competition. The design is completed using the engineering requirements as critical metrics, and calculations are performed for critical parts in each system. FEA is utilized to validate all the mechanical systems as well as the motion analysis to study some parts of project . The final CAD is generated as the project is analytical as it was assigned last spring. The final product of the dashboard is an Arduino system connected with a speed sensor, motor, and LCD based on the designed schematic.</a:t>
            </a:r>
            <a:endParaRPr sz="2400" dirty="0">
              <a:latin typeface="Arial" panose="020B0604020202020204" pitchFamily="34" charset="0"/>
              <a:ea typeface="Oswald"/>
              <a:cs typeface="Arial" panose="020B0604020202020204" pitchFamily="34" charset="0"/>
              <a:sym typeface="Oswald"/>
            </a:endParaRPr>
          </a:p>
        </p:txBody>
      </p:sp>
      <mc:AlternateContent xmlns:mc="http://schemas.openxmlformats.org/markup-compatibility/2006" xmlns:a14="http://schemas.microsoft.com/office/drawing/2010/main">
        <mc:Choice Requires="a14">
          <p:sp useBgFill="1">
            <p:nvSpPr>
              <p:cNvPr id="69" name="Shape 68">
                <a:extLst>
                  <a:ext uri="{FF2B5EF4-FFF2-40B4-BE49-F238E27FC236}">
                    <a16:creationId xmlns:a16="http://schemas.microsoft.com/office/drawing/2014/main" id="{E73FE316-971F-0245-8753-7B3D6F345F94}"/>
                  </a:ext>
                </a:extLst>
              </p:cNvPr>
              <p:cNvSpPr txBox="1"/>
              <p:nvPr/>
            </p:nvSpPr>
            <p:spPr>
              <a:xfrm>
                <a:off x="178276" y="14062176"/>
                <a:ext cx="9118230" cy="9503509"/>
              </a:xfrm>
              <a:prstGeom prst="rect">
                <a:avLst/>
              </a:prstGeom>
              <a:ln>
                <a:noFill/>
              </a:ln>
            </p:spPr>
            <p:txBody>
              <a:bodyPr spcFirstLastPara="1" wrap="square" lIns="83806" tIns="83806" rIns="83806" bIns="83806" anchor="t" anchorCtr="0">
                <a:noAutofit/>
              </a:bodyPr>
              <a:lstStyle/>
              <a:p>
                <a:pPr>
                  <a:lnSpc>
                    <a:spcPct val="115000"/>
                  </a:lnSpc>
                </a:pPr>
                <a:r>
                  <a:rPr lang="en-US" sz="2400" u="sng" dirty="0">
                    <a:latin typeface="Arial" panose="020B0604020202020204" pitchFamily="34" charset="0"/>
                    <a:ea typeface="Oswald"/>
                    <a:cs typeface="Arial" panose="020B0604020202020204" pitchFamily="34" charset="0"/>
                    <a:sym typeface="Oswald"/>
                  </a:rPr>
                  <a:t>Brake System:</a:t>
                </a:r>
              </a:p>
              <a:p>
                <a:pPr lvl="0" defTabSz="914400">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Braking Force</a:t>
                </a:r>
                <a:r>
                  <a:rPr lang="en-US" sz="1800" dirty="0">
                    <a:solidFill>
                      <a:prstClr val="black"/>
                    </a:solidFill>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𝑏</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𝑚</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𝑓</m:t>
                                    </m:r>
                                  </m:sub>
                                </m:sSub>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sup>
                                <m:r>
                                  <a:rPr lang="en-US" sz="1800" i="1">
                                    <a:latin typeface="Cambria Math" panose="02040503050406030204" pitchFamily="18" charset="0"/>
                                  </a:rPr>
                                  <m:t>2</m:t>
                                </m:r>
                              </m:sup>
                            </m:sSup>
                          </m:e>
                        </m:d>
                      </m:num>
                      <m:den>
                        <m:r>
                          <a:rPr lang="en-US" sz="1800" i="1">
                            <a:latin typeface="Cambria Math" panose="02040503050406030204" pitchFamily="18" charset="0"/>
                          </a:rPr>
                          <m:t>8</m:t>
                        </m:r>
                        <m:r>
                          <a:rPr lang="en-US" sz="1800" i="1">
                            <a:latin typeface="Cambria Math" panose="02040503050406030204" pitchFamily="18" charset="0"/>
                          </a:rPr>
                          <m:t>𝑠</m:t>
                        </m:r>
                      </m:den>
                    </m:f>
                  </m:oMath>
                </a14:m>
                <a:r>
                  <a:rPr lang="en-US" sz="1800" dirty="0">
                    <a:solidFill>
                      <a:prstClr val="black"/>
                    </a:solidFill>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𝑏</m:t>
                            </m:r>
                          </m:sub>
                        </m:sSub>
                        <m:r>
                          <a:rPr lang="en-US" sz="1800" i="1">
                            <a:solidFill>
                              <a:prstClr val="black"/>
                            </a:solidFill>
                            <a:latin typeface="Cambria Math" panose="02040503050406030204" pitchFamily="18" charset="0"/>
                          </a:rPr>
                          <m:t>=</m:t>
                        </m:r>
                        <m:r>
                          <m:rPr>
                            <m:nor/>
                          </m:rPr>
                          <a:rPr lang="en-US" sz="1800">
                            <a:solidFill>
                              <a:prstClr val="black"/>
                            </a:solidFill>
                            <a:latin typeface="Cambria Math" panose="02040503050406030204" pitchFamily="18" charset="0"/>
                          </a:rPr>
                          <m:t>−608 </m:t>
                        </m:r>
                        <m:r>
                          <m:rPr>
                            <m:nor/>
                          </m:rPr>
                          <a:rPr lang="en-US" sz="1800">
                            <a:solidFill>
                              <a:prstClr val="black"/>
                            </a:solidFill>
                            <a:latin typeface="Cambria Math" panose="02040503050406030204" pitchFamily="18" charset="0"/>
                          </a:rPr>
                          <m:t>N</m:t>
                        </m:r>
                        <m:r>
                          <m:rPr>
                            <m:nor/>
                          </m:rPr>
                          <a:rPr lang="en-US" sz="1800" dirty="0">
                            <a:solidFill>
                              <a:prstClr val="black"/>
                            </a:solidFill>
                          </a:rPr>
                          <m:t> </m:t>
                        </m:r>
                      </m:e>
                    </m:borderBox>
                  </m:oMath>
                </a14:m>
                <a:endParaRPr lang="en-US" sz="1800" dirty="0">
                  <a:solidFill>
                    <a:prstClr val="black"/>
                  </a:solidFill>
                </a:endParaRPr>
              </a:p>
              <a:p>
                <a:pPr lvl="0" defTabSz="914400">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Clamping force</a:t>
                </a:r>
                <a:r>
                  <a:rPr lang="en-US" sz="1800" dirty="0">
                    <a:solidFill>
                      <a:prstClr val="black"/>
                    </a:solidFill>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b="0" i="1" smtClean="0">
                            <a:latin typeface="Cambria Math" panose="02040503050406030204" pitchFamily="18" charset="0"/>
                          </a:rPr>
                          <m:t>𝑐</m:t>
                        </m:r>
                      </m:sub>
                    </m:sSub>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𝑏</m:t>
                            </m:r>
                          </m:sub>
                        </m:sSub>
                      </m:num>
                      <m:den>
                        <m:r>
                          <a:rPr lang="en-US" sz="1800" i="1">
                            <a:solidFill>
                              <a:prstClr val="black"/>
                            </a:solidFill>
                            <a:latin typeface="Cambria Math" panose="02040503050406030204" pitchFamily="18" charset="0"/>
                          </a:rPr>
                          <m:t>2</m:t>
                        </m:r>
                        <m:r>
                          <a:rPr lang="en-US" sz="1800" i="1">
                            <a:solidFill>
                              <a:prstClr val="black"/>
                            </a:solidFill>
                            <a:latin typeface="Cambria Math" panose="02040503050406030204" pitchFamily="18" charset="0"/>
                          </a:rPr>
                          <m:t>𝜇</m:t>
                        </m:r>
                      </m:den>
                    </m:f>
                  </m:oMath>
                </a14:m>
                <a:r>
                  <a:rPr lang="en-US" sz="1800" dirty="0">
                    <a:solidFill>
                      <a:prstClr val="black"/>
                    </a:solidFill>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𝑐</m:t>
                            </m:r>
                          </m:sub>
                        </m:sSub>
                        <m:r>
                          <a:rPr lang="en-US" sz="1800" i="1">
                            <a:solidFill>
                              <a:prstClr val="black"/>
                            </a:solidFill>
                            <a:latin typeface="Cambria Math" panose="02040503050406030204" pitchFamily="18" charset="0"/>
                          </a:rPr>
                          <m:t>=760 </m:t>
                        </m:r>
                        <m:r>
                          <m:rPr>
                            <m:sty m:val="p"/>
                          </m:rPr>
                          <a:rPr lang="en-US" sz="1800">
                            <a:solidFill>
                              <a:prstClr val="black"/>
                            </a:solidFill>
                            <a:latin typeface="Cambria Math" panose="02040503050406030204" pitchFamily="18" charset="0"/>
                          </a:rPr>
                          <m:t>N</m:t>
                        </m:r>
                      </m:e>
                    </m:borderBox>
                  </m:oMath>
                </a14:m>
                <a:r>
                  <a:rPr lang="en-US" sz="1800" dirty="0">
                    <a:solidFill>
                      <a:prstClr val="black"/>
                    </a:solidFill>
                  </a:rPr>
                  <a:t>		</a:t>
                </a:r>
                <a:endParaRPr lang="en-US" sz="1800" dirty="0"/>
              </a:p>
              <a:p>
                <a:pPr lvl="0"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Power Dissipated</a:t>
                </a:r>
                <a:r>
                  <a:rPr lang="en-US" sz="1800" dirty="0">
                    <a:solidFill>
                      <a:prstClr val="black"/>
                    </a:solidFill>
                  </a:rPr>
                  <a:t>		</a:t>
                </a:r>
                <a14:m>
                  <m:oMath xmlns:m="http://schemas.openxmlformats.org/officeDocument/2006/math">
                    <m:r>
                      <a:rPr lang="en-US" sz="1800" i="1">
                        <a:latin typeface="Cambria Math" panose="02040503050406030204" pitchFamily="18" charset="0"/>
                      </a:rPr>
                      <m:t>𝑃</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r>
                          <a:rPr lang="en-US" sz="1800" i="1">
                            <a:latin typeface="Cambria Math" panose="02040503050406030204" pitchFamily="18" charset="0"/>
                          </a:rPr>
                          <m:t>𝑛𝑡</m:t>
                        </m:r>
                      </m:den>
                    </m:f>
                    <m:r>
                      <a:rPr lang="en-US" sz="1800" i="1">
                        <a:latin typeface="Cambria Math" panose="02040503050406030204" pitchFamily="18" charset="0"/>
                      </a:rPr>
                      <m:t>𝑚</m:t>
                    </m:r>
                    <m:sSup>
                      <m:sSupPr>
                        <m:ctrlPr>
                          <a:rPr lang="en-US" sz="1800" i="1" smtClean="0">
                            <a:latin typeface="Cambria Math" panose="02040503050406030204" pitchFamily="18" charset="0"/>
                          </a:rPr>
                        </m:ctrlPr>
                      </m:sSupPr>
                      <m:e>
                        <m:r>
                          <a:rPr lang="en-US" sz="1800" i="1">
                            <a:latin typeface="Cambria Math" panose="02040503050406030204" pitchFamily="18" charset="0"/>
                          </a:rPr>
                          <m:t>𝑣</m:t>
                        </m:r>
                      </m:e>
                      <m:sup>
                        <m:r>
                          <a:rPr lang="en-US" sz="1800" i="1">
                            <a:latin typeface="Cambria Math" panose="02040503050406030204" pitchFamily="18" charset="0"/>
                          </a:rPr>
                          <m:t>2</m:t>
                        </m:r>
                      </m:sup>
                    </m:sSup>
                  </m:oMath>
                </a14:m>
                <a:r>
                  <a:rPr lang="en-US" sz="1800" dirty="0">
                    <a:solidFill>
                      <a:prstClr val="black"/>
                    </a:solidFill>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r>
                          <a:rPr lang="en-US" sz="1800" i="1">
                            <a:solidFill>
                              <a:prstClr val="black"/>
                            </a:solidFill>
                            <a:latin typeface="Cambria Math" panose="02040503050406030204" pitchFamily="18" charset="0"/>
                          </a:rPr>
                          <m:t>𝑃</m:t>
                        </m:r>
                        <m:r>
                          <a:rPr lang="en-US" sz="1800" i="1">
                            <a:solidFill>
                              <a:prstClr val="black"/>
                            </a:solidFill>
                            <a:latin typeface="Cambria Math" panose="02040503050406030204" pitchFamily="18" charset="0"/>
                          </a:rPr>
                          <m:t>=3702 </m:t>
                        </m:r>
                        <m:r>
                          <m:rPr>
                            <m:sty m:val="p"/>
                          </m:rPr>
                          <a:rPr lang="en-US" sz="1800">
                            <a:solidFill>
                              <a:prstClr val="black"/>
                            </a:solidFill>
                            <a:latin typeface="Cambria Math" panose="02040503050406030204" pitchFamily="18" charset="0"/>
                          </a:rPr>
                          <m:t>N</m:t>
                        </m:r>
                      </m:e>
                    </m:borderBox>
                  </m:oMath>
                </a14:m>
                <a:r>
                  <a:rPr lang="en-US" sz="1800" dirty="0">
                    <a:solidFill>
                      <a:prstClr val="black"/>
                    </a:solidFill>
                  </a:rPr>
                  <a:t>		</a:t>
                </a:r>
              </a:p>
              <a:p>
                <a:pPr defTabSz="914400">
                  <a:lnSpc>
                    <a:spcPct val="110000"/>
                  </a:lnSpc>
                  <a:spcBef>
                    <a:spcPts val="600"/>
                  </a:spcBef>
                  <a:spcAft>
                    <a:spcPts val="600"/>
                  </a:spcAft>
                </a:pPr>
                <a:r>
                  <a:rPr lang="en-US" sz="2400" u="sng" dirty="0">
                    <a:latin typeface="Arial" panose="020B0604020202020204" pitchFamily="34" charset="0"/>
                    <a:ea typeface="Oswald"/>
                    <a:cs typeface="Arial" panose="020B0604020202020204" pitchFamily="34" charset="0"/>
                    <a:sym typeface="Oswald"/>
                  </a:rPr>
                  <a:t>Suspension System:</a:t>
                </a:r>
              </a:p>
              <a:p>
                <a:pPr lvl="0"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Reaction Force       </a:t>
                </a:r>
                <a14:m>
                  <m:oMath xmlns:m="http://schemas.openxmlformats.org/officeDocument/2006/math">
                    <m:nary>
                      <m:naryPr>
                        <m:chr m:val="∑"/>
                        <m:limLoc m:val="undOvr"/>
                        <m:subHide m:val="on"/>
                        <m:supHide m:val="on"/>
                        <m:ctrlPr>
                          <a:rPr lang="en-US" sz="1800" i="1">
                            <a:latin typeface="Cambria Math" panose="02040503050406030204" pitchFamily="18" charset="0"/>
                            <a:ea typeface="Cambria Math" panose="02040503050406030204" pitchFamily="18" charset="0"/>
                          </a:rPr>
                        </m:ctrlPr>
                      </m:naryPr>
                      <m:sub/>
                      <m:sup/>
                      <m:e>
                        <m:r>
                          <a:rPr lang="en-US" sz="1800" i="1">
                            <a:latin typeface="Cambria Math" panose="02040503050406030204" pitchFamily="18" charset="0"/>
                            <a:ea typeface="Cambria Math" panose="02040503050406030204" pitchFamily="18" charset="0"/>
                          </a:rPr>
                          <m:t>𝐹𝑦</m:t>
                        </m:r>
                      </m:e>
                    </m:nary>
                    <m:r>
                      <a:rPr lang="en-US" sz="1800" i="1">
                        <a:latin typeface="Cambria Math" panose="02040503050406030204" pitchFamily="18" charset="0"/>
                        <a:ea typeface="Cambria Math" panose="02040503050406030204" pitchFamily="18" charset="0"/>
                      </a:rPr>
                      <m:t>=0</m:t>
                    </m:r>
                  </m:oMath>
                </a14:m>
                <a:r>
                  <a:rPr lang="en-US" sz="400" dirty="0">
                    <a:solidFill>
                      <a:prstClr val="black"/>
                    </a:solidFill>
                    <a:latin typeface="Cambria Math" panose="02040503050406030204" pitchFamily="18" charset="0"/>
                    <a:ea typeface="Cambria Math" panose="02040503050406030204" pitchFamily="18" charset="0"/>
                    <a:cs typeface="Arial" panose="020B0604020202020204" pitchFamily="34" charset="0"/>
                  </a:rPr>
                  <a:t>                       </a:t>
                </a:r>
                <a:r>
                  <a:rPr lang="en-US" sz="400" dirty="0">
                    <a:solidFill>
                      <a:prstClr val="black"/>
                    </a:solidFill>
                    <a:latin typeface="Cambria Math" panose="02040503050406030204" pitchFamily="18" charset="0"/>
                    <a:ea typeface="Cambria Math" panose="02040503050406030204" pitchFamily="18" charset="0"/>
                  </a:rPr>
                  <a:t> </a:t>
                </a:r>
                <a:r>
                  <a:rPr lang="en-US" sz="1800" dirty="0">
                    <a:solidFill>
                      <a:prstClr val="black"/>
                    </a:solidFill>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𝑤</m:t>
                            </m:r>
                          </m:sub>
                        </m:sSub>
                        <m:r>
                          <a:rPr lang="en-US" sz="1800" i="1">
                            <a:solidFill>
                              <a:prstClr val="black"/>
                            </a:solidFill>
                            <a:latin typeface="Cambria Math" panose="02040503050406030204" pitchFamily="18" charset="0"/>
                          </a:rPr>
                          <m:t>=</m:t>
                        </m:r>
                        <m:r>
                          <m:rPr>
                            <m:nor/>
                          </m:rPr>
                          <a:rPr lang="en-US" sz="1800">
                            <a:solidFill>
                              <a:prstClr val="black"/>
                            </a:solidFill>
                            <a:latin typeface="Cambria Math" panose="02040503050406030204" pitchFamily="18" charset="0"/>
                          </a:rPr>
                          <m:t>90.5 </m:t>
                        </m:r>
                        <m:r>
                          <m:rPr>
                            <m:nor/>
                          </m:rPr>
                          <a:rPr lang="en-US" sz="1800">
                            <a:solidFill>
                              <a:prstClr val="black"/>
                            </a:solidFill>
                            <a:latin typeface="Cambria Math" panose="02040503050406030204" pitchFamily="18" charset="0"/>
                          </a:rPr>
                          <m:t>lb</m:t>
                        </m:r>
                        <m:r>
                          <m:rPr>
                            <m:nor/>
                          </m:rPr>
                          <a:rPr lang="en-US" sz="1800" dirty="0">
                            <a:solidFill>
                              <a:prstClr val="black"/>
                            </a:solidFill>
                          </a:rPr>
                          <m:t> </m:t>
                        </m:r>
                      </m:e>
                    </m:borderBox>
                  </m:oMath>
                </a14:m>
                <a:endParaRPr lang="en-US" sz="1800" dirty="0">
                  <a:solidFill>
                    <a:prstClr val="black"/>
                  </a:solidFill>
                  <a:latin typeface="Arial" panose="020B0604020202020204" pitchFamily="34" charset="0"/>
                  <a:cs typeface="Arial" panose="020B0604020202020204" pitchFamily="34" charset="0"/>
                </a:endParaRPr>
              </a:p>
              <a:p>
                <a:pPr lvl="0"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Impact Force 	</a:t>
                </a:r>
                <a:r>
                  <a:rPr lang="en-US" sz="1800" dirty="0"/>
                  <a:t> </a:t>
                </a:r>
                <a14:m>
                  <m:oMath xmlns:m="http://schemas.openxmlformats.org/officeDocument/2006/math">
                    <m:nary>
                      <m:naryPr>
                        <m:chr m:val="∑"/>
                        <m:subHide m:val="on"/>
                        <m:supHide m:val="on"/>
                        <m:ctrlPr>
                          <a:rPr lang="en-US" sz="1800" i="1">
                            <a:latin typeface="Cambria Math" panose="02040503050406030204" pitchFamily="18" charset="0"/>
                            <a:ea typeface="Cambria Math" panose="02040503050406030204" pitchFamily="18" charset="0"/>
                          </a:rPr>
                        </m:ctrlPr>
                      </m:naryPr>
                      <m:sub/>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𝑝𝑜𝑖𝑛𝑡</m:t>
                            </m:r>
                          </m:sub>
                        </m:sSub>
                        <m:r>
                          <a:rPr lang="en-US" sz="1800" i="1">
                            <a:latin typeface="Cambria Math" panose="02040503050406030204" pitchFamily="18" charset="0"/>
                            <a:ea typeface="Cambria Math" panose="02040503050406030204" pitchFamily="18" charset="0"/>
                          </a:rPr>
                          <m:t>=0</m:t>
                        </m:r>
                      </m:e>
                    </m:nary>
                  </m:oMath>
                </a14:m>
                <a:r>
                  <a:rPr lang="en-US" sz="1800" dirty="0">
                    <a:solidFill>
                      <a:prstClr val="black"/>
                    </a:solidFill>
                    <a:latin typeface="Arial" panose="020B0604020202020204" pitchFamily="34" charset="0"/>
                    <a:cs typeface="Arial" panose="020B0604020202020204" pitchFamily="34" charset="0"/>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𝑖𝑚𝑝</m:t>
                            </m:r>
                          </m:sub>
                        </m:sSub>
                        <m:r>
                          <a:rPr lang="en-US" sz="1800" i="1">
                            <a:solidFill>
                              <a:prstClr val="black"/>
                            </a:solidFill>
                            <a:latin typeface="Cambria Math" panose="02040503050406030204" pitchFamily="18" charset="0"/>
                          </a:rPr>
                          <m:t>=</m:t>
                        </m:r>
                        <m:r>
                          <m:rPr>
                            <m:nor/>
                          </m:rPr>
                          <a:rPr lang="en-US" sz="1800">
                            <a:solidFill>
                              <a:prstClr val="black"/>
                            </a:solidFill>
                            <a:latin typeface="Cambria Math" panose="02040503050406030204" pitchFamily="18" charset="0"/>
                          </a:rPr>
                          <m:t>120.2 </m:t>
                        </m:r>
                        <m:r>
                          <m:rPr>
                            <m:nor/>
                          </m:rPr>
                          <a:rPr lang="en-US" sz="1800">
                            <a:solidFill>
                              <a:prstClr val="black"/>
                            </a:solidFill>
                            <a:latin typeface="Cambria Math" panose="02040503050406030204" pitchFamily="18" charset="0"/>
                          </a:rPr>
                          <m:t>lb</m:t>
                        </m:r>
                        <m:r>
                          <m:rPr>
                            <m:nor/>
                          </m:rPr>
                          <a:rPr lang="en-US" sz="1800" dirty="0">
                            <a:solidFill>
                              <a:prstClr val="black"/>
                            </a:solidFill>
                          </a:rPr>
                          <m:t> </m:t>
                        </m:r>
                      </m:e>
                    </m:borderBox>
                  </m:oMath>
                </a14:m>
                <a:endParaRPr lang="en-US" sz="1800" dirty="0">
                  <a:solidFill>
                    <a:prstClr val="black"/>
                  </a:solidFill>
                  <a:latin typeface="Arial" panose="020B0604020202020204" pitchFamily="34" charset="0"/>
                </a:endParaRPr>
              </a:p>
              <a:p>
                <a:pPr lvl="0" defTabSz="914400">
                  <a:lnSpc>
                    <a:spcPct val="110000"/>
                  </a:lnSpc>
                  <a:spcBef>
                    <a:spcPts val="600"/>
                  </a:spcBef>
                  <a:spcAft>
                    <a:spcPts val="600"/>
                  </a:spcAft>
                </a:pPr>
                <a:r>
                  <a:rPr lang="en-US" sz="1800" dirty="0">
                    <a:solidFill>
                      <a:prstClr val="black"/>
                    </a:solidFill>
                    <a:latin typeface="Arial" panose="020B0604020202020204" pitchFamily="34" charset="0"/>
                  </a:rPr>
                  <a:t>Friction Force        </a:t>
                </a:r>
                <a14:m>
                  <m:oMath xmlns:m="http://schemas.openxmlformats.org/officeDocument/2006/math">
                    <m:sSub>
                      <m:sSubPr>
                        <m:ctrlPr>
                          <a:rPr lang="en-US" sz="1800" i="1" smtClean="0">
                            <a:solidFill>
                              <a:prstClr val="black"/>
                            </a:solidFill>
                            <a:latin typeface="Cambria Math" panose="02040503050406030204" pitchFamily="18" charset="0"/>
                          </a:rPr>
                        </m:ctrlPr>
                      </m:sSubPr>
                      <m:e>
                        <m:r>
                          <a:rPr lang="en-US" sz="1800" b="0" i="1" smtClean="0">
                            <a:solidFill>
                              <a:prstClr val="black"/>
                            </a:solidFill>
                            <a:latin typeface="Cambria Math" panose="02040503050406030204" pitchFamily="18" charset="0"/>
                          </a:rPr>
                          <m:t>𝐹</m:t>
                        </m:r>
                      </m:e>
                      <m:sub>
                        <m:r>
                          <a:rPr lang="en-US" sz="1800" b="0" i="1" smtClean="0">
                            <a:solidFill>
                              <a:prstClr val="black"/>
                            </a:solidFill>
                            <a:latin typeface="Cambria Math" panose="02040503050406030204" pitchFamily="18" charset="0"/>
                          </a:rPr>
                          <m:t>𝑓</m:t>
                        </m:r>
                      </m:sub>
                    </m:sSub>
                    <m:r>
                      <a:rPr lang="en-US" sz="1800" b="0" i="1" smtClean="0">
                        <a:solidFill>
                          <a:prstClr val="black"/>
                        </a:solidFill>
                        <a:latin typeface="Cambria Math" panose="02040503050406030204" pitchFamily="18" charset="0"/>
                      </a:rPr>
                      <m:t>=</m:t>
                    </m:r>
                    <m:r>
                      <a:rPr lang="en-US" sz="1800" b="0" i="1" smtClean="0">
                        <a:solidFill>
                          <a:prstClr val="black"/>
                        </a:solidFill>
                        <a:latin typeface="Cambria Math" panose="02040503050406030204" pitchFamily="18" charset="0"/>
                        <a:ea typeface="Cambria Math" panose="02040503050406030204" pitchFamily="18" charset="0"/>
                      </a:rPr>
                      <m:t>𝜇</m:t>
                    </m:r>
                    <m:r>
                      <a:rPr lang="en-US" sz="1800" b="0" i="1" smtClean="0">
                        <a:solidFill>
                          <a:prstClr val="black"/>
                        </a:solidFill>
                        <a:latin typeface="Cambria Math" panose="02040503050406030204" pitchFamily="18" charset="0"/>
                        <a:ea typeface="Cambria Math" panose="02040503050406030204" pitchFamily="18" charset="0"/>
                      </a:rPr>
                      <m:t>𝑁</m:t>
                    </m:r>
                  </m:oMath>
                </a14:m>
                <a:r>
                  <a:rPr lang="en-US" sz="1800" dirty="0">
                    <a:solidFill>
                      <a:prstClr val="black"/>
                    </a:solidFill>
                    <a:latin typeface="Arial" panose="020B0604020202020204" pitchFamily="34" charset="0"/>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b="0" i="1" smtClean="0">
                                <a:solidFill>
                                  <a:prstClr val="black"/>
                                </a:solidFill>
                                <a:latin typeface="Cambria Math" panose="02040503050406030204" pitchFamily="18" charset="0"/>
                              </a:rPr>
                              <m:t>𝑓</m:t>
                            </m:r>
                          </m:sub>
                        </m:sSub>
                        <m:r>
                          <a:rPr lang="en-US" sz="1800" i="1">
                            <a:solidFill>
                              <a:prstClr val="black"/>
                            </a:solidFill>
                            <a:latin typeface="Cambria Math" panose="02040503050406030204" pitchFamily="18" charset="0"/>
                          </a:rPr>
                          <m:t>=</m:t>
                        </m:r>
                        <m:r>
                          <m:rPr>
                            <m:nor/>
                          </m:rPr>
                          <a:rPr lang="en-US" sz="1800" b="0" i="0" smtClean="0">
                            <a:solidFill>
                              <a:prstClr val="black"/>
                            </a:solidFill>
                            <a:latin typeface="Cambria Math" panose="02040503050406030204" pitchFamily="18" charset="0"/>
                          </a:rPr>
                          <m:t>22.125</m:t>
                        </m:r>
                        <m:r>
                          <m:rPr>
                            <m:nor/>
                          </m:rPr>
                          <a:rPr lang="en-US" sz="1800">
                            <a:solidFill>
                              <a:prstClr val="black"/>
                            </a:solidFill>
                            <a:latin typeface="Cambria Math" panose="02040503050406030204" pitchFamily="18" charset="0"/>
                          </a:rPr>
                          <m:t> </m:t>
                        </m:r>
                        <m:r>
                          <m:rPr>
                            <m:nor/>
                          </m:rPr>
                          <a:rPr lang="en-US" sz="1800">
                            <a:solidFill>
                              <a:prstClr val="black"/>
                            </a:solidFill>
                            <a:latin typeface="Cambria Math" panose="02040503050406030204" pitchFamily="18" charset="0"/>
                          </a:rPr>
                          <m:t>lb</m:t>
                        </m:r>
                        <m:r>
                          <m:rPr>
                            <m:nor/>
                          </m:rPr>
                          <a:rPr lang="en-US" sz="1800" dirty="0">
                            <a:solidFill>
                              <a:prstClr val="black"/>
                            </a:solidFill>
                          </a:rPr>
                          <m:t> </m:t>
                        </m:r>
                      </m:e>
                    </m:borderBox>
                  </m:oMath>
                </a14:m>
                <a:endParaRPr lang="en-US" sz="1800" dirty="0">
                  <a:solidFill>
                    <a:prstClr val="black"/>
                  </a:solidFill>
                  <a:latin typeface="Arial" panose="020B0604020202020204" pitchFamily="34" charset="0"/>
                </a:endParaRPr>
              </a:p>
              <a:p>
                <a:pPr lvl="0"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sym typeface="Oswald"/>
                  </a:rPr>
                  <a:t>Spring Modeling for deflection between 1 to 5 inch</a:t>
                </a:r>
              </a:p>
              <a:p>
                <a:pPr lvl="0" defTabSz="914400">
                  <a:lnSpc>
                    <a:spcPct val="110000"/>
                  </a:lnSpc>
                  <a:spcBef>
                    <a:spcPts val="600"/>
                  </a:spcBef>
                  <a:spcAft>
                    <a:spcPts val="600"/>
                  </a:spcAft>
                </a:pPr>
                <a14:m>
                  <m:oMathPara xmlns:m="http://schemas.openxmlformats.org/officeDocument/2006/math">
                    <m:oMathParaPr>
                      <m:jc m:val="left"/>
                    </m:oMathParaPr>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b="0" i="1" smtClean="0">
                                  <a:solidFill>
                                    <a:prstClr val="black"/>
                                  </a:solidFill>
                                  <a:latin typeface="Cambria Math" panose="02040503050406030204" pitchFamily="18" charset="0"/>
                                </a:rPr>
                                <m:t>𝑘</m:t>
                              </m:r>
                            </m:e>
                            <m:sub>
                              <m:r>
                                <a:rPr lang="en-US" sz="1800" b="0" i="1" smtClean="0">
                                  <a:solidFill>
                                    <a:prstClr val="black"/>
                                  </a:solidFill>
                                  <a:latin typeface="Cambria Math" panose="02040503050406030204" pitchFamily="18" charset="0"/>
                                </a:rPr>
                                <m:t>𝑚𝑎𝑥</m:t>
                              </m:r>
                            </m:sub>
                          </m:sSub>
                          <m:r>
                            <a:rPr lang="en-US" sz="1800" i="1">
                              <a:solidFill>
                                <a:prstClr val="black"/>
                              </a:solidFill>
                              <a:latin typeface="Cambria Math" panose="02040503050406030204" pitchFamily="18" charset="0"/>
                            </a:rPr>
                            <m:t>=</m:t>
                          </m:r>
                          <m:r>
                            <m:rPr>
                              <m:nor/>
                            </m:rPr>
                            <a:rPr lang="en-US" sz="1800"/>
                            <m:t>41.5 </m:t>
                          </m:r>
                          <m:r>
                            <m:rPr>
                              <m:nor/>
                            </m:rPr>
                            <a:rPr lang="en-US" sz="1800"/>
                            <m:t>lb</m:t>
                          </m:r>
                          <m:r>
                            <m:rPr>
                              <m:nor/>
                            </m:rPr>
                            <a:rPr lang="en-US" sz="1800"/>
                            <m:t>/</m:t>
                          </m:r>
                          <m:r>
                            <m:rPr>
                              <m:nor/>
                            </m:rPr>
                            <a:rPr lang="en-US" sz="1800"/>
                            <m:t>inch</m:t>
                          </m:r>
                        </m:e>
                      </m:borderBox>
                    </m:oMath>
                  </m:oMathPara>
                </a14:m>
                <a:endParaRPr lang="en-US" sz="1800" dirty="0">
                  <a:solidFill>
                    <a:prstClr val="black"/>
                  </a:solidFill>
                  <a:latin typeface="Arial" panose="020B0604020202020204" pitchFamily="34" charset="0"/>
                  <a:cs typeface="Arial" panose="020B0604020202020204" pitchFamily="34" charset="0"/>
                  <a:sym typeface="Oswald"/>
                </a:endParaRPr>
              </a:p>
              <a:p>
                <a:pPr defTabSz="914400">
                  <a:lnSpc>
                    <a:spcPct val="110000"/>
                  </a:lnSpc>
                  <a:spcBef>
                    <a:spcPts val="600"/>
                  </a:spcBef>
                  <a:spcAft>
                    <a:spcPts val="600"/>
                  </a:spcAft>
                </a:pPr>
                <a:r>
                  <a:rPr lang="en-US" sz="2400" u="sng" dirty="0">
                    <a:latin typeface="Arial" panose="020B0604020202020204" pitchFamily="34" charset="0"/>
                    <a:ea typeface="Oswald"/>
                    <a:cs typeface="Arial" panose="020B0604020202020204" pitchFamily="34" charset="0"/>
                    <a:sym typeface="Oswald"/>
                  </a:rPr>
                  <a:t>Steering System:</a:t>
                </a:r>
                <a:endParaRPr lang="en-US" sz="2400" dirty="0">
                  <a:solidFill>
                    <a:prstClr val="black"/>
                  </a:solidFill>
                  <a:latin typeface="Arial" panose="020B0604020202020204" pitchFamily="34" charset="0"/>
                  <a:cs typeface="Arial" panose="020B0604020202020204" pitchFamily="34" charset="0"/>
                  <a:sym typeface="Oswald"/>
                </a:endParaRPr>
              </a:p>
              <a:p>
                <a:pPr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sym typeface="Oswald"/>
                  </a:rPr>
                  <a:t>Friction Force		</a:t>
                </a:r>
                <a14:m>
                  <m:oMath xmlns:m="http://schemas.openxmlformats.org/officeDocument/2006/math">
                    <m:sSub>
                      <m:sSubPr>
                        <m:ctrlPr>
                          <a:rPr lang="x-none" sz="1800" i="1">
                            <a:latin typeface="Cambria Math" panose="02040503050406030204" pitchFamily="18" charset="0"/>
                          </a:rPr>
                        </m:ctrlPr>
                      </m:sSubPr>
                      <m:e>
                        <m:r>
                          <a:rPr lang="x-none" sz="1800" i="1">
                            <a:latin typeface="Cambria Math" panose="02040503050406030204" pitchFamily="18" charset="0"/>
                          </a:rPr>
                          <m:t>𝐹</m:t>
                        </m:r>
                      </m:e>
                      <m:sub>
                        <m:r>
                          <a:rPr lang="x-none" sz="1800" i="1">
                            <a:latin typeface="Cambria Math" panose="02040503050406030204" pitchFamily="18" charset="0"/>
                          </a:rPr>
                          <m:t>𝑅</m:t>
                        </m:r>
                      </m:sub>
                    </m:sSub>
                    <m:r>
                      <a:rPr lang="x-none" sz="1800" i="1">
                        <a:latin typeface="Cambria Math" panose="02040503050406030204" pitchFamily="18" charset="0"/>
                      </a:rPr>
                      <m:t>=2×</m:t>
                    </m:r>
                    <m:r>
                      <a:rPr lang="x-none" sz="1800" i="1">
                        <a:latin typeface="Cambria Math" panose="02040503050406030204" pitchFamily="18" charset="0"/>
                      </a:rPr>
                      <m:t>𝐹</m:t>
                    </m:r>
                  </m:oMath>
                </a14:m>
                <a:r>
                  <a:rPr lang="en-US" sz="1800" dirty="0">
                    <a:solidFill>
                      <a:prstClr val="black"/>
                    </a:solidFill>
                    <a:latin typeface="Arial" panose="020B0604020202020204" pitchFamily="34" charset="0"/>
                    <a:cs typeface="Arial" panose="020B0604020202020204" pitchFamily="34" charset="0"/>
                    <a:sym typeface="Oswald"/>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𝐹</m:t>
                            </m:r>
                          </m:e>
                          <m:sub>
                            <m:r>
                              <a:rPr lang="en-US" sz="1800" i="1">
                                <a:solidFill>
                                  <a:prstClr val="black"/>
                                </a:solidFill>
                                <a:latin typeface="Cambria Math" panose="02040503050406030204" pitchFamily="18" charset="0"/>
                              </a:rPr>
                              <m:t>𝑅</m:t>
                            </m:r>
                          </m:sub>
                        </m:sSub>
                        <m:r>
                          <a:rPr lang="en-US" sz="1800" i="1">
                            <a:solidFill>
                              <a:prstClr val="black"/>
                            </a:solidFill>
                            <a:latin typeface="Cambria Math" panose="02040503050406030204" pitchFamily="18" charset="0"/>
                          </a:rPr>
                          <m:t>=90.5 </m:t>
                        </m:r>
                        <m:r>
                          <m:rPr>
                            <m:sty m:val="p"/>
                          </m:rPr>
                          <a:rPr lang="en-US" sz="1800">
                            <a:solidFill>
                              <a:prstClr val="black"/>
                            </a:solidFill>
                            <a:latin typeface="Cambria Math" panose="02040503050406030204" pitchFamily="18" charset="0"/>
                          </a:rPr>
                          <m:t>lb</m:t>
                        </m:r>
                      </m:e>
                    </m:borderBox>
                  </m:oMath>
                </a14:m>
                <a:endParaRPr lang="en-US" sz="1800" dirty="0">
                  <a:solidFill>
                    <a:prstClr val="black"/>
                  </a:solidFill>
                  <a:latin typeface="Arial" panose="020B0604020202020204" pitchFamily="34" charset="0"/>
                  <a:cs typeface="Arial" panose="020B0604020202020204" pitchFamily="34" charset="0"/>
                  <a:sym typeface="Oswald"/>
                </a:endParaRPr>
              </a:p>
              <a:p>
                <a:pPr defTabSz="914400">
                  <a:lnSpc>
                    <a:spcPct val="110000"/>
                  </a:lnSpc>
                  <a:spcBef>
                    <a:spcPts val="600"/>
                  </a:spcBef>
                  <a:spcAft>
                    <a:spcPts val="600"/>
                  </a:spcAft>
                </a:pPr>
                <a:r>
                  <a:rPr lang="en-US" sz="1800" dirty="0">
                    <a:solidFill>
                      <a:prstClr val="black"/>
                    </a:solidFill>
                    <a:latin typeface="Arial" panose="020B0604020202020204" pitchFamily="34" charset="0"/>
                    <a:cs typeface="Arial" panose="020B0604020202020204" pitchFamily="34" charset="0"/>
                    <a:sym typeface="Oswald"/>
                  </a:rPr>
                  <a:t>Pinion Torque		</a:t>
                </a:r>
                <a14:m>
                  <m:oMath xmlns:m="http://schemas.openxmlformats.org/officeDocument/2006/math">
                    <m:r>
                      <a:rPr lang="aa-ET" sz="1800" i="1">
                        <a:latin typeface="Cambria Math" panose="02040503050406030204" pitchFamily="18" charset="0"/>
                      </a:rPr>
                      <m:t>𝑇</m:t>
                    </m:r>
                    <m:r>
                      <a:rPr lang="aa-ET" sz="1800" i="1">
                        <a:latin typeface="Cambria Math" panose="02040503050406030204" pitchFamily="18" charset="0"/>
                      </a:rPr>
                      <m:t>= </m:t>
                    </m:r>
                    <m:sSub>
                      <m:sSubPr>
                        <m:ctrlPr>
                          <a:rPr lang="aa-ET" sz="1800" i="1">
                            <a:latin typeface="Cambria Math" panose="02040503050406030204" pitchFamily="18" charset="0"/>
                          </a:rPr>
                        </m:ctrlPr>
                      </m:sSubPr>
                      <m:e>
                        <m:r>
                          <a:rPr lang="aa-ET" sz="1800" i="1">
                            <a:latin typeface="Cambria Math" panose="02040503050406030204" pitchFamily="18" charset="0"/>
                          </a:rPr>
                          <m:t>𝐹</m:t>
                        </m:r>
                      </m:e>
                      <m:sub>
                        <m:r>
                          <a:rPr lang="aa-ET" sz="1800" i="1">
                            <a:latin typeface="Cambria Math" panose="02040503050406030204" pitchFamily="18" charset="0"/>
                          </a:rPr>
                          <m:t>𝑅</m:t>
                        </m:r>
                      </m:sub>
                    </m:sSub>
                    <m:r>
                      <a:rPr lang="aa-ET" sz="1800" i="1">
                        <a:latin typeface="Cambria Math" panose="02040503050406030204" pitchFamily="18" charset="0"/>
                      </a:rPr>
                      <m:t>×</m:t>
                    </m:r>
                    <m:f>
                      <m:fPr>
                        <m:ctrlPr>
                          <a:rPr lang="aa-ET" sz="1800" i="1">
                            <a:latin typeface="Cambria Math" panose="02040503050406030204" pitchFamily="18" charset="0"/>
                          </a:rPr>
                        </m:ctrlPr>
                      </m:fPr>
                      <m:num>
                        <m:r>
                          <a:rPr lang="aa-ET" sz="1800" i="1">
                            <a:latin typeface="Cambria Math" panose="02040503050406030204" pitchFamily="18" charset="0"/>
                          </a:rPr>
                          <m:t>𝑃𝐶𝐷</m:t>
                        </m:r>
                      </m:num>
                      <m:den>
                        <m:r>
                          <a:rPr lang="aa-ET" sz="1800" i="1">
                            <a:latin typeface="Cambria Math" panose="02040503050406030204" pitchFamily="18" charset="0"/>
                          </a:rPr>
                          <m:t>2</m:t>
                        </m:r>
                      </m:den>
                    </m:f>
                  </m:oMath>
                </a14:m>
                <a:r>
                  <a:rPr lang="en-US" sz="1800" dirty="0">
                    <a:solidFill>
                      <a:prstClr val="black"/>
                    </a:solidFill>
                    <a:latin typeface="Arial" panose="020B0604020202020204" pitchFamily="34" charset="0"/>
                    <a:cs typeface="Arial" panose="020B0604020202020204" pitchFamily="34" charset="0"/>
                    <a:sym typeface="Oswald"/>
                  </a:rPr>
                  <a:t>	</a:t>
                </a:r>
                <a14:m>
                  <m:oMath xmlns:m="http://schemas.openxmlformats.org/officeDocument/2006/math">
                    <m:borderBox>
                      <m:borderBoxPr>
                        <m:ctrlPr>
                          <a:rPr lang="en-US" sz="1800" i="1">
                            <a:solidFill>
                              <a:prstClr val="black"/>
                            </a:solidFill>
                            <a:latin typeface="Cambria Math" panose="02040503050406030204" pitchFamily="18" charset="0"/>
                          </a:rPr>
                        </m:ctrlPr>
                      </m:borderBoxPr>
                      <m:e>
                        <m:r>
                          <a:rPr lang="en-US" sz="1800" i="1">
                            <a:solidFill>
                              <a:prstClr val="black"/>
                            </a:solidFill>
                            <a:latin typeface="Cambria Math" panose="02040503050406030204" pitchFamily="18" charset="0"/>
                          </a:rPr>
                          <m:t>𝑇</m:t>
                        </m:r>
                        <m:r>
                          <a:rPr lang="en-US" sz="1800" i="1">
                            <a:solidFill>
                              <a:prstClr val="black"/>
                            </a:solidFill>
                            <a:latin typeface="Cambria Math" panose="02040503050406030204" pitchFamily="18" charset="0"/>
                          </a:rPr>
                          <m:t>=113.125 </m:t>
                        </m:r>
                        <m:r>
                          <m:rPr>
                            <m:sty m:val="p"/>
                          </m:rPr>
                          <a:rPr lang="en-US" sz="1800">
                            <a:solidFill>
                              <a:prstClr val="black"/>
                            </a:solidFill>
                            <a:latin typeface="Cambria Math" panose="02040503050406030204" pitchFamily="18" charset="0"/>
                          </a:rPr>
                          <m:t>lb</m:t>
                        </m:r>
                      </m:e>
                    </m:borderBox>
                  </m:oMath>
                </a14:m>
                <a:endParaRPr lang="en-US" sz="1800" dirty="0">
                  <a:solidFill>
                    <a:prstClr val="black"/>
                  </a:solidFill>
                  <a:latin typeface="Arial" panose="020B0604020202020204" pitchFamily="34" charset="0"/>
                  <a:cs typeface="Arial" panose="020B0604020202020204" pitchFamily="34" charset="0"/>
                  <a:sym typeface="Oswald"/>
                </a:endParaRPr>
              </a:p>
              <a:p>
                <a:pPr lvl="0" defTabSz="914400">
                  <a:lnSpc>
                    <a:spcPct val="110000"/>
                  </a:lnSpc>
                  <a:spcBef>
                    <a:spcPts val="600"/>
                  </a:spcBef>
                  <a:spcAft>
                    <a:spcPts val="600"/>
                  </a:spcAft>
                </a:pPr>
                <a:r>
                  <a:rPr lang="en-US" sz="2400" u="sng" dirty="0">
                    <a:solidFill>
                      <a:prstClr val="black"/>
                    </a:solidFill>
                    <a:latin typeface="Arial" panose="020B0604020202020204" pitchFamily="34" charset="0"/>
                    <a:cs typeface="Arial" panose="020B0604020202020204" pitchFamily="34" charset="0"/>
                  </a:rPr>
                  <a:t>Dashboard </a:t>
                </a:r>
              </a:p>
              <a:p>
                <a:pPr rtl="0">
                  <a:spcBef>
                    <a:spcPts val="1000"/>
                  </a:spcBef>
                  <a:spcAft>
                    <a:spcPts val="200"/>
                  </a:spcAft>
                </a:pPr>
                <a:r>
                  <a:rPr lang="pt-BR" altLang="zh-CN" sz="1800" b="0" i="0" u="none" strike="noStrike" dirty="0">
                    <a:solidFill>
                      <a:srgbClr val="000000"/>
                    </a:solidFill>
                    <a:effectLst/>
                    <a:latin typeface="Arial" panose="020B0604020202020204" pitchFamily="34" charset="0"/>
                  </a:rPr>
                  <a:t>Velocity = 2 * pi * rpm*R (m/s)</a:t>
                </a:r>
                <a:r>
                  <a:rPr lang="en-US" altLang="zh-CN" sz="1800" dirty="0">
                    <a:solidFill>
                      <a:prstClr val="black"/>
                    </a:solidFill>
                  </a:rPr>
                  <a:t>                          </a:t>
                </a:r>
                <a14:m>
                  <m:oMath xmlns:m="http://schemas.openxmlformats.org/officeDocument/2006/math">
                    <m:borderBox>
                      <m:borderBoxPr>
                        <m:ctrlPr>
                          <a:rPr lang="en-US" altLang="zh-CN" sz="1800" i="1">
                            <a:solidFill>
                              <a:prstClr val="black"/>
                            </a:solidFill>
                            <a:latin typeface="Cambria Math" panose="02040503050406030204" pitchFamily="18" charset="0"/>
                          </a:rPr>
                        </m:ctrlPr>
                      </m:borderBoxPr>
                      <m:e>
                        <m:r>
                          <a:rPr lang="en-US" altLang="zh-CN" sz="1800" b="0" i="1" smtClean="0">
                            <a:solidFill>
                              <a:prstClr val="black"/>
                            </a:solidFill>
                            <a:latin typeface="Cambria Math" panose="02040503050406030204" pitchFamily="18" charset="0"/>
                          </a:rPr>
                          <m:t>𝑟𝑝𝑚</m:t>
                        </m:r>
                        <m:r>
                          <a:rPr lang="en-US" altLang="zh-CN" sz="1800" i="1">
                            <a:solidFill>
                              <a:prstClr val="black"/>
                            </a:solidFill>
                            <a:latin typeface="Cambria Math" panose="02040503050406030204" pitchFamily="18" charset="0"/>
                          </a:rPr>
                          <m:t>=</m:t>
                        </m:r>
                        <m:r>
                          <a:rPr lang="en-US" altLang="zh-CN" sz="1800" b="0" i="0" smtClean="0">
                            <a:solidFill>
                              <a:prstClr val="black"/>
                            </a:solidFill>
                            <a:latin typeface="Cambria Math" panose="02040503050406030204" pitchFamily="18" charset="0"/>
                          </a:rPr>
                          <m:t>1595</m:t>
                        </m:r>
                      </m:e>
                    </m:borderBox>
                  </m:oMath>
                </a14:m>
                <a:endParaRPr lang="pt-BR" altLang="zh-CN" sz="1800" b="0" i="0" u="none" strike="noStrike" dirty="0">
                  <a:solidFill>
                    <a:srgbClr val="000000"/>
                  </a:solidFill>
                  <a:effectLst/>
                  <a:latin typeface="Arial" panose="020B0604020202020204" pitchFamily="34" charset="0"/>
                </a:endParaRPr>
              </a:p>
              <a:p>
                <a:pPr rtl="0">
                  <a:spcBef>
                    <a:spcPts val="1000"/>
                  </a:spcBef>
                  <a:spcAft>
                    <a:spcPts val="200"/>
                  </a:spcAft>
                </a:pPr>
                <a:endParaRPr lang="pt-BR" altLang="zh-CN" sz="800" b="0" dirty="0">
                  <a:effectLst/>
                </a:endParaRPr>
              </a:p>
              <a:p>
                <a:pPr rtl="0">
                  <a:spcBef>
                    <a:spcPts val="1000"/>
                  </a:spcBef>
                  <a:spcAft>
                    <a:spcPts val="200"/>
                  </a:spcAft>
                </a:pPr>
                <a:r>
                  <a:rPr lang="pt-BR" altLang="zh-CN" sz="1800" b="0" i="0" u="none" strike="noStrike" dirty="0">
                    <a:solidFill>
                      <a:srgbClr val="000000"/>
                    </a:solidFill>
                    <a:effectLst/>
                    <a:latin typeface="Arial" panose="020B0604020202020204" pitchFamily="34" charset="0"/>
                  </a:rPr>
                  <a:t>V_display = rpm * R * 0.3768 (Km/h)          </a:t>
                </a:r>
                <a:r>
                  <a:rPr lang="en-US" altLang="zh-CN" sz="800" dirty="0">
                    <a:solidFill>
                      <a:prstClr val="black"/>
                    </a:solidFill>
                  </a:rPr>
                  <a:t> </a:t>
                </a:r>
                <a14:m>
                  <m:oMath xmlns:m="http://schemas.openxmlformats.org/officeDocument/2006/math">
                    <m:borderBox>
                      <m:borderBoxPr>
                        <m:ctrlPr>
                          <a:rPr lang="en-US" altLang="zh-CN" sz="1800" i="1">
                            <a:solidFill>
                              <a:prstClr val="black"/>
                            </a:solidFill>
                            <a:latin typeface="Cambria Math" panose="02040503050406030204" pitchFamily="18" charset="0"/>
                          </a:rPr>
                        </m:ctrlPr>
                      </m:borderBoxPr>
                      <m:e>
                        <m:sSub>
                          <m:sSubPr>
                            <m:ctrlPr>
                              <a:rPr lang="en-US" altLang="zh-CN" sz="1800" b="0" i="1" smtClean="0">
                                <a:solidFill>
                                  <a:prstClr val="black"/>
                                </a:solidFill>
                                <a:latin typeface="Cambria Math" panose="02040503050406030204" pitchFamily="18" charset="0"/>
                              </a:rPr>
                            </m:ctrlPr>
                          </m:sSubPr>
                          <m:e>
                            <m:r>
                              <m:rPr>
                                <m:sty m:val="p"/>
                              </m:rPr>
                              <a:rPr lang="en-US" altLang="zh-CN" sz="1800" i="1">
                                <a:solidFill>
                                  <a:prstClr val="black"/>
                                </a:solidFill>
                                <a:latin typeface="Cambria Math" panose="02040503050406030204" pitchFamily="18" charset="0"/>
                              </a:rPr>
                              <m:t>V</m:t>
                            </m:r>
                          </m:e>
                          <m:sub>
                            <m:r>
                              <a:rPr lang="en-US" altLang="zh-CN" sz="1800" b="0" i="1" smtClean="0">
                                <a:solidFill>
                                  <a:prstClr val="black"/>
                                </a:solidFill>
                                <a:latin typeface="Cambria Math" panose="02040503050406030204" pitchFamily="18" charset="0"/>
                              </a:rPr>
                              <m:t>𝑑𝑖𝑠𝑝𝑙𝑎𝑦</m:t>
                            </m:r>
                          </m:sub>
                        </m:sSub>
                        <m:r>
                          <a:rPr lang="en-US" altLang="zh-CN" sz="1800" i="1">
                            <a:solidFill>
                              <a:prstClr val="black"/>
                            </a:solidFill>
                            <a:latin typeface="Cambria Math" panose="02040503050406030204" pitchFamily="18" charset="0"/>
                          </a:rPr>
                          <m:t>=</m:t>
                        </m:r>
                        <m:r>
                          <a:rPr lang="en-US" altLang="zh-CN" sz="1800" b="0" i="1" smtClean="0">
                            <a:solidFill>
                              <a:prstClr val="black"/>
                            </a:solidFill>
                            <a:latin typeface="Cambria Math" panose="02040503050406030204" pitchFamily="18" charset="0"/>
                          </a:rPr>
                          <m:t>72</m:t>
                        </m:r>
                        <m:r>
                          <a:rPr lang="en-US" altLang="zh-CN" sz="1800" b="0" i="1" smtClean="0">
                            <a:solidFill>
                              <a:prstClr val="black"/>
                            </a:solidFill>
                            <a:latin typeface="Cambria Math" panose="02040503050406030204" pitchFamily="18" charset="0"/>
                          </a:rPr>
                          <m:t>𝐾𝑚</m:t>
                        </m:r>
                        <m:r>
                          <a:rPr lang="en-US" altLang="zh-CN" sz="1800" b="0" i="1" smtClean="0">
                            <a:solidFill>
                              <a:prstClr val="black"/>
                            </a:solidFill>
                            <a:latin typeface="Cambria Math" panose="02040503050406030204" pitchFamily="18" charset="0"/>
                          </a:rPr>
                          <m:t>/</m:t>
                        </m:r>
                        <m:r>
                          <a:rPr lang="en-US" altLang="zh-CN" sz="1800" b="0" i="1" smtClean="0">
                            <a:solidFill>
                              <a:prstClr val="black"/>
                            </a:solidFill>
                            <a:latin typeface="Cambria Math" panose="02040503050406030204" pitchFamily="18" charset="0"/>
                          </a:rPr>
                          <m:t>h</m:t>
                        </m:r>
                      </m:e>
                    </m:borderBox>
                  </m:oMath>
                </a14:m>
                <a:endParaRPr lang="pt-BR" altLang="zh-CN" sz="1800" i="1" dirty="0">
                  <a:solidFill>
                    <a:prstClr val="black"/>
                  </a:solidFill>
                  <a:latin typeface="Cambria Math" panose="02040503050406030204" pitchFamily="18" charset="0"/>
                </a:endParaRPr>
              </a:p>
              <a:p>
                <a:br>
                  <a:rPr lang="pt-BR" altLang="zh-CN" sz="1800" i="1" dirty="0">
                    <a:solidFill>
                      <a:prstClr val="black"/>
                    </a:solidFill>
                    <a:latin typeface="Cambria Math" panose="02040503050406030204" pitchFamily="18" charset="0"/>
                  </a:rPr>
                </a:br>
                <a:endParaRPr lang="en-US" sz="1800" i="1" dirty="0">
                  <a:solidFill>
                    <a:prstClr val="black"/>
                  </a:solidFill>
                  <a:latin typeface="Cambria Math" panose="02040503050406030204" pitchFamily="18" charset="0"/>
                </a:endParaRPr>
              </a:p>
            </p:txBody>
          </p:sp>
        </mc:Choice>
        <mc:Fallback xmlns="">
          <p:sp useBgFill="1">
            <p:nvSpPr>
              <p:cNvPr id="69" name="Shape 68">
                <a:extLst>
                  <a:ext uri="{FF2B5EF4-FFF2-40B4-BE49-F238E27FC236}">
                    <a16:creationId xmlns:a16="http://schemas.microsoft.com/office/drawing/2014/main" id="{E73FE316-971F-0245-8753-7B3D6F345F94}"/>
                  </a:ext>
                </a:extLst>
              </p:cNvPr>
              <p:cNvSpPr txBox="1">
                <a:spLocks noRot="1" noChangeAspect="1" noMove="1" noResize="1" noEditPoints="1" noAdjustHandles="1" noChangeArrowheads="1" noChangeShapeType="1" noTextEdit="1"/>
              </p:cNvSpPr>
              <p:nvPr/>
            </p:nvSpPr>
            <p:spPr>
              <a:xfrm>
                <a:off x="178276" y="14062176"/>
                <a:ext cx="9118230" cy="9503509"/>
              </a:xfrm>
              <a:prstGeom prst="rect">
                <a:avLst/>
              </a:prstGeom>
              <a:blipFill>
                <a:blip r:embed="rId3"/>
                <a:stretch>
                  <a:fillRect l="-11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E0CED478-E961-D646-BF4C-9C2E578C7D0F}"/>
                  </a:ext>
                </a:extLst>
              </p:cNvPr>
              <p:cNvSpPr/>
              <p:nvPr/>
            </p:nvSpPr>
            <p:spPr>
              <a:xfrm>
                <a:off x="6593598" y="14182166"/>
                <a:ext cx="3061082" cy="95914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defTabSz="914400">
                  <a:spcBef>
                    <a:spcPts val="600"/>
                  </a:spcBef>
                  <a:spcAft>
                    <a:spcPts val="600"/>
                  </a:spcAft>
                </a:pPr>
                <a:r>
                  <a:rPr lang="en-US" sz="2800" i="1" u="sng" dirty="0">
                    <a:solidFill>
                      <a:prstClr val="black"/>
                    </a:solidFill>
                    <a:latin typeface="Cambria Math" panose="02040503050406030204" pitchFamily="18" charset="0"/>
                    <a:ea typeface="Calibri" panose="020F0502020204030204" pitchFamily="34" charset="0"/>
                    <a:cs typeface="Arial" panose="020B0604020202020204" pitchFamily="34" charset="0"/>
                  </a:rPr>
                  <a:t>Abbreviations </a:t>
                </a:r>
                <a:endParaRPr lang="en-US" sz="2000" i="1"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14:m>
                  <m:oMathPara xmlns:m="http://schemas.openxmlformats.org/officeDocument/2006/math">
                    <m:oMathParaPr>
                      <m:jc m:val="left"/>
                    </m:oMathParaPr>
                    <m:oMath xmlns:m="http://schemas.openxmlformats.org/officeDocument/2006/math">
                      <m:r>
                        <a:rPr lang="en-US" sz="2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2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mass</m:t>
                      </m:r>
                    </m:oMath>
                    <m:oMath xmlns:m="http://schemas.openxmlformats.org/officeDocument/2006/math">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𝑣𝑖</m:t>
                      </m:r>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Initial</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velocity</m:t>
                      </m:r>
                    </m:oMath>
                    <m:oMath xmlns:m="http://schemas.openxmlformats.org/officeDocument/2006/math">
                      <m:sSub>
                        <m:sSubPr>
                          <m:ctrlP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𝑣</m:t>
                          </m:r>
                        </m:e>
                        <m:sub>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𝑓</m:t>
                          </m:r>
                        </m:sub>
                      </m:sSub>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Final</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velocity</m:t>
                      </m:r>
                    </m:oMath>
                    <m:oMath xmlns:m="http://schemas.openxmlformats.org/officeDocument/2006/math">
                      <m:r>
                        <m:rPr>
                          <m:sty m:val="p"/>
                        </m:rPr>
                        <a:rPr lang="en-US" sz="2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s</m:t>
                      </m:r>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distance</m:t>
                      </m:r>
                    </m:oMath>
                    <m:oMath xmlns:m="http://schemas.openxmlformats.org/officeDocument/2006/math">
                      <m:r>
                        <a:rPr lang="en-US" sz="2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2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acceleration</m:t>
                      </m:r>
                    </m:oMath>
                    <m:oMath xmlns:m="http://schemas.openxmlformats.org/officeDocument/2006/math">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𝑡</m:t>
                      </m:r>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time</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to</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stop</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the</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vehicle</m:t>
                      </m:r>
                    </m:oMath>
                    <m:oMath xmlns:m="http://schemas.openxmlformats.org/officeDocument/2006/math">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total</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of</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the</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brakes</m:t>
                      </m:r>
                    </m:oMath>
                  </m:oMathPara>
                </a14:m>
                <a:endPar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14:m>
                  <m:oMathPara xmlns:m="http://schemas.openxmlformats.org/officeDocument/2006/math">
                    <m:oMathParaPr>
                      <m:jc m:val="left"/>
                    </m:oMathParaPr>
                    <m:oMath xmlns:m="http://schemas.openxmlformats.org/officeDocument/2006/math">
                      <m:sSub>
                        <m:sSubPr>
                          <m:ctrlPr>
                            <a:rPr lang="en-US" sz="2000" i="1">
                              <a:solidFill>
                                <a:prstClr val="black"/>
                              </a:solidFill>
                              <a:latin typeface="Cambria Math" panose="02040503050406030204" pitchFamily="18" charset="0"/>
                            </a:rPr>
                          </m:ctrlPr>
                        </m:sSubPr>
                        <m:e>
                          <m:r>
                            <m:rPr>
                              <m:sty m:val="p"/>
                            </m:rPr>
                            <a:rPr lang="en-US" sz="2000">
                              <a:solidFill>
                                <a:prstClr val="black"/>
                              </a:solidFill>
                              <a:latin typeface="Cambria Math" panose="02040503050406030204" pitchFamily="18" charset="0"/>
                            </a:rPr>
                            <m:t>F</m:t>
                          </m:r>
                        </m:e>
                        <m:sub>
                          <m:r>
                            <m:rPr>
                              <m:sty m:val="p"/>
                            </m:rPr>
                            <a:rPr lang="en-US" sz="2000">
                              <a:solidFill>
                                <a:prstClr val="black"/>
                              </a:solidFill>
                              <a:latin typeface="Cambria Math" panose="02040503050406030204" pitchFamily="18" charset="0"/>
                            </a:rPr>
                            <m:t>b</m:t>
                          </m:r>
                        </m:sub>
                      </m:sSub>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Braking</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Force</m:t>
                      </m:r>
                    </m:oMath>
                  </m:oMathPara>
                </a14:m>
                <a:endPar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14:m>
                  <m:oMathPara xmlns:m="http://schemas.openxmlformats.org/officeDocument/2006/math">
                    <m:oMathParaPr>
                      <m:jc m:val="left"/>
                    </m:oMathParaPr>
                    <m:oMath xmlns:m="http://schemas.openxmlformats.org/officeDocument/2006/math">
                      <m:sSub>
                        <m:sSubPr>
                          <m:ctrlPr>
                            <a:rPr lang="en-US" sz="2000" i="1">
                              <a:solidFill>
                                <a:prstClr val="black"/>
                              </a:solidFill>
                              <a:latin typeface="Cambria Math" panose="02040503050406030204" pitchFamily="18" charset="0"/>
                            </a:rPr>
                          </m:ctrlPr>
                        </m:sSubPr>
                        <m:e>
                          <m:r>
                            <m:rPr>
                              <m:sty m:val="p"/>
                            </m:rPr>
                            <a:rPr lang="en-US" sz="2000">
                              <a:solidFill>
                                <a:prstClr val="black"/>
                              </a:solidFill>
                              <a:latin typeface="Cambria Math" panose="02040503050406030204" pitchFamily="18" charset="0"/>
                            </a:rPr>
                            <m:t>F</m:t>
                          </m:r>
                        </m:e>
                        <m:sub>
                          <m:r>
                            <m:rPr>
                              <m:sty m:val="p"/>
                            </m:rPr>
                            <a:rPr lang="en-US" sz="2000">
                              <a:solidFill>
                                <a:prstClr val="black"/>
                              </a:solidFill>
                              <a:latin typeface="Cambria Math" panose="02040503050406030204" pitchFamily="18" charset="0"/>
                            </a:rPr>
                            <m:t>c</m:t>
                          </m:r>
                        </m:sub>
                      </m:sSub>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Clamping</m:t>
                      </m:r>
                      <m: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000">
                          <a:solidFill>
                            <a:prstClr val="black"/>
                          </a:solidFill>
                          <a:latin typeface="Cambria Math" panose="02040503050406030204" pitchFamily="18" charset="0"/>
                          <a:ea typeface="Calibri" panose="020F0502020204030204" pitchFamily="34" charset="0"/>
                          <a:cs typeface="Arial" panose="020B0604020202020204" pitchFamily="34" charset="0"/>
                        </a:rPr>
                        <m:t>Force</m:t>
                      </m:r>
                    </m:oMath>
                  </m:oMathPara>
                </a14:m>
                <a:endPar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2000">
                          <a:solidFill>
                            <a:prstClr val="black"/>
                          </a:solidFill>
                          <a:latin typeface="Cambria Math" panose="02040503050406030204" pitchFamily="18" charset="0"/>
                        </a:rPr>
                        <m:t>μ</m:t>
                      </m:r>
                      <m:r>
                        <a:rPr lang="en-US" sz="2000">
                          <a:solidFill>
                            <a:prstClr val="black"/>
                          </a:solidFill>
                          <a:latin typeface="Cambria Math" panose="02040503050406030204" pitchFamily="18" charset="0"/>
                        </a:rPr>
                        <m:t>:</m:t>
                      </m:r>
                      <m:r>
                        <m:rPr>
                          <m:sty m:val="p"/>
                        </m:rPr>
                        <a:rPr lang="en-US" sz="2000">
                          <a:solidFill>
                            <a:prstClr val="black"/>
                          </a:solidFill>
                          <a:latin typeface="Cambria Math" panose="02040503050406030204" pitchFamily="18" charset="0"/>
                        </a:rPr>
                        <m:t>Coefficien</m:t>
                      </m:r>
                      <m:r>
                        <a:rPr lang="en-US" sz="2000">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friction</m:t>
                      </m:r>
                    </m:oMath>
                  </m:oMathPara>
                </a14:m>
                <a:endPar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14:m>
                  <m:oMath xmlns:m="http://schemas.openxmlformats.org/officeDocument/2006/math">
                    <m:nary>
                      <m:naryPr>
                        <m:chr m:val="∑"/>
                        <m:limLoc m:val="undOvr"/>
                        <m:subHide m:val="on"/>
                        <m:supHide m:val="on"/>
                        <m:ctrlPr>
                          <a:rPr lang="en-US" sz="1800" i="1">
                            <a:latin typeface="Cambria Math" panose="02040503050406030204" pitchFamily="18" charset="0"/>
                            <a:ea typeface="Cambria Math" panose="02040503050406030204" pitchFamily="18" charset="0"/>
                          </a:rPr>
                        </m:ctrlPr>
                      </m:naryPr>
                      <m:sub/>
                      <m:sup/>
                      <m:e>
                        <m:r>
                          <a:rPr lang="en-US" sz="1800" i="1">
                            <a:latin typeface="Cambria Math" panose="02040503050406030204" pitchFamily="18" charset="0"/>
                            <a:ea typeface="Cambria Math" panose="02040503050406030204" pitchFamily="18" charset="0"/>
                          </a:rPr>
                          <m:t>𝐹𝑦</m:t>
                        </m:r>
                      </m:e>
                    </m:nary>
                    <m:r>
                      <a:rPr lang="en-US" sz="1800" b="0" i="0" smtClean="0">
                        <a:latin typeface="Cambria Math" panose="02040503050406030204" pitchFamily="18" charset="0"/>
                        <a:ea typeface="Cambria Math" panose="02040503050406030204" pitchFamily="18" charset="0"/>
                      </a:rPr>
                      <m:t>:</m:t>
                    </m:r>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Sum of Force</a:t>
                </a:r>
              </a:p>
              <a:p>
                <a:pPr lvl="0" defTabSz="914400">
                  <a:spcBef>
                    <a:spcPts val="600"/>
                  </a:spcBef>
                  <a:spcAft>
                    <a:spcPts val="600"/>
                  </a:spcAft>
                </a:pPr>
                <a14:m>
                  <m:oMath xmlns:m="http://schemas.openxmlformats.org/officeDocument/2006/math">
                    <m:nary>
                      <m:naryPr>
                        <m:chr m:val="∑"/>
                        <m:subHide m:val="on"/>
                        <m:supHide m:val="on"/>
                        <m:ctrlPr>
                          <a:rPr lang="en-US" sz="2000" i="1" smtClean="0">
                            <a:latin typeface="Cambria Math" panose="02040503050406030204" pitchFamily="18" charset="0"/>
                            <a:ea typeface="Cambria Math" panose="02040503050406030204" pitchFamily="18" charset="0"/>
                          </a:rPr>
                        </m:ctrlPr>
                      </m:naryPr>
                      <m:sub/>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𝑀</m:t>
                            </m:r>
                          </m:e>
                          <m:sub>
                            <m:r>
                              <a:rPr lang="en-US" sz="2000" i="1">
                                <a:latin typeface="Cambria Math" panose="02040503050406030204" pitchFamily="18" charset="0"/>
                                <a:ea typeface="Cambria Math" panose="02040503050406030204" pitchFamily="18" charset="0"/>
                              </a:rPr>
                              <m:t>𝑝𝑜𝑖𝑛𝑡</m:t>
                            </m:r>
                          </m:sub>
                        </m:sSub>
                        <m:r>
                          <a:rPr lang="en-US" sz="2000" b="0" i="1" smtClean="0">
                            <a:latin typeface="Cambria Math" panose="02040503050406030204" pitchFamily="18" charset="0"/>
                            <a:ea typeface="Cambria Math" panose="02040503050406030204" pitchFamily="18" charset="0"/>
                          </a:rPr>
                          <m:t>:</m:t>
                        </m:r>
                      </m:e>
                    </m:nary>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Sum of moment </a:t>
                </a:r>
              </a:p>
              <a:p>
                <a:pPr lvl="0" defTabSz="914400">
                  <a:spcBef>
                    <a:spcPts val="600"/>
                  </a:spcBef>
                  <a:spcAft>
                    <a:spcPts val="600"/>
                  </a:spcAft>
                </a:pPr>
                <a14:m>
                  <m:oMath xmlns:m="http://schemas.openxmlformats.org/officeDocument/2006/math">
                    <m:sSub>
                      <m:sSubPr>
                        <m:ctrlPr>
                          <a:rPr lang="aa-ET" sz="2000" i="1">
                            <a:latin typeface="Cambria Math" panose="02040503050406030204" pitchFamily="18" charset="0"/>
                          </a:rPr>
                        </m:ctrlPr>
                      </m:sSubPr>
                      <m:e>
                        <m:r>
                          <a:rPr lang="aa-ET" sz="2000" i="1">
                            <a:latin typeface="Cambria Math" panose="02040503050406030204" pitchFamily="18" charset="0"/>
                          </a:rPr>
                          <m:t>𝐹</m:t>
                        </m:r>
                      </m:e>
                      <m:sub>
                        <m:r>
                          <a:rPr lang="en-US" sz="2000" b="0" i="1" smtClean="0">
                            <a:latin typeface="Cambria Math" panose="02040503050406030204" pitchFamily="18" charset="0"/>
                          </a:rPr>
                          <m:t>𝑓</m:t>
                        </m:r>
                      </m:sub>
                    </m:sSub>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Friction force</a:t>
                </a:r>
              </a:p>
              <a:p>
                <a:pPr lvl="0" defTabSz="914400">
                  <a:spcBef>
                    <a:spcPts val="600"/>
                  </a:spcBef>
                  <a:spcAft>
                    <a:spcPts val="600"/>
                  </a:spcAft>
                </a:pPr>
                <a14:m>
                  <m:oMathPara xmlns:m="http://schemas.openxmlformats.org/officeDocument/2006/math">
                    <m:oMathParaPr>
                      <m:jc m:val="left"/>
                    </m:oMathParaPr>
                    <m:oMath xmlns:m="http://schemas.openxmlformats.org/officeDocument/2006/math">
                      <m:r>
                        <a:rPr lang="aa-ET" sz="2000" i="1">
                          <a:latin typeface="Cambria Math" panose="02040503050406030204" pitchFamily="18" charset="0"/>
                        </a:rPr>
                        <m:t>𝑇</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pinion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torque</m:t>
                      </m:r>
                      <m:r>
                        <a:rPr lang="en-US" sz="2000" b="0" i="0" smtClean="0">
                          <a:latin typeface="Cambria Math" panose="02040503050406030204" pitchFamily="18" charset="0"/>
                        </a:rPr>
                        <m:t> </m:t>
                      </m:r>
                    </m:oMath>
                  </m:oMathPara>
                </a14:m>
                <a:endParaRPr lang="en-US" sz="2000" b="0" dirty="0">
                  <a:latin typeface="Cambria Math" panose="02040503050406030204" pitchFamily="18" charset="0"/>
                </a:endParaRPr>
              </a:p>
              <a:p>
                <a:pPr lvl="0" defTabSz="914400">
                  <a:spcBef>
                    <a:spcPts val="600"/>
                  </a:spcBef>
                  <a:spcAft>
                    <a:spcPts val="600"/>
                  </a:spcAft>
                </a:pP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𝑤</m:t>
                        </m:r>
                      </m:sub>
                    </m:sSub>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weight Force </a:t>
                </a:r>
              </a:p>
              <a:p>
                <a:pPr lvl="0" defTabSz="914400">
                  <a:spcBef>
                    <a:spcPts val="600"/>
                  </a:spcBef>
                  <a:spcAft>
                    <a:spcPts val="600"/>
                  </a:spcAft>
                </a:pP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𝑖𝑚𝑝</m:t>
                        </m:r>
                      </m:sub>
                    </m:sSub>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impact force </a:t>
                </a:r>
              </a:p>
              <a:p>
                <a:pPr lvl="0" defTabSz="914400">
                  <a:spcBef>
                    <a:spcPts val="600"/>
                  </a:spcBef>
                  <a:spcAft>
                    <a:spcPts val="600"/>
                  </a:spcAft>
                </a:pP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𝑘</m:t>
                        </m:r>
                      </m:e>
                      <m:sub>
                        <m:r>
                          <a:rPr lang="en-US" sz="2000" i="1">
                            <a:solidFill>
                              <a:prstClr val="black"/>
                            </a:solidFill>
                            <a:latin typeface="Cambria Math" panose="02040503050406030204" pitchFamily="18" charset="0"/>
                          </a:rPr>
                          <m:t>𝑚𝑎𝑥</m:t>
                        </m:r>
                      </m:sub>
                    </m:sSub>
                  </m:oMath>
                </a14:m>
                <a:r>
                  <a:rPr lang="en-US" sz="2000" dirty="0">
                    <a:solidFill>
                      <a:prstClr val="black"/>
                    </a:solidFill>
                    <a:latin typeface="Cambria Math" panose="02040503050406030204" pitchFamily="18" charset="0"/>
                    <a:ea typeface="Calibri" panose="020F0502020204030204" pitchFamily="34" charset="0"/>
                    <a:cs typeface="Arial" panose="020B0604020202020204" pitchFamily="34" charset="0"/>
                  </a:rPr>
                  <a:t>: </a:t>
                </a:r>
                <a:r>
                  <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rPr>
                  <a:t>Maximum stiffness</a:t>
                </a:r>
              </a:p>
              <a:p>
                <a:pPr lvl="0" defTabSz="914400">
                  <a:spcBef>
                    <a:spcPts val="600"/>
                  </a:spcBef>
                  <a:spcAft>
                    <a:spcPts val="600"/>
                  </a:spcAft>
                </a:pPr>
                <a14:m>
                  <m:oMath xmlns:m="http://schemas.openxmlformats.org/officeDocument/2006/math">
                    <m:r>
                      <a:rPr lang="aa-ET" sz="1800" i="1">
                        <a:latin typeface="Cambria Math" panose="02040503050406030204" pitchFamily="18" charset="0"/>
                      </a:rPr>
                      <m:t>𝑃𝐶𝐷</m:t>
                    </m:r>
                  </m:oMath>
                </a14:m>
                <a:r>
                  <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rPr>
                  <a:t>: Pitch Circle Dimeter  </a:t>
                </a:r>
              </a:p>
              <a:p>
                <a:pPr lvl="0" defTabSz="914400">
                  <a:spcBef>
                    <a:spcPts val="600"/>
                  </a:spcBef>
                  <a:spcAft>
                    <a:spcPts val="600"/>
                  </a:spcAft>
                </a:pPr>
                <a:r>
                  <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rPr>
                  <a:t>R: The radius of the wheel</a:t>
                </a:r>
              </a:p>
              <a:p>
                <a:pPr lvl="0" defTabSz="914400">
                  <a:spcBef>
                    <a:spcPts val="600"/>
                  </a:spcBef>
                  <a:spcAft>
                    <a:spcPts val="600"/>
                  </a:spcAft>
                </a:pPr>
                <a:r>
                  <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rPr>
                  <a:t>RPM: Revolutions per minute</a:t>
                </a:r>
              </a:p>
              <a:p>
                <a:pPr lvl="0" defTabSz="914400">
                  <a:spcBef>
                    <a:spcPts val="600"/>
                  </a:spcBef>
                  <a:spcAft>
                    <a:spcPts val="600"/>
                  </a:spcAft>
                </a:pPr>
                <a:r>
                  <a:rPr lang="pt-BR" altLang="zh-CN" sz="1800" b="0" i="0" u="none" strike="noStrike" dirty="0">
                    <a:solidFill>
                      <a:srgbClr val="000000"/>
                    </a:solidFill>
                    <a:effectLst/>
                    <a:latin typeface="Arial" panose="020B0604020202020204" pitchFamily="34" charset="0"/>
                  </a:rPr>
                  <a:t>V_display</a:t>
                </a:r>
                <a:r>
                  <a:rPr lang="en-US" altLang="zh-CN" sz="1800" b="0" i="0" u="none" strike="noStrike" dirty="0">
                    <a:solidFill>
                      <a:prstClr val="black"/>
                    </a:solidFill>
                    <a:effectLst/>
                    <a:latin typeface="Cambria Math" panose="02040503050406030204" pitchFamily="18" charset="0"/>
                    <a:cs typeface="Arial" panose="020B0604020202020204" pitchFamily="34" charset="0"/>
                  </a:rPr>
                  <a:t>: The velocity displays on the LCD</a:t>
                </a:r>
                <a:endPar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defTabSz="914400">
                  <a:spcBef>
                    <a:spcPts val="600"/>
                  </a:spcBef>
                  <a:spcAft>
                    <a:spcPts val="600"/>
                  </a:spcAft>
                </a:pPr>
                <a:endParaRPr lang="en-US" sz="1800" dirty="0">
                  <a:solidFill>
                    <a:prstClr val="black"/>
                  </a:solidFill>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70" name="Rectangle 69">
                <a:extLst>
                  <a:ext uri="{FF2B5EF4-FFF2-40B4-BE49-F238E27FC236}">
                    <a16:creationId xmlns:a16="http://schemas.microsoft.com/office/drawing/2014/main" id="{E0CED478-E961-D646-BF4C-9C2E578C7D0F}"/>
                  </a:ext>
                </a:extLst>
              </p:cNvPr>
              <p:cNvSpPr>
                <a:spLocks noRot="1" noChangeAspect="1" noMove="1" noResize="1" noEditPoints="1" noAdjustHandles="1" noChangeArrowheads="1" noChangeShapeType="1" noTextEdit="1"/>
              </p:cNvSpPr>
              <p:nvPr/>
            </p:nvSpPr>
            <p:spPr>
              <a:xfrm>
                <a:off x="6593598" y="14182166"/>
                <a:ext cx="3061082" cy="9591472"/>
              </a:xfrm>
              <a:prstGeom prst="rect">
                <a:avLst/>
              </a:prstGeom>
              <a:blipFill>
                <a:blip r:embed="rId4"/>
                <a:stretch>
                  <a:fillRect l="-12351" t="-635" r="-1394"/>
                </a:stretch>
              </a:blipFill>
              <a:ln>
                <a:noFill/>
              </a:ln>
            </p:spPr>
            <p:txBody>
              <a:bodyPr/>
              <a:lstStyle/>
              <a:p>
                <a:r>
                  <a:rPr lang="zh-CN" altLang="en-US">
                    <a:noFill/>
                  </a:rPr>
                  <a:t> </a:t>
                </a:r>
              </a:p>
            </p:txBody>
          </p:sp>
        </mc:Fallback>
      </mc:AlternateContent>
      <p:sp useBgFill="1">
        <p:nvSpPr>
          <p:cNvPr id="82" name="Google Shape;84;p1">
            <a:extLst>
              <a:ext uri="{FF2B5EF4-FFF2-40B4-BE49-F238E27FC236}">
                <a16:creationId xmlns:a16="http://schemas.microsoft.com/office/drawing/2014/main" id="{E2CEC2F2-0270-4D46-A65E-60522229D74F}"/>
              </a:ext>
            </a:extLst>
          </p:cNvPr>
          <p:cNvSpPr txBox="1"/>
          <p:nvPr/>
        </p:nvSpPr>
        <p:spPr>
          <a:xfrm>
            <a:off x="26306991" y="5053350"/>
            <a:ext cx="13633500" cy="8662919"/>
          </a:xfrm>
          <a:prstGeom prst="rect">
            <a:avLst/>
          </a:prstGeom>
          <a:ln>
            <a:noFill/>
          </a:ln>
        </p:spPr>
        <p:txBody>
          <a:bodyPr spcFirstLastPara="1" wrap="square" lIns="83800" tIns="83800" rIns="83800" bIns="83800" anchor="t" anchorCtr="0">
            <a:noAutofit/>
          </a:bodyPr>
          <a:lstStyle/>
          <a:p>
            <a:pPr marL="0" marR="0" lvl="0" indent="0" algn="just" rtl="0">
              <a:lnSpc>
                <a:spcPct val="115000"/>
              </a:lnSpc>
              <a:spcBef>
                <a:spcPts val="0"/>
              </a:spcBef>
              <a:spcAft>
                <a:spcPts val="0"/>
              </a:spcAft>
              <a:buNone/>
            </a:pPr>
            <a:r>
              <a:rPr lang="en-US" sz="3200" b="0" i="0" u="sng" strike="noStrike" cap="none" dirty="0">
                <a:solidFill>
                  <a:schemeClr val="dk1"/>
                </a:solidFill>
                <a:latin typeface="Arial" panose="020B0604020202020204" pitchFamily="34" charset="0"/>
                <a:ea typeface="Times New Roman"/>
                <a:cs typeface="Arial" panose="020B0604020202020204" pitchFamily="34" charset="0"/>
                <a:sym typeface="Times New Roman"/>
              </a:rPr>
              <a:t>Brake System:</a:t>
            </a:r>
            <a:endParaRPr dirty="0">
              <a:latin typeface="Arial" panose="020B0604020202020204" pitchFamily="34" charset="0"/>
              <a:cs typeface="Arial" panose="020B0604020202020204" pitchFamily="34" charset="0"/>
            </a:endParaRPr>
          </a:p>
          <a:p>
            <a:pPr marL="0" marR="0" lvl="0" indent="0" algn="just" rtl="0">
              <a:lnSpc>
                <a:spcPct val="115000"/>
              </a:lnSpc>
              <a:spcBef>
                <a:spcPts val="0"/>
              </a:spcBef>
              <a:spcAft>
                <a:spcPts val="0"/>
              </a:spcAft>
              <a:buNone/>
            </a:pP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The brake system consists of a disk, caliper and pads all connected directly or indirectly to the knuckle. Both thermal and structural analysis are performed to ensure a safe design for brakes as they are the critical part of any vehicle. The material f</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or</a:t>
            </a: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brake disk is Cast Iron.</a:t>
            </a:r>
            <a:endParaRPr dirty="0">
              <a:latin typeface="Arial" panose="020B0604020202020204" pitchFamily="34" charset="0"/>
              <a:cs typeface="Arial" panose="020B0604020202020204" pitchFamily="34" charset="0"/>
            </a:endParaRPr>
          </a:p>
          <a:p>
            <a:pPr marL="0" marR="0" lvl="0" indent="0" algn="just" rtl="0">
              <a:lnSpc>
                <a:spcPct val="115000"/>
              </a:lnSpc>
              <a:spcBef>
                <a:spcPts val="0"/>
              </a:spcBef>
              <a:spcAft>
                <a:spcPts val="0"/>
              </a:spcAft>
              <a:buNone/>
            </a:pPr>
            <a:r>
              <a:rPr lang="en-US" sz="3200" b="0" i="0" u="sng" strike="noStrike" cap="none" dirty="0">
                <a:solidFill>
                  <a:schemeClr val="dk1"/>
                </a:solidFill>
                <a:latin typeface="Arial" panose="020B0604020202020204" pitchFamily="34" charset="0"/>
                <a:ea typeface="Times New Roman"/>
                <a:cs typeface="Arial" panose="020B0604020202020204" pitchFamily="34" charset="0"/>
                <a:sym typeface="Times New Roman"/>
              </a:rPr>
              <a:t>Front Suspension:</a:t>
            </a:r>
            <a:endParaRPr dirty="0">
              <a:latin typeface="Arial" panose="020B0604020202020204" pitchFamily="34" charset="0"/>
              <a:cs typeface="Arial" panose="020B0604020202020204" pitchFamily="34" charset="0"/>
            </a:endParaRPr>
          </a:p>
          <a:p>
            <a:pPr marL="0" marR="0" lvl="0" indent="0" algn="just" rtl="0">
              <a:lnSpc>
                <a:spcPct val="115000"/>
              </a:lnSpc>
              <a:spcBef>
                <a:spcPts val="0"/>
              </a:spcBef>
              <a:spcAft>
                <a:spcPts val="0"/>
              </a:spcAft>
              <a:buNone/>
            </a:pP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The </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front suspension consists of </a:t>
            </a: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Equal A arms, mono-tube shock absorber with coil spring. The damper is  attached to upper </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arm</a:t>
            </a: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The materials used is 4130 steel for both arms.</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 The coil spring is also used for this project to reduce the force of amount of shocking. </a:t>
            </a:r>
          </a:p>
          <a:p>
            <a:pPr marL="0" marR="0" lvl="0" indent="0" algn="just" rtl="0">
              <a:lnSpc>
                <a:spcPct val="115000"/>
              </a:lnSpc>
              <a:spcBef>
                <a:spcPts val="0"/>
              </a:spcBef>
              <a:spcAft>
                <a:spcPts val="0"/>
              </a:spcAft>
              <a:buNone/>
            </a:pPr>
            <a:r>
              <a:rPr lang="en-US" sz="3200" b="0" i="0" u="sng" strike="noStrike" cap="none" dirty="0">
                <a:solidFill>
                  <a:schemeClr val="dk1"/>
                </a:solidFill>
                <a:latin typeface="Arial" panose="020B0604020202020204" pitchFamily="34" charset="0"/>
                <a:ea typeface="Times New Roman"/>
                <a:cs typeface="Arial" panose="020B0604020202020204" pitchFamily="34" charset="0"/>
                <a:sym typeface="Times New Roman"/>
              </a:rPr>
              <a:t>Steering System:</a:t>
            </a:r>
            <a:endParaRPr dirty="0">
              <a:latin typeface="Arial" panose="020B0604020202020204" pitchFamily="34" charset="0"/>
              <a:cs typeface="Arial" panose="020B0604020202020204" pitchFamily="34" charset="0"/>
            </a:endParaRPr>
          </a:p>
          <a:p>
            <a:pPr marL="0" marR="0" lvl="0" indent="0" algn="just" rtl="0">
              <a:lnSpc>
                <a:spcPct val="115000"/>
              </a:lnSpc>
              <a:spcBef>
                <a:spcPts val="0"/>
              </a:spcBef>
              <a:spcAft>
                <a:spcPts val="0"/>
              </a:spcAft>
              <a:buNone/>
            </a:pPr>
            <a:r>
              <a:rPr lang="en-US"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The rack and pinion is used for the steering and designed such that the wheel can turn 30º in either direction. The steering</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 is moving as linear motion.  The number of teeth of pinion is 32 and the material used is steel for rack and pinion.  </a:t>
            </a:r>
            <a:endParaRPr sz="24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just" rtl="0">
              <a:lnSpc>
                <a:spcPct val="115000"/>
              </a:lnSpc>
              <a:spcBef>
                <a:spcPts val="0"/>
              </a:spcBef>
              <a:spcAft>
                <a:spcPts val="0"/>
              </a:spcAft>
              <a:buClr>
                <a:schemeClr val="dk1"/>
              </a:buClr>
              <a:buFont typeface="Arial"/>
              <a:buNone/>
            </a:pPr>
            <a:r>
              <a:rPr lang="en-US" sz="3200" u="sng" dirty="0">
                <a:solidFill>
                  <a:schemeClr val="dk1"/>
                </a:solidFill>
                <a:latin typeface="Arial" panose="020B0604020202020204" pitchFamily="34" charset="0"/>
                <a:ea typeface="Times New Roman"/>
                <a:cs typeface="Arial" panose="020B0604020202020204" pitchFamily="34" charset="0"/>
                <a:sym typeface="Times New Roman"/>
              </a:rPr>
              <a:t>Dashboard System:</a:t>
            </a:r>
            <a:endParaRPr dirty="0">
              <a:solidFill>
                <a:schemeClr val="dk1"/>
              </a:solidFill>
              <a:latin typeface="Arial" panose="020B0604020202020204" pitchFamily="34" charset="0"/>
              <a:cs typeface="Arial" panose="020B0604020202020204" pitchFamily="34" charset="0"/>
            </a:endParaRPr>
          </a:p>
          <a:p>
            <a:pPr marL="0" lvl="0" indent="0" algn="just" rtl="0">
              <a:lnSpc>
                <a:spcPct val="115000"/>
              </a:lnSpc>
              <a:spcBef>
                <a:spcPts val="0"/>
              </a:spcBef>
              <a:spcAft>
                <a:spcPts val="0"/>
              </a:spcAft>
              <a:buClr>
                <a:schemeClr val="dk1"/>
              </a:buClr>
              <a:buFont typeface="Arial"/>
              <a:buNone/>
            </a:pPr>
            <a:r>
              <a:rPr lang="en-US" sz="2400" dirty="0">
                <a:solidFill>
                  <a:schemeClr val="dk1"/>
                </a:solidFill>
                <a:latin typeface="Arial" panose="020B0604020202020204" pitchFamily="34" charset="0"/>
                <a:ea typeface="Times New Roman"/>
                <a:cs typeface="Arial" panose="020B0604020202020204" pitchFamily="34" charset="0"/>
                <a:sym typeface="Times New Roman"/>
              </a:rPr>
              <a:t>The dashboard is consisted of Arduino board, LCD, step motor, motor driver and speed sensor. it can be easily applied on the Baja and display the rpm and speed of the vehicle on LCD and on the Imitation dashboard. The project changed from the original programmable motor and its own Hall element to a separate sensor to facilitate the design of better applications. The design gives up the control of the motor being measured, and adds a stepper motor to reflect the size of the speed through the angle of rotation of the stepper motor.</a:t>
            </a:r>
            <a:endParaRPr sz="2200" dirty="0">
              <a:solidFill>
                <a:schemeClr val="dk1"/>
              </a:solidFill>
              <a:latin typeface="Arial" panose="020B0604020202020204" pitchFamily="34" charset="0"/>
              <a:cs typeface="Arial" panose="020B0604020202020204" pitchFamily="34" charset="0"/>
            </a:endParaRPr>
          </a:p>
        </p:txBody>
      </p:sp>
      <p:sp useBgFill="1">
        <p:nvSpPr>
          <p:cNvPr id="86" name="Google Shape;116;p1">
            <a:extLst>
              <a:ext uri="{FF2B5EF4-FFF2-40B4-BE49-F238E27FC236}">
                <a16:creationId xmlns:a16="http://schemas.microsoft.com/office/drawing/2014/main" id="{8D247D74-7B50-E64A-9BC8-9B358C03BBE4}"/>
              </a:ext>
            </a:extLst>
          </p:cNvPr>
          <p:cNvSpPr txBox="1"/>
          <p:nvPr/>
        </p:nvSpPr>
        <p:spPr>
          <a:xfrm>
            <a:off x="26288556" y="14288960"/>
            <a:ext cx="13729879" cy="2799616"/>
          </a:xfrm>
          <a:prstGeom prst="rect">
            <a:avLst/>
          </a:prstGeom>
          <a:ln>
            <a:noFill/>
          </a:ln>
        </p:spPr>
        <p:txBody>
          <a:bodyPr spcFirstLastPara="1" wrap="square" lIns="83800" tIns="83800" rIns="83800" bIns="83800" anchor="t" anchorCtr="0">
            <a:noAutofit/>
          </a:bodyPr>
          <a:lstStyle/>
          <a:p>
            <a:pPr algn="just">
              <a:lnSpc>
                <a:spcPct val="115000"/>
              </a:lnSpc>
            </a:pPr>
            <a:r>
              <a:rPr lang="en-US" sz="2400" dirty="0">
                <a:solidFill>
                  <a:schemeClr val="dk1"/>
                </a:solidFill>
                <a:latin typeface="Arial" panose="020B0604020202020204" pitchFamily="34" charset="0"/>
                <a:ea typeface="Times New Roman"/>
                <a:cs typeface="Arial" panose="020B0604020202020204" pitchFamily="34" charset="0"/>
                <a:sym typeface="Times New Roman"/>
              </a:rPr>
              <a:t>The final design is completed in SolidWorks as the project is analytical. Team utilized the </a:t>
            </a:r>
            <a:r>
              <a:rPr lang="en-US" sz="2400" dirty="0" err="1">
                <a:solidFill>
                  <a:schemeClr val="dk1"/>
                </a:solidFill>
                <a:latin typeface="Arial" panose="020B0604020202020204" pitchFamily="34" charset="0"/>
                <a:ea typeface="Times New Roman"/>
                <a:cs typeface="Arial" panose="020B0604020202020204" pitchFamily="34" charset="0"/>
                <a:sym typeface="Times New Roman"/>
              </a:rPr>
              <a:t>Solidework</a:t>
            </a:r>
            <a:r>
              <a:rPr lang="en-US" sz="2400" dirty="0">
                <a:solidFill>
                  <a:schemeClr val="dk1"/>
                </a:solidFill>
                <a:latin typeface="Arial" panose="020B0604020202020204" pitchFamily="34" charset="0"/>
                <a:ea typeface="Times New Roman"/>
                <a:cs typeface="Arial" panose="020B0604020202020204" pitchFamily="34" charset="0"/>
                <a:sym typeface="Times New Roman"/>
              </a:rPr>
              <a:t> to analyze the Von- Missis and The Factor of Safety (FOS) of brake system, front suspension and steering system. Moreover, the team used the motion study for the project testing. All the engineering requirement and customer requirement are fulfilled. Also, The Factor of Safety (FOS) for all the systems greater than 1.Microsoft Excel is used to perform the calculations for the spring in shock absorber. The dashboard is completed in hardware, which is based on Arduino. </a:t>
            </a:r>
            <a:endParaRPr sz="2200" dirty="0">
              <a:solidFill>
                <a:schemeClr val="dk1"/>
              </a:solidFill>
              <a:latin typeface="Arial" panose="020B0604020202020204" pitchFamily="34" charset="0"/>
              <a:ea typeface="Arial"/>
              <a:cs typeface="Arial" panose="020B0604020202020204" pitchFamily="34" charset="0"/>
              <a:sym typeface="Arial"/>
            </a:endParaRPr>
          </a:p>
        </p:txBody>
      </p:sp>
      <p:pic>
        <p:nvPicPr>
          <p:cNvPr id="87" name="image9.png">
            <a:extLst>
              <a:ext uri="{FF2B5EF4-FFF2-40B4-BE49-F238E27FC236}">
                <a16:creationId xmlns:a16="http://schemas.microsoft.com/office/drawing/2014/main" id="{BADD88A2-51FE-8548-81BB-337D5E250F13}"/>
              </a:ext>
            </a:extLst>
          </p:cNvPr>
          <p:cNvPicPr/>
          <p:nvPr/>
        </p:nvPicPr>
        <p:blipFill rotWithShape="1">
          <a:blip r:embed="rId5"/>
          <a:srcRect l="12120" t="6882" r="11018" b="9018"/>
          <a:stretch/>
        </p:blipFill>
        <p:spPr>
          <a:xfrm>
            <a:off x="10484831" y="5660409"/>
            <a:ext cx="4943404" cy="3924156"/>
          </a:xfrm>
          <a:prstGeom prst="rect">
            <a:avLst/>
          </a:prstGeom>
          <a:ln/>
        </p:spPr>
      </p:pic>
      <p:pic>
        <p:nvPicPr>
          <p:cNvPr id="89" name="Picture 88">
            <a:extLst>
              <a:ext uri="{FF2B5EF4-FFF2-40B4-BE49-F238E27FC236}">
                <a16:creationId xmlns:a16="http://schemas.microsoft.com/office/drawing/2014/main" id="{098F7639-9D87-B845-8952-16B83ADE298E}"/>
              </a:ext>
            </a:extLst>
          </p:cNvPr>
          <p:cNvPicPr>
            <a:picLocks noChangeAspect="1"/>
          </p:cNvPicPr>
          <p:nvPr/>
        </p:nvPicPr>
        <p:blipFill>
          <a:blip r:embed="rId6"/>
          <a:stretch>
            <a:fillRect/>
          </a:stretch>
        </p:blipFill>
        <p:spPr>
          <a:xfrm>
            <a:off x="17281831" y="5660409"/>
            <a:ext cx="8298025" cy="3963702"/>
          </a:xfrm>
          <a:prstGeom prst="rect">
            <a:avLst/>
          </a:prstGeom>
        </p:spPr>
      </p:pic>
      <p:sp>
        <p:nvSpPr>
          <p:cNvPr id="16" name="TextBox 15">
            <a:extLst>
              <a:ext uri="{FF2B5EF4-FFF2-40B4-BE49-F238E27FC236}">
                <a16:creationId xmlns:a16="http://schemas.microsoft.com/office/drawing/2014/main" id="{09C94A47-C54C-154A-9CA6-07BFB6C85BA5}"/>
              </a:ext>
            </a:extLst>
          </p:cNvPr>
          <p:cNvSpPr txBox="1"/>
          <p:nvPr/>
        </p:nvSpPr>
        <p:spPr>
          <a:xfrm>
            <a:off x="10218214" y="9760412"/>
            <a:ext cx="596573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Figure1: </a:t>
            </a:r>
            <a:r>
              <a:rPr lang="en-US" sz="2800" dirty="0">
                <a:latin typeface="Arial" panose="020B0604020202020204" pitchFamily="34" charset="0"/>
                <a:cs typeface="Arial" panose="020B0604020202020204" pitchFamily="34" charset="0"/>
              </a:rPr>
              <a:t>Von-Mises of Disk Brake</a:t>
            </a:r>
            <a:r>
              <a:rPr lang="en-US" sz="2800" dirty="0"/>
              <a:t> </a:t>
            </a:r>
          </a:p>
        </p:txBody>
      </p:sp>
      <p:sp>
        <p:nvSpPr>
          <p:cNvPr id="90" name="TextBox 89">
            <a:extLst>
              <a:ext uri="{FF2B5EF4-FFF2-40B4-BE49-F238E27FC236}">
                <a16:creationId xmlns:a16="http://schemas.microsoft.com/office/drawing/2014/main" id="{BA1970E1-645A-9641-A6CD-B592F25745F2}"/>
              </a:ext>
            </a:extLst>
          </p:cNvPr>
          <p:cNvSpPr txBox="1"/>
          <p:nvPr/>
        </p:nvSpPr>
        <p:spPr>
          <a:xfrm>
            <a:off x="17945534" y="9703490"/>
            <a:ext cx="742620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Figure 2</a:t>
            </a:r>
            <a:r>
              <a:rPr lang="en-US" sz="2800" dirty="0">
                <a:latin typeface="Arial" panose="020B0604020202020204" pitchFamily="34" charset="0"/>
                <a:cs typeface="Arial" panose="020B0604020202020204" pitchFamily="34" charset="0"/>
              </a:rPr>
              <a:t>: Motion Analysis of Brake system</a:t>
            </a:r>
          </a:p>
        </p:txBody>
      </p:sp>
      <p:pic>
        <p:nvPicPr>
          <p:cNvPr id="91" name="Google Shape;111;p1" descr="A picture containing shape&#10;&#10;Description automatically generated">
            <a:extLst>
              <a:ext uri="{FF2B5EF4-FFF2-40B4-BE49-F238E27FC236}">
                <a16:creationId xmlns:a16="http://schemas.microsoft.com/office/drawing/2014/main" id="{92371A40-3436-BB49-AA1B-B326FE3AF2E5}"/>
              </a:ext>
            </a:extLst>
          </p:cNvPr>
          <p:cNvPicPr preferRelativeResize="0"/>
          <p:nvPr/>
        </p:nvPicPr>
        <p:blipFill rotWithShape="1">
          <a:blip r:embed="rId7">
            <a:alphaModFix/>
          </a:blip>
          <a:srcRect/>
          <a:stretch/>
        </p:blipFill>
        <p:spPr>
          <a:xfrm>
            <a:off x="10308363" y="11082954"/>
            <a:ext cx="5215936" cy="4237785"/>
          </a:xfrm>
          <a:prstGeom prst="rect">
            <a:avLst/>
          </a:prstGeom>
          <a:noFill/>
          <a:ln>
            <a:noFill/>
          </a:ln>
        </p:spPr>
      </p:pic>
      <p:sp>
        <p:nvSpPr>
          <p:cNvPr id="92" name="TextBox 91">
            <a:extLst>
              <a:ext uri="{FF2B5EF4-FFF2-40B4-BE49-F238E27FC236}">
                <a16:creationId xmlns:a16="http://schemas.microsoft.com/office/drawing/2014/main" id="{9F165D29-4CD8-2C40-B462-0E69E2FECC83}"/>
              </a:ext>
            </a:extLst>
          </p:cNvPr>
          <p:cNvSpPr txBox="1"/>
          <p:nvPr/>
        </p:nvSpPr>
        <p:spPr>
          <a:xfrm>
            <a:off x="10213322" y="15460362"/>
            <a:ext cx="6052248"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Figure3: </a:t>
            </a:r>
            <a:r>
              <a:rPr lang="en-US" sz="2800" dirty="0">
                <a:latin typeface="Arial" panose="020B0604020202020204" pitchFamily="34" charset="0"/>
                <a:cs typeface="Arial" panose="020B0604020202020204" pitchFamily="34" charset="0"/>
              </a:rPr>
              <a:t>Von-Mises of Upper Arm</a:t>
            </a:r>
            <a:endParaRPr lang="en-US" sz="2800" dirty="0"/>
          </a:p>
        </p:txBody>
      </p:sp>
      <p:sp>
        <p:nvSpPr>
          <p:cNvPr id="23" name="TextBox 22">
            <a:extLst>
              <a:ext uri="{FF2B5EF4-FFF2-40B4-BE49-F238E27FC236}">
                <a16:creationId xmlns:a16="http://schemas.microsoft.com/office/drawing/2014/main" id="{44F98CC2-8B81-4548-A9DF-9007CC1F7517}"/>
              </a:ext>
            </a:extLst>
          </p:cNvPr>
          <p:cNvSpPr txBox="1"/>
          <p:nvPr/>
        </p:nvSpPr>
        <p:spPr>
          <a:xfrm>
            <a:off x="14948181" y="4814474"/>
            <a:ext cx="5919432" cy="646331"/>
          </a:xfrm>
          <a:prstGeom prst="rect">
            <a:avLst/>
          </a:prstGeom>
          <a:noFill/>
        </p:spPr>
        <p:txBody>
          <a:bodyPr wrap="square" rtlCol="0">
            <a:spAutoFit/>
          </a:bodyPr>
          <a:lstStyle/>
          <a:p>
            <a:r>
              <a:rPr lang="en-US" sz="3600" u="sng" dirty="0"/>
              <a:t>Brake System </a:t>
            </a:r>
          </a:p>
        </p:txBody>
      </p:sp>
      <p:sp>
        <p:nvSpPr>
          <p:cNvPr id="93" name="TextBox 92">
            <a:extLst>
              <a:ext uri="{FF2B5EF4-FFF2-40B4-BE49-F238E27FC236}">
                <a16:creationId xmlns:a16="http://schemas.microsoft.com/office/drawing/2014/main" id="{7629F5D7-5C85-014A-AF19-E94C6B053CCB}"/>
              </a:ext>
            </a:extLst>
          </p:cNvPr>
          <p:cNvSpPr txBox="1"/>
          <p:nvPr/>
        </p:nvSpPr>
        <p:spPr>
          <a:xfrm>
            <a:off x="15361072" y="10287329"/>
            <a:ext cx="5919432" cy="646331"/>
          </a:xfrm>
          <a:prstGeom prst="rect">
            <a:avLst/>
          </a:prstGeom>
          <a:noFill/>
        </p:spPr>
        <p:txBody>
          <a:bodyPr wrap="square" rtlCol="0">
            <a:spAutoFit/>
          </a:bodyPr>
          <a:lstStyle/>
          <a:p>
            <a:r>
              <a:rPr lang="en-US" sz="3600" u="sng" dirty="0"/>
              <a:t>Front Suspension </a:t>
            </a:r>
          </a:p>
        </p:txBody>
      </p:sp>
      <p:graphicFrame>
        <p:nvGraphicFramePr>
          <p:cNvPr id="96" name="Google Shape;118;p1">
            <a:extLst>
              <a:ext uri="{FF2B5EF4-FFF2-40B4-BE49-F238E27FC236}">
                <a16:creationId xmlns:a16="http://schemas.microsoft.com/office/drawing/2014/main" id="{22F554F5-9AF0-E345-B957-6F66AA1013B7}"/>
              </a:ext>
            </a:extLst>
          </p:cNvPr>
          <p:cNvGraphicFramePr/>
          <p:nvPr>
            <p:extLst>
              <p:ext uri="{D42A27DB-BD31-4B8C-83A1-F6EECF244321}">
                <p14:modId xmlns:p14="http://schemas.microsoft.com/office/powerpoint/2010/main" val="2586405461"/>
              </p:ext>
            </p:extLst>
          </p:nvPr>
        </p:nvGraphicFramePr>
        <p:xfrm>
          <a:off x="17233647" y="11082953"/>
          <a:ext cx="8290261" cy="4237786"/>
        </p:xfrm>
        <a:graphic>
          <a:graphicData uri="http://schemas.openxmlformats.org/drawingml/2006/chart">
            <c:chart xmlns:c="http://schemas.openxmlformats.org/drawingml/2006/chart" xmlns:r="http://schemas.openxmlformats.org/officeDocument/2006/relationships" r:id="rId8"/>
          </a:graphicData>
        </a:graphic>
      </p:graphicFrame>
      <p:sp>
        <p:nvSpPr>
          <p:cNvPr id="98" name="TextBox 48">
            <a:extLst>
              <a:ext uri="{FF2B5EF4-FFF2-40B4-BE49-F238E27FC236}">
                <a16:creationId xmlns:a16="http://schemas.microsoft.com/office/drawing/2014/main" id="{19727014-5BA9-2241-AB2D-6B3F55EAB1AD}"/>
              </a:ext>
            </a:extLst>
          </p:cNvPr>
          <p:cNvSpPr txBox="1"/>
          <p:nvPr/>
        </p:nvSpPr>
        <p:spPr>
          <a:xfrm>
            <a:off x="17854762" y="15367898"/>
            <a:ext cx="7607749" cy="461665"/>
          </a:xfrm>
          <a:prstGeom prst="rect">
            <a:avLst/>
          </a:prstGeom>
          <a:noFill/>
        </p:spPr>
        <p:txBody>
          <a:bodyPr wrap="square" rtlCol="0">
            <a:spAutoFit/>
          </a:bodyPr>
          <a:lstStyle/>
          <a:p>
            <a:r>
              <a:rPr lang="en-IN" sz="2400" b="1" dirty="0">
                <a:latin typeface="Arial" panose="020B0604020202020204" pitchFamily="34" charset="0"/>
                <a:cs typeface="Arial" panose="020B0604020202020204" pitchFamily="34" charset="0"/>
              </a:rPr>
              <a:t>Figure 4 : </a:t>
            </a:r>
            <a:r>
              <a:rPr lang="en-IN" sz="2400" dirty="0">
                <a:latin typeface="Arial" panose="020B0604020202020204" pitchFamily="34" charset="0"/>
                <a:cs typeface="Arial" panose="020B0604020202020204" pitchFamily="34" charset="0"/>
              </a:rPr>
              <a:t>Spring rate coil spring of suspension system</a:t>
            </a:r>
          </a:p>
        </p:txBody>
      </p:sp>
      <p:sp>
        <p:nvSpPr>
          <p:cNvPr id="99" name="TextBox 98">
            <a:extLst>
              <a:ext uri="{FF2B5EF4-FFF2-40B4-BE49-F238E27FC236}">
                <a16:creationId xmlns:a16="http://schemas.microsoft.com/office/drawing/2014/main" id="{A2F045BF-F6EF-DA45-9236-52D06A195332}"/>
              </a:ext>
            </a:extLst>
          </p:cNvPr>
          <p:cNvSpPr txBox="1"/>
          <p:nvPr/>
        </p:nvSpPr>
        <p:spPr>
          <a:xfrm>
            <a:off x="15428235" y="16123205"/>
            <a:ext cx="5919432" cy="646331"/>
          </a:xfrm>
          <a:prstGeom prst="rect">
            <a:avLst/>
          </a:prstGeom>
          <a:noFill/>
        </p:spPr>
        <p:txBody>
          <a:bodyPr wrap="square" rtlCol="0">
            <a:spAutoFit/>
          </a:bodyPr>
          <a:lstStyle/>
          <a:p>
            <a:r>
              <a:rPr lang="en-US" sz="3600" u="sng" dirty="0"/>
              <a:t>Dashboard  </a:t>
            </a:r>
          </a:p>
        </p:txBody>
      </p:sp>
      <p:sp>
        <p:nvSpPr>
          <p:cNvPr id="102" name="Shape 63">
            <a:extLst>
              <a:ext uri="{FF2B5EF4-FFF2-40B4-BE49-F238E27FC236}">
                <a16:creationId xmlns:a16="http://schemas.microsoft.com/office/drawing/2014/main" id="{AC439E25-88C8-6845-B75A-8C0F6ABF59E3}"/>
              </a:ext>
            </a:extLst>
          </p:cNvPr>
          <p:cNvSpPr txBox="1"/>
          <p:nvPr/>
        </p:nvSpPr>
        <p:spPr>
          <a:xfrm>
            <a:off x="10484831" y="3871701"/>
            <a:ext cx="15087261"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Testing Result </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103" name="Shape 63">
            <a:extLst>
              <a:ext uri="{FF2B5EF4-FFF2-40B4-BE49-F238E27FC236}">
                <a16:creationId xmlns:a16="http://schemas.microsoft.com/office/drawing/2014/main" id="{C36238B7-E8E7-874F-B079-A2B67E4B1AAA}"/>
              </a:ext>
            </a:extLst>
          </p:cNvPr>
          <p:cNvSpPr txBox="1"/>
          <p:nvPr/>
        </p:nvSpPr>
        <p:spPr>
          <a:xfrm>
            <a:off x="25916769" y="3908315"/>
            <a:ext cx="13950259"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Project Design</a:t>
            </a:r>
            <a:endParaRPr sz="5000" b="1" dirty="0">
              <a:solidFill>
                <a:srgbClr val="003366"/>
              </a:solidFill>
              <a:latin typeface="Arial" panose="020B0604020202020204" pitchFamily="34" charset="0"/>
              <a:ea typeface="Oswald"/>
              <a:cs typeface="Arial" panose="020B0604020202020204" pitchFamily="34" charset="0"/>
              <a:sym typeface="Oswald"/>
            </a:endParaRPr>
          </a:p>
          <a:p>
            <a:pPr algn="ctr"/>
            <a:endParaRPr sz="1532" dirty="0">
              <a:solidFill>
                <a:srgbClr val="003366"/>
              </a:solidFill>
              <a:latin typeface="Oswald"/>
              <a:ea typeface="Oswald"/>
              <a:cs typeface="Oswald"/>
              <a:sym typeface="Oswald"/>
            </a:endParaRPr>
          </a:p>
        </p:txBody>
      </p:sp>
      <p:sp>
        <p:nvSpPr>
          <p:cNvPr id="104" name="Shape 63">
            <a:extLst>
              <a:ext uri="{FF2B5EF4-FFF2-40B4-BE49-F238E27FC236}">
                <a16:creationId xmlns:a16="http://schemas.microsoft.com/office/drawing/2014/main" id="{4FF2831B-125D-2546-8E31-EBB4C4B5D27C}"/>
              </a:ext>
            </a:extLst>
          </p:cNvPr>
          <p:cNvSpPr txBox="1"/>
          <p:nvPr/>
        </p:nvSpPr>
        <p:spPr>
          <a:xfrm>
            <a:off x="87177" y="9409349"/>
            <a:ext cx="9209329" cy="956982"/>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Project Description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105" name="Shape 63">
            <a:extLst>
              <a:ext uri="{FF2B5EF4-FFF2-40B4-BE49-F238E27FC236}">
                <a16:creationId xmlns:a16="http://schemas.microsoft.com/office/drawing/2014/main" id="{4ACB5EF1-45C9-1041-8216-D3A502D4AC35}"/>
              </a:ext>
            </a:extLst>
          </p:cNvPr>
          <p:cNvSpPr txBox="1"/>
          <p:nvPr/>
        </p:nvSpPr>
        <p:spPr>
          <a:xfrm>
            <a:off x="84332" y="12962390"/>
            <a:ext cx="9209328"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Calculation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106" name="Shape 63">
            <a:extLst>
              <a:ext uri="{FF2B5EF4-FFF2-40B4-BE49-F238E27FC236}">
                <a16:creationId xmlns:a16="http://schemas.microsoft.com/office/drawing/2014/main" id="{61F02FF1-87F0-9841-A259-5E99D3D91120}"/>
              </a:ext>
            </a:extLst>
          </p:cNvPr>
          <p:cNvSpPr txBox="1"/>
          <p:nvPr/>
        </p:nvSpPr>
        <p:spPr>
          <a:xfrm>
            <a:off x="25916769" y="13336426"/>
            <a:ext cx="14023722"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Conclusion</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107" name="Shape 63">
            <a:extLst>
              <a:ext uri="{FF2B5EF4-FFF2-40B4-BE49-F238E27FC236}">
                <a16:creationId xmlns:a16="http://schemas.microsoft.com/office/drawing/2014/main" id="{2DB6CDB3-B59D-0740-AA39-6FE39F9756F9}"/>
              </a:ext>
            </a:extLst>
          </p:cNvPr>
          <p:cNvSpPr txBox="1"/>
          <p:nvPr/>
        </p:nvSpPr>
        <p:spPr>
          <a:xfrm>
            <a:off x="263354" y="23922690"/>
            <a:ext cx="9030306"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Methods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useBgFill="1">
        <p:nvSpPr>
          <p:cNvPr id="110" name="Shape 68">
            <a:extLst>
              <a:ext uri="{FF2B5EF4-FFF2-40B4-BE49-F238E27FC236}">
                <a16:creationId xmlns:a16="http://schemas.microsoft.com/office/drawing/2014/main" id="{CF8B1D40-CAE1-F342-9BAD-BFF6EA3375B7}"/>
              </a:ext>
            </a:extLst>
          </p:cNvPr>
          <p:cNvSpPr txBox="1"/>
          <p:nvPr/>
        </p:nvSpPr>
        <p:spPr>
          <a:xfrm>
            <a:off x="0" y="10366331"/>
            <a:ext cx="9160623" cy="2562524"/>
          </a:xfrm>
          <a:prstGeom prst="rect">
            <a:avLst/>
          </a:prstGeom>
          <a:ln>
            <a:noFill/>
          </a:ln>
        </p:spPr>
        <p:style>
          <a:lnRef idx="2">
            <a:schemeClr val="accent2"/>
          </a:lnRef>
          <a:fillRef idx="1">
            <a:schemeClr val="lt1"/>
          </a:fillRef>
          <a:effectRef idx="0">
            <a:schemeClr val="accent2"/>
          </a:effectRef>
          <a:fontRef idx="minor">
            <a:schemeClr val="dk1"/>
          </a:fontRef>
        </p:style>
        <p:txBody>
          <a:bodyPr spcFirstLastPara="1" wrap="square" lIns="83806" tIns="83806" rIns="83806" bIns="83806" anchor="t" anchorCtr="0">
            <a:noAutofit/>
          </a:bodyPr>
          <a:lstStyle/>
          <a:p>
            <a:pPr algn="just"/>
            <a:r>
              <a:rPr lang="en-US" sz="2400" dirty="0">
                <a:latin typeface="Arial" panose="020B0604020202020204" pitchFamily="34" charset="0"/>
                <a:cs typeface="Arial" panose="020B0604020202020204" pitchFamily="34" charset="0"/>
              </a:rPr>
              <a:t>Baja SAE vehicles are designed to withstand multiple terrains. The systems assigned to the team are brake, front suspension, steering, and dashboard system. The team's goal is to increase the steering and front suspension efficiency, improve the braking time, and the dashboard is for the driver to detect the vehicle's speed displayed on the LCD.</a:t>
            </a:r>
          </a:p>
        </p:txBody>
      </p:sp>
      <p:sp useBgFill="1">
        <p:nvSpPr>
          <p:cNvPr id="111" name="Shape 68">
            <a:extLst>
              <a:ext uri="{FF2B5EF4-FFF2-40B4-BE49-F238E27FC236}">
                <a16:creationId xmlns:a16="http://schemas.microsoft.com/office/drawing/2014/main" id="{7E6B79E2-1A68-DA40-80B7-C485E4652543}"/>
              </a:ext>
            </a:extLst>
          </p:cNvPr>
          <p:cNvSpPr txBox="1"/>
          <p:nvPr/>
        </p:nvSpPr>
        <p:spPr>
          <a:xfrm>
            <a:off x="263355" y="24850980"/>
            <a:ext cx="8856974" cy="5258906"/>
          </a:xfrm>
          <a:prstGeom prst="rect">
            <a:avLst/>
          </a:prstGeom>
          <a:ln>
            <a:noFill/>
          </a:ln>
        </p:spPr>
        <p:style>
          <a:lnRef idx="2">
            <a:schemeClr val="accent2"/>
          </a:lnRef>
          <a:fillRef idx="1">
            <a:schemeClr val="lt1"/>
          </a:fillRef>
          <a:effectRef idx="0">
            <a:schemeClr val="accent2"/>
          </a:effectRef>
          <a:fontRef idx="minor">
            <a:schemeClr val="dk1"/>
          </a:fontRef>
        </p:style>
        <p:txBody>
          <a:bodyPr spcFirstLastPara="1" wrap="square" lIns="83806" tIns="83806" rIns="83806" bIns="83806" anchor="t" anchorCtr="0">
            <a:noAutofit/>
          </a:bodyPr>
          <a:lstStyle/>
          <a:p>
            <a:pPr algn="just"/>
            <a:r>
              <a:rPr lang="en-US" sz="2400" dirty="0">
                <a:latin typeface="Arial" panose="020B0604020202020204" pitchFamily="34" charset="0"/>
                <a:cs typeface="Arial" panose="020B0604020202020204" pitchFamily="34" charset="0"/>
              </a:rPr>
              <a:t>Throughout the improvement and enhancement of the design project of the fourth sub-system: Braking, Front suspension, and Steering, and Dashboard, the team significantly used various methods to perform the project successfully. The team utilized three majorities of Software to test the project as analytical that are </a:t>
            </a:r>
            <a:r>
              <a:rPr lang="en-US" sz="2400" dirty="0" err="1">
                <a:latin typeface="Arial" panose="020B0604020202020204" pitchFamily="34" charset="0"/>
                <a:cs typeface="Arial" panose="020B0604020202020204" pitchFamily="34" charset="0"/>
              </a:rPr>
              <a:t>SoildWork</a:t>
            </a:r>
            <a:r>
              <a:rPr lang="en-US" sz="2400" dirty="0">
                <a:latin typeface="Arial" panose="020B0604020202020204" pitchFamily="34" charset="0"/>
                <a:cs typeface="Arial" panose="020B0604020202020204" pitchFamily="34" charset="0"/>
              </a:rPr>
              <a:t>, Excel, and Arduino. Initially, the team analyzed and calculated all the forces and moments that affect the parts of suspension and steering to apply the FEA and motion analysis to analyze the stress and safety factors. Also, the team utilized Excel for analyzing the Rate of Spring and the spring force between 1 inch to 5 inch. For dashboard data </a:t>
            </a:r>
            <a:r>
              <a:rPr lang="en-US" altLang="zh-CN" sz="2400" dirty="0">
                <a:latin typeface="Arial" panose="020B0604020202020204" pitchFamily="34" charset="0"/>
                <a:cs typeface="Arial" panose="020B0604020202020204" pitchFamily="34" charset="0"/>
              </a:rPr>
              <a:t>testing, the team obtains the sensor's level signal by reading the serial port information on the Arduino.</a:t>
            </a:r>
            <a:endParaRPr lang="en-US" sz="2400" dirty="0">
              <a:latin typeface="Arial" panose="020B0604020202020204" pitchFamily="34" charset="0"/>
              <a:cs typeface="Arial" panose="020B0604020202020204" pitchFamily="34" charset="0"/>
            </a:endParaRPr>
          </a:p>
        </p:txBody>
      </p:sp>
      <p:sp useBgFill="1">
        <p:nvSpPr>
          <p:cNvPr id="112" name="Google Shape;98;p1">
            <a:extLst>
              <a:ext uri="{FF2B5EF4-FFF2-40B4-BE49-F238E27FC236}">
                <a16:creationId xmlns:a16="http://schemas.microsoft.com/office/drawing/2014/main" id="{38D6C911-3369-AA40-A0CB-6A48266BD583}"/>
              </a:ext>
            </a:extLst>
          </p:cNvPr>
          <p:cNvSpPr txBox="1"/>
          <p:nvPr/>
        </p:nvSpPr>
        <p:spPr>
          <a:xfrm>
            <a:off x="26063690" y="17884512"/>
            <a:ext cx="13729879" cy="1504715"/>
          </a:xfrm>
          <a:prstGeom prst="rect">
            <a:avLst/>
          </a:prstGeom>
          <a:ln>
            <a:noFill/>
          </a:ln>
        </p:spPr>
        <p:txBody>
          <a:bodyPr spcFirstLastPara="1" wrap="square" lIns="83800" tIns="83800" rIns="83800" bIns="83800" anchor="t" anchorCtr="0">
            <a:noAutofit/>
          </a:bodyPr>
          <a:lstStyle/>
          <a:p>
            <a:pPr marL="0" marR="0" lvl="0" indent="0" algn="just" rtl="0">
              <a:lnSpc>
                <a:spcPct val="115000"/>
              </a:lnSpc>
              <a:spcBef>
                <a:spcPts val="0"/>
              </a:spcBef>
              <a:spcAft>
                <a:spcPts val="0"/>
              </a:spcAft>
              <a:buNone/>
            </a:pPr>
            <a:r>
              <a:rPr lang="en-US" sz="2200" dirty="0">
                <a:solidFill>
                  <a:schemeClr val="dk1"/>
                </a:solidFill>
                <a:latin typeface="Times New Roman"/>
                <a:ea typeface="Times New Roman"/>
                <a:cs typeface="Times New Roman"/>
                <a:sym typeface="Times New Roman"/>
              </a:rPr>
              <a:t>[1]"2022 Baja SAE Rules Now Available Online", </a:t>
            </a:r>
            <a:r>
              <a:rPr lang="en-US" sz="2200" dirty="0" err="1">
                <a:solidFill>
                  <a:schemeClr val="dk1"/>
                </a:solidFill>
                <a:latin typeface="Times New Roman"/>
                <a:ea typeface="Times New Roman"/>
                <a:cs typeface="Times New Roman"/>
                <a:sym typeface="Times New Roman"/>
              </a:rPr>
              <a:t>Bajasae.net</a:t>
            </a:r>
            <a:r>
              <a:rPr lang="en-US" sz="2200" dirty="0">
                <a:solidFill>
                  <a:schemeClr val="dk1"/>
                </a:solidFill>
                <a:latin typeface="Times New Roman"/>
                <a:ea typeface="Times New Roman"/>
                <a:cs typeface="Times New Roman"/>
                <a:sym typeface="Times New Roman"/>
              </a:rPr>
              <a:t>, 2021. [Online]. Available: https://</a:t>
            </a:r>
            <a:r>
              <a:rPr lang="en-US" sz="2200" dirty="0" err="1">
                <a:solidFill>
                  <a:schemeClr val="dk1"/>
                </a:solidFill>
                <a:latin typeface="Times New Roman"/>
                <a:ea typeface="Times New Roman"/>
                <a:cs typeface="Times New Roman"/>
                <a:sym typeface="Times New Roman"/>
              </a:rPr>
              <a:t>www.bajasae.net</a:t>
            </a:r>
            <a:r>
              <a:rPr lang="en-US" sz="2200" dirty="0">
                <a:solidFill>
                  <a:schemeClr val="dk1"/>
                </a:solidFill>
                <a:latin typeface="Times New Roman"/>
                <a:ea typeface="Times New Roman"/>
                <a:cs typeface="Times New Roman"/>
                <a:sym typeface="Times New Roman"/>
              </a:rPr>
              <a:t>/</a:t>
            </a:r>
            <a:r>
              <a:rPr lang="en-US" sz="2200" dirty="0" err="1">
                <a:solidFill>
                  <a:schemeClr val="dk1"/>
                </a:solidFill>
                <a:latin typeface="Times New Roman"/>
                <a:ea typeface="Times New Roman"/>
                <a:cs typeface="Times New Roman"/>
                <a:sym typeface="Times New Roman"/>
              </a:rPr>
              <a:t>cdsweb</a:t>
            </a:r>
            <a:r>
              <a:rPr lang="en-US" sz="2200" dirty="0">
                <a:solidFill>
                  <a:schemeClr val="dk1"/>
                </a:solidFill>
                <a:latin typeface="Times New Roman"/>
                <a:ea typeface="Times New Roman"/>
                <a:cs typeface="Times New Roman"/>
                <a:sym typeface="Times New Roman"/>
              </a:rPr>
              <a:t>/app/</a:t>
            </a:r>
            <a:r>
              <a:rPr lang="en-US" sz="2200" dirty="0" err="1">
                <a:solidFill>
                  <a:schemeClr val="dk1"/>
                </a:solidFill>
                <a:latin typeface="Times New Roman"/>
                <a:ea typeface="Times New Roman"/>
                <a:cs typeface="Times New Roman"/>
                <a:sym typeface="Times New Roman"/>
              </a:rPr>
              <a:t>NewsItem.aspx?NewsItemID</a:t>
            </a:r>
            <a:r>
              <a:rPr lang="en-US" sz="2200" dirty="0">
                <a:solidFill>
                  <a:schemeClr val="dk1"/>
                </a:solidFill>
                <a:latin typeface="Times New Roman"/>
                <a:ea typeface="Times New Roman"/>
                <a:cs typeface="Times New Roman"/>
                <a:sym typeface="Times New Roman"/>
              </a:rPr>
              <a:t>=88d2d966-232b-446e-b70d-669cbf645768. [Accessed: 12- Nov- 2021]</a:t>
            </a:r>
            <a:endParaRPr sz="2200" dirty="0">
              <a:solidFill>
                <a:schemeClr val="dk1"/>
              </a:solidFill>
              <a:latin typeface="Times New Roman"/>
              <a:ea typeface="Times New Roman"/>
              <a:cs typeface="Times New Roman"/>
              <a:sym typeface="Times New Roman"/>
            </a:endParaRPr>
          </a:p>
        </p:txBody>
      </p:sp>
      <p:sp>
        <p:nvSpPr>
          <p:cNvPr id="113" name="Shape 63">
            <a:extLst>
              <a:ext uri="{FF2B5EF4-FFF2-40B4-BE49-F238E27FC236}">
                <a16:creationId xmlns:a16="http://schemas.microsoft.com/office/drawing/2014/main" id="{F231F694-6C69-C540-B710-81DCE09D8425}"/>
              </a:ext>
            </a:extLst>
          </p:cNvPr>
          <p:cNvSpPr txBox="1"/>
          <p:nvPr/>
        </p:nvSpPr>
        <p:spPr>
          <a:xfrm>
            <a:off x="25916769" y="16934763"/>
            <a:ext cx="14023722"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Reference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useBgFill="1">
        <p:nvSpPr>
          <p:cNvPr id="114" name="Google Shape;100;p1">
            <a:extLst>
              <a:ext uri="{FF2B5EF4-FFF2-40B4-BE49-F238E27FC236}">
                <a16:creationId xmlns:a16="http://schemas.microsoft.com/office/drawing/2014/main" id="{0F3E7918-5CE8-E546-A60E-65BA75AB6D82}"/>
              </a:ext>
            </a:extLst>
          </p:cNvPr>
          <p:cNvSpPr txBox="1"/>
          <p:nvPr/>
        </p:nvSpPr>
        <p:spPr>
          <a:xfrm>
            <a:off x="25990229" y="20059640"/>
            <a:ext cx="13729879" cy="2371685"/>
          </a:xfrm>
          <a:prstGeom prst="rect">
            <a:avLst/>
          </a:prstGeom>
          <a:ln>
            <a:noFill/>
          </a:ln>
        </p:spPr>
        <p:txBody>
          <a:bodyPr spcFirstLastPara="1" wrap="square" lIns="83800" tIns="83800" rIns="83800" bIns="83800" anchor="t" anchorCtr="0">
            <a:noAutofit/>
          </a:bodyPr>
          <a:lstStyle/>
          <a:p>
            <a:pPr lvl="0" algn="just">
              <a:lnSpc>
                <a:spcPct val="115000"/>
              </a:lnSpc>
            </a:pPr>
            <a:r>
              <a:rPr lang="en-US" sz="2400" dirty="0">
                <a:solidFill>
                  <a:schemeClr val="dk1"/>
                </a:solidFill>
                <a:latin typeface="Arial" panose="020B0604020202020204" pitchFamily="34" charset="0"/>
                <a:ea typeface="Times New Roman"/>
                <a:cs typeface="Arial" panose="020B0604020202020204" pitchFamily="34" charset="0"/>
                <a:sym typeface="Times New Roman"/>
              </a:rPr>
              <a:t>We want to express our sincere appreciation for our client since he supported our team last spring until this semester. This project could not be contributing successfully to completion without the supports of the client who David Willy. The client explained the requirement  in detail to ensure we in the right way of solution the requirements that led us to feed our knowledge about the project and find our specific attributes to improving our project. </a:t>
            </a:r>
            <a:endParaRPr dirty="0">
              <a:latin typeface="Arial" panose="020B0604020202020204" pitchFamily="34" charset="0"/>
              <a:cs typeface="Arial" panose="020B0604020202020204" pitchFamily="34" charset="0"/>
            </a:endParaRPr>
          </a:p>
        </p:txBody>
      </p:sp>
      <p:sp>
        <p:nvSpPr>
          <p:cNvPr id="115" name="Shape 63">
            <a:extLst>
              <a:ext uri="{FF2B5EF4-FFF2-40B4-BE49-F238E27FC236}">
                <a16:creationId xmlns:a16="http://schemas.microsoft.com/office/drawing/2014/main" id="{F105D52F-D990-EF48-B3AF-D4A1EAE3E047}"/>
              </a:ext>
            </a:extLst>
          </p:cNvPr>
          <p:cNvSpPr txBox="1"/>
          <p:nvPr/>
        </p:nvSpPr>
        <p:spPr>
          <a:xfrm>
            <a:off x="25916769" y="19213072"/>
            <a:ext cx="13876800"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Acknowledgement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116" name="Shape 63">
            <a:extLst>
              <a:ext uri="{FF2B5EF4-FFF2-40B4-BE49-F238E27FC236}">
                <a16:creationId xmlns:a16="http://schemas.microsoft.com/office/drawing/2014/main" id="{96BFF804-5CD4-9946-9AD0-BA2EF02AFA7B}"/>
              </a:ext>
            </a:extLst>
          </p:cNvPr>
          <p:cNvSpPr txBox="1"/>
          <p:nvPr/>
        </p:nvSpPr>
        <p:spPr>
          <a:xfrm>
            <a:off x="9654680" y="22446649"/>
            <a:ext cx="30212349" cy="928290"/>
          </a:xfrm>
          <a:prstGeom prst="rect">
            <a:avLst/>
          </a:prstGeom>
          <a:solidFill>
            <a:schemeClr val="accent1">
              <a:lumMod val="40000"/>
              <a:lumOff val="60000"/>
            </a:schemeClr>
          </a:solidFill>
          <a:ln>
            <a:noFill/>
          </a:ln>
        </p:spPr>
        <p:txBody>
          <a:bodyPr spcFirstLastPara="1" wrap="square" lIns="83806" tIns="83806" rIns="83806" bIns="83806" anchor="t" anchorCtr="0">
            <a:noAutofit/>
          </a:bodyPr>
          <a:lstStyle/>
          <a:p>
            <a:pPr algn="ct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Final Design   </a:t>
            </a:r>
          </a:p>
          <a:p>
            <a:pPr algn="ct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pic>
        <p:nvPicPr>
          <p:cNvPr id="117" name="Picture 116">
            <a:extLst>
              <a:ext uri="{FF2B5EF4-FFF2-40B4-BE49-F238E27FC236}">
                <a16:creationId xmlns:a16="http://schemas.microsoft.com/office/drawing/2014/main" id="{4AF7749F-1239-F143-905E-FC39EFD90A68}"/>
              </a:ext>
            </a:extLst>
          </p:cNvPr>
          <p:cNvPicPr>
            <a:picLocks noChangeAspect="1"/>
          </p:cNvPicPr>
          <p:nvPr/>
        </p:nvPicPr>
        <p:blipFill rotWithShape="1">
          <a:blip r:embed="rId9"/>
          <a:srcRect l="6539" t="23300" r="27642" b="31553"/>
          <a:stretch/>
        </p:blipFill>
        <p:spPr>
          <a:xfrm>
            <a:off x="11197094" y="23531995"/>
            <a:ext cx="13678060" cy="6361835"/>
          </a:xfrm>
          <a:prstGeom prst="rect">
            <a:avLst/>
          </a:prstGeom>
          <a:solidFill>
            <a:schemeClr val="bg1"/>
          </a:solidFill>
          <a:ln>
            <a:noFill/>
          </a:ln>
        </p:spPr>
      </p:pic>
      <p:sp>
        <p:nvSpPr>
          <p:cNvPr id="35" name="TextBox 34">
            <a:extLst>
              <a:ext uri="{FF2B5EF4-FFF2-40B4-BE49-F238E27FC236}">
                <a16:creationId xmlns:a16="http://schemas.microsoft.com/office/drawing/2014/main" id="{3DE161BA-DA08-BC41-B232-23FC52121EAF}"/>
              </a:ext>
            </a:extLst>
          </p:cNvPr>
          <p:cNvSpPr txBox="1"/>
          <p:nvPr/>
        </p:nvSpPr>
        <p:spPr>
          <a:xfrm>
            <a:off x="13785323" y="30169591"/>
            <a:ext cx="16133281"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Figure 7: </a:t>
            </a:r>
            <a:r>
              <a:rPr lang="en-US" sz="3600" dirty="0">
                <a:latin typeface="Arial" panose="020B0604020202020204" pitchFamily="34" charset="0"/>
                <a:cs typeface="Arial" panose="020B0604020202020204" pitchFamily="34" charset="0"/>
              </a:rPr>
              <a:t>Final Design CAD of systems </a:t>
            </a:r>
          </a:p>
        </p:txBody>
      </p:sp>
      <p:sp>
        <p:nvSpPr>
          <p:cNvPr id="120" name="TextBox 119">
            <a:extLst>
              <a:ext uri="{FF2B5EF4-FFF2-40B4-BE49-F238E27FC236}">
                <a16:creationId xmlns:a16="http://schemas.microsoft.com/office/drawing/2014/main" id="{9DD80C5E-0067-5C4E-B4B7-72E12A8E1818}"/>
              </a:ext>
            </a:extLst>
          </p:cNvPr>
          <p:cNvSpPr txBox="1"/>
          <p:nvPr/>
        </p:nvSpPr>
        <p:spPr>
          <a:xfrm>
            <a:off x="27870241" y="30613258"/>
            <a:ext cx="898405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Figure 8: </a:t>
            </a:r>
            <a:r>
              <a:rPr lang="en-US" sz="3600" dirty="0">
                <a:latin typeface="Arial" panose="020B0604020202020204" pitchFamily="34" charset="0"/>
                <a:cs typeface="Arial" panose="020B0604020202020204" pitchFamily="34" charset="0"/>
              </a:rPr>
              <a:t> Final Design of Dashboard  </a:t>
            </a:r>
          </a:p>
        </p:txBody>
      </p:sp>
      <p:pic>
        <p:nvPicPr>
          <p:cNvPr id="1026" name="Picture 2">
            <a:extLst>
              <a:ext uri="{FF2B5EF4-FFF2-40B4-BE49-F238E27FC236}">
                <a16:creationId xmlns:a16="http://schemas.microsoft.com/office/drawing/2014/main" id="{887EF631-62C8-44C6-BD41-87540F8CE5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9369" y="17120325"/>
            <a:ext cx="8110271" cy="44251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descr="一張含有 文字, 裝置, 量表 的圖片&#10;&#10;自動產生的描述">
            <a:extLst>
              <a:ext uri="{FF2B5EF4-FFF2-40B4-BE49-F238E27FC236}">
                <a16:creationId xmlns:a16="http://schemas.microsoft.com/office/drawing/2014/main" id="{72A841BD-A79A-45D9-A383-17583B64B664}"/>
              </a:ext>
            </a:extLst>
          </p:cNvPr>
          <p:cNvPicPr>
            <a:picLocks noChangeAspect="1"/>
          </p:cNvPicPr>
          <p:nvPr/>
        </p:nvPicPr>
        <p:blipFill>
          <a:blip r:embed="rId11"/>
          <a:stretch>
            <a:fillRect/>
          </a:stretch>
        </p:blipFill>
        <p:spPr>
          <a:xfrm>
            <a:off x="27196901" y="23498966"/>
            <a:ext cx="9657853" cy="7196842"/>
          </a:xfrm>
          <a:prstGeom prst="rect">
            <a:avLst/>
          </a:prstGeom>
        </p:spPr>
      </p:pic>
      <p:sp>
        <p:nvSpPr>
          <p:cNvPr id="50" name="TextBox 48">
            <a:extLst>
              <a:ext uri="{FF2B5EF4-FFF2-40B4-BE49-F238E27FC236}">
                <a16:creationId xmlns:a16="http://schemas.microsoft.com/office/drawing/2014/main" id="{1B4E6F1C-848C-4689-BCAA-183BA664E415}"/>
              </a:ext>
            </a:extLst>
          </p:cNvPr>
          <p:cNvSpPr txBox="1"/>
          <p:nvPr/>
        </p:nvSpPr>
        <p:spPr>
          <a:xfrm>
            <a:off x="17854762" y="21758042"/>
            <a:ext cx="7994405" cy="523220"/>
          </a:xfrm>
          <a:prstGeom prst="rect">
            <a:avLst/>
          </a:prstGeom>
          <a:noFill/>
        </p:spPr>
        <p:txBody>
          <a:bodyPr wrap="square" rtlCol="0">
            <a:spAutoFit/>
          </a:bodyPr>
          <a:lstStyle>
            <a:defPPr>
              <a:defRPr lang="en-US"/>
            </a:defPPr>
            <a:lvl1pPr>
              <a:defRPr sz="2400" b="1">
                <a:latin typeface="Arial" panose="020B0604020202020204" pitchFamily="34" charset="0"/>
                <a:cs typeface="Arial" panose="020B0604020202020204" pitchFamily="34" charset="0"/>
              </a:defRPr>
            </a:lvl1pPr>
          </a:lstStyle>
          <a:p>
            <a:r>
              <a:rPr lang="en-IN" sz="2800" dirty="0"/>
              <a:t>Figure 6 </a:t>
            </a:r>
            <a:r>
              <a:rPr lang="en-IN" dirty="0"/>
              <a:t>: </a:t>
            </a:r>
            <a:r>
              <a:rPr lang="en-IN" sz="2800" b="0" dirty="0"/>
              <a:t>Speed sensor level signal</a:t>
            </a:r>
          </a:p>
        </p:txBody>
      </p:sp>
      <p:pic>
        <p:nvPicPr>
          <p:cNvPr id="1032" name="Picture 8">
            <a:extLst>
              <a:ext uri="{FF2B5EF4-FFF2-40B4-BE49-F238E27FC236}">
                <a16:creationId xmlns:a16="http://schemas.microsoft.com/office/drawing/2014/main" id="{5927C477-D971-45A0-A73F-18BB21B3827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65252" r="28901"/>
          <a:stretch/>
        </p:blipFill>
        <p:spPr bwMode="auto">
          <a:xfrm>
            <a:off x="9971627" y="17253508"/>
            <a:ext cx="6710858" cy="409962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48">
            <a:extLst>
              <a:ext uri="{FF2B5EF4-FFF2-40B4-BE49-F238E27FC236}">
                <a16:creationId xmlns:a16="http://schemas.microsoft.com/office/drawing/2014/main" id="{E6C2C352-C365-4EF2-8D01-DCDE979625EC}"/>
              </a:ext>
            </a:extLst>
          </p:cNvPr>
          <p:cNvSpPr txBox="1"/>
          <p:nvPr/>
        </p:nvSpPr>
        <p:spPr>
          <a:xfrm>
            <a:off x="9864865" y="21765238"/>
            <a:ext cx="7299267" cy="461665"/>
          </a:xfrm>
          <a:prstGeom prst="rect">
            <a:avLst/>
          </a:prstGeom>
          <a:noFill/>
        </p:spPr>
        <p:txBody>
          <a:bodyPr wrap="square" rtlCol="0">
            <a:spAutoFit/>
          </a:bodyPr>
          <a:lstStyle/>
          <a:p>
            <a:r>
              <a:rPr lang="en-IN" sz="2400" b="1" dirty="0">
                <a:latin typeface="Arial" panose="020B0604020202020204" pitchFamily="34" charset="0"/>
                <a:cs typeface="Arial" panose="020B0604020202020204" pitchFamily="34" charset="0"/>
              </a:rPr>
              <a:t>Figure 5 : </a:t>
            </a:r>
            <a:r>
              <a:rPr lang="en-US" sz="2400" dirty="0">
                <a:latin typeface="Arial" panose="020B0604020202020204" pitchFamily="34" charset="0"/>
                <a:cs typeface="Arial" panose="020B0604020202020204" pitchFamily="34" charset="0"/>
              </a:rPr>
              <a:t>Code for reading rpm from level signal</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TotalTime>
  <Words>1172</Words>
  <Application>Microsoft Office PowerPoint</Application>
  <PresentationFormat>自訂</PresentationFormat>
  <Paragraphs>75</Paragraphs>
  <Slides>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Arial</vt:lpstr>
      <vt:lpstr>Calibri</vt:lpstr>
      <vt:lpstr>Calibri Light</vt:lpstr>
      <vt:lpstr>Cambria Math</vt:lpstr>
      <vt:lpstr>Oswald</vt:lpstr>
      <vt:lpstr>Times New Roman</vt:lpstr>
      <vt:lpstr>Office Theme</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Chujian Wang</cp:lastModifiedBy>
  <cp:revision>10</cp:revision>
  <dcterms:created xsi:type="dcterms:W3CDTF">2018-10-09T15:34:40Z</dcterms:created>
  <dcterms:modified xsi:type="dcterms:W3CDTF">2021-12-02T01:39:04Z</dcterms:modified>
</cp:coreProperties>
</file>