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6858000" cx="12192000"/>
  <p:notesSz cx="6858000" cy="9144000"/>
  <p:embeddedFontLst>
    <p:embeddedFont>
      <p:font typeface="Century Gothic"/>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9" roundtripDataSignature="AMtx7mgpSg4sn+nAUvMnyKuzmWK4Wajcd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57ADA49-8E34-43F3-8211-33628F39E334}">
  <a:tblStyle styleId="{357ADA49-8E34-43F3-8211-33628F39E334}" styleName="Table_0">
    <a:wholeTbl>
      <a:tcTxStyle b="off" i="off">
        <a:font>
          <a:latin typeface="Century Gothic"/>
          <a:ea typeface="Century Gothic"/>
          <a:cs typeface="Century Gothic"/>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lt1"/>
          </a:solidFill>
        </a:fill>
      </a:tcStyle>
    </a:wholeTbl>
    <a:band1H>
      <a:tcTxStyle/>
      <a:tcStyle>
        <a:fill>
          <a:solidFill>
            <a:srgbClr val="E6F5F3"/>
          </a:solidFill>
        </a:fill>
      </a:tcStyle>
    </a:band1H>
    <a:band2H>
      <a:tcTxStyle/>
    </a:band2H>
    <a:band1V>
      <a:tcTxStyle/>
      <a:tcStyle>
        <a:fill>
          <a:solidFill>
            <a:srgbClr val="E6F5F3"/>
          </a:solidFill>
        </a:fill>
      </a:tcStyle>
    </a:band1V>
    <a:band2V>
      <a:tcTxStyle/>
    </a:band2V>
    <a:lastCol>
      <a:tcTxStyle b="on" i="off"/>
    </a:lastCol>
    <a:firstCol>
      <a:tcTxStyle b="on" i="off"/>
    </a:firstCol>
    <a:lastRow>
      <a:tcTxStyle b="on" i="off"/>
      <a:tcStyle>
        <a:tcBdr>
          <a:top>
            <a:ln cap="flat" cmpd="sng" w="50800">
              <a:solidFill>
                <a:schemeClr val="accent1"/>
              </a:solidFill>
              <a:prstDash val="solid"/>
              <a:round/>
              <a:headEnd len="sm" w="sm" type="none"/>
              <a:tailEnd len="sm" w="sm" type="none"/>
            </a:ln>
          </a:top>
        </a:tcBdr>
        <a:fill>
          <a:solidFill>
            <a:schemeClr val="lt1"/>
          </a:solidFill>
        </a:fill>
      </a:tcStyle>
    </a:lastRow>
    <a:seCell>
      <a:tcTxStyle/>
    </a:seCell>
    <a:swCell>
      <a:tcTxStyle/>
    </a:swCell>
    <a:firstRow>
      <a:tcTxStyle b="on" i="off">
        <a:font>
          <a:latin typeface="Century Gothic"/>
          <a:ea typeface="Century Gothic"/>
          <a:cs typeface="Century Gothic"/>
        </a:font>
        <a:schemeClr val="lt1"/>
      </a:tcTxStyle>
      <a:tcStyle>
        <a:fill>
          <a:solidFill>
            <a:schemeClr val="accent1"/>
          </a:solidFill>
        </a:fill>
      </a:tcStyle>
    </a:firstRow>
    <a:neCell>
      <a:tcTxStyle/>
    </a:neCell>
    <a:nwCell>
      <a:tcTxStyle/>
    </a:nwCell>
  </a:tblStyle>
  <a:tblStyle styleId="{5E64442A-077D-4486-8F5F-08F54F25C9B4}" styleName="Table_1">
    <a:wholeTbl>
      <a:tcTxStyle b="off" i="off">
        <a:font>
          <a:latin typeface="Century Gothic"/>
          <a:ea typeface="Century Gothic"/>
          <a:cs typeface="Century Gothic"/>
        </a:font>
        <a:schemeClr val="lt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CenturyGothic-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enturyGothic-italic.fntdata"/><Relationship Id="rId14" Type="http://schemas.openxmlformats.org/officeDocument/2006/relationships/slide" Target="slides/slide9.xml"/><Relationship Id="rId36" Type="http://schemas.openxmlformats.org/officeDocument/2006/relationships/font" Target="fonts/CenturyGothic-bold.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CenturyGothic-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Errors in vehicle data may affect the driving level of the driver, and errors in fuel level may lead to decisive consequences. The failure of the dashboard can be avoided by calibration, and regular calibration and testing can make the dashboard continue to work stably</a:t>
            </a:r>
            <a:endParaRPr/>
          </a:p>
        </p:txBody>
      </p:sp>
      <p:sp>
        <p:nvSpPr>
          <p:cNvPr id="235" name="Google Shape;23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c9fcadd9ea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c9fcadd9ea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c9e4ff10f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c9e4ff10f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c9ee4b3430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c9ee4b3430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c9ee4b3430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c9ee4b3430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c9e4ff10f5_4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c9e4ff10f5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9ee4b343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600">
                <a:solidFill>
                  <a:schemeClr val="dk1"/>
                </a:solidFill>
              </a:rPr>
              <a:t>The schematic circuit diagram shows how the single-chip microcomputer and each component are connected. The most important components in the picture are the LCD, the motor and the switch that controls the oil level.</a:t>
            </a:r>
            <a:endParaRPr/>
          </a:p>
        </p:txBody>
      </p:sp>
      <p:sp>
        <p:nvSpPr>
          <p:cNvPr id="155" name="Google Shape;155;gc9ee4b3430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 speed of the motor can be calculated by changing the frequency of the pulse. The oil level can be controlled by a switch. </a:t>
            </a:r>
            <a:endParaRPr/>
          </a:p>
        </p:txBody>
      </p:sp>
      <p:sp>
        <p:nvSpPr>
          <p:cNvPr id="163" name="Google Shape;16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chemeClr val="dk1"/>
                </a:solidFill>
              </a:rPr>
              <a:t>Calculate the motor speed by changing the motor speed and monitoring the pulse frequency and display it on the LCD screen. </a:t>
            </a:r>
            <a:r>
              <a:rPr lang="en-US">
                <a:solidFill>
                  <a:schemeClr val="dk1"/>
                </a:solidFill>
              </a:rPr>
              <a:t>When the oil level is below a certain level, the LCD screen will indicate that the liquid level is low</a:t>
            </a:r>
            <a:endParaRPr/>
          </a:p>
        </p:txBody>
      </p:sp>
      <p:sp>
        <p:nvSpPr>
          <p:cNvPr id="170" name="Google Shape;17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8"/>
          <p:cNvSpPr/>
          <p:nvPr/>
        </p:nvSpPr>
        <p:spPr>
          <a:xfrm>
            <a:off x="0" y="-3175"/>
            <a:ext cx="12192000" cy="5203825"/>
          </a:xfrm>
          <a:custGeom>
            <a:rect b="b" l="l" r="r" t="t"/>
            <a:pathLst>
              <a:path extrusionOk="0" h="3278" w="576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13" name="Google Shape;13;p28"/>
          <p:cNvSpPr txBox="1"/>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8"/>
          <p:cNvSpPr txBox="1"/>
          <p:nvPr>
            <p:ph idx="1" type="subTitle"/>
          </p:nvPr>
        </p:nvSpPr>
        <p:spPr>
          <a:xfrm>
            <a:off x="810001" y="5280847"/>
            <a:ext cx="10572000" cy="434974"/>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lvl="0" algn="l">
              <a:spcBef>
                <a:spcPts val="360"/>
              </a:spcBef>
              <a:spcAft>
                <a:spcPts val="0"/>
              </a:spcAft>
              <a:buSzPts val="1800"/>
              <a:buNone/>
              <a:defRPr>
                <a:solidFill>
                  <a:schemeClr val="lt1"/>
                </a:solidFill>
              </a:defRPr>
            </a:lvl1pPr>
            <a:lvl2pPr lvl="1" algn="ctr">
              <a:spcBef>
                <a:spcPts val="600"/>
              </a:spcBef>
              <a:spcAft>
                <a:spcPts val="0"/>
              </a:spcAft>
              <a:buSzPts val="1600"/>
              <a:buNone/>
              <a:defRPr>
                <a:solidFill>
                  <a:schemeClr val="lt1"/>
                </a:solidFill>
              </a:defRPr>
            </a:lvl2pPr>
            <a:lvl3pPr lvl="2" algn="ctr">
              <a:spcBef>
                <a:spcPts val="600"/>
              </a:spcBef>
              <a:spcAft>
                <a:spcPts val="0"/>
              </a:spcAft>
              <a:buSzPts val="1400"/>
              <a:buNone/>
              <a:defRPr>
                <a:solidFill>
                  <a:schemeClr val="lt1"/>
                </a:solidFill>
              </a:defRPr>
            </a:lvl3pPr>
            <a:lvl4pPr lvl="3" algn="ctr">
              <a:spcBef>
                <a:spcPts val="600"/>
              </a:spcBef>
              <a:spcAft>
                <a:spcPts val="0"/>
              </a:spcAft>
              <a:buSzPts val="1200"/>
              <a:buNone/>
              <a:defRPr>
                <a:solidFill>
                  <a:schemeClr val="lt1"/>
                </a:solidFill>
              </a:defRPr>
            </a:lvl4pPr>
            <a:lvl5pPr lvl="4" algn="ctr">
              <a:spcBef>
                <a:spcPts val="600"/>
              </a:spcBef>
              <a:spcAft>
                <a:spcPts val="0"/>
              </a:spcAft>
              <a:buSzPts val="1200"/>
              <a:buNone/>
              <a:defRPr>
                <a:solidFill>
                  <a:schemeClr val="lt1"/>
                </a:solidFill>
              </a:defRPr>
            </a:lvl5pPr>
            <a:lvl6pPr lvl="5" algn="ctr">
              <a:spcBef>
                <a:spcPts val="600"/>
              </a:spcBef>
              <a:spcAft>
                <a:spcPts val="0"/>
              </a:spcAft>
              <a:buSzPts val="1200"/>
              <a:buNone/>
              <a:defRPr>
                <a:solidFill>
                  <a:schemeClr val="lt1"/>
                </a:solidFill>
              </a:defRPr>
            </a:lvl6pPr>
            <a:lvl7pPr lvl="6" algn="ctr">
              <a:spcBef>
                <a:spcPts val="600"/>
              </a:spcBef>
              <a:spcAft>
                <a:spcPts val="0"/>
              </a:spcAft>
              <a:buSzPts val="1200"/>
              <a:buNone/>
              <a:defRPr>
                <a:solidFill>
                  <a:schemeClr val="lt1"/>
                </a:solidFill>
              </a:defRPr>
            </a:lvl7pPr>
            <a:lvl8pPr lvl="7" algn="ctr">
              <a:spcBef>
                <a:spcPts val="600"/>
              </a:spcBef>
              <a:spcAft>
                <a:spcPts val="0"/>
              </a:spcAft>
              <a:buSzPts val="1200"/>
              <a:buNone/>
              <a:defRPr>
                <a:solidFill>
                  <a:schemeClr val="lt1"/>
                </a:solidFill>
              </a:defRPr>
            </a:lvl8pPr>
            <a:lvl9pPr lvl="8" algn="ctr">
              <a:spcBef>
                <a:spcPts val="600"/>
              </a:spcBef>
              <a:spcAft>
                <a:spcPts val="600"/>
              </a:spcAft>
              <a:buSzPts val="1200"/>
              <a:buNone/>
              <a:defRPr>
                <a:solidFill>
                  <a:schemeClr val="lt1"/>
                </a:solidFill>
              </a:defRPr>
            </a:lvl9pPr>
          </a:lstStyle>
          <a:p/>
        </p:txBody>
      </p:sp>
      <p:sp>
        <p:nvSpPr>
          <p:cNvPr id="15" name="Google Shape;15;p28"/>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8"/>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28"/>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noramic Picture with Caption">
  <p:cSld name="Panoramic Picture with Caption">
    <p:spTree>
      <p:nvGrpSpPr>
        <p:cNvPr id="75" name="Shape 75"/>
        <p:cNvGrpSpPr/>
        <p:nvPr/>
      </p:nvGrpSpPr>
      <p:grpSpPr>
        <a:xfrm>
          <a:off x="0" y="0"/>
          <a:ext cx="0" cy="0"/>
          <a:chOff x="0" y="0"/>
          <a:chExt cx="0" cy="0"/>
        </a:xfrm>
      </p:grpSpPr>
      <p:sp>
        <p:nvSpPr>
          <p:cNvPr id="76" name="Google Shape;76;p37"/>
          <p:cNvSpPr txBox="1"/>
          <p:nvPr>
            <p:ph type="title"/>
          </p:nvPr>
        </p:nvSpPr>
        <p:spPr>
          <a:xfrm>
            <a:off x="810000" y="4800600"/>
            <a:ext cx="10561418" cy="566738"/>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lvl1pPr lvl="0" algn="l">
              <a:spcBef>
                <a:spcPts val="0"/>
              </a:spcBef>
              <a:spcAft>
                <a:spcPts val="0"/>
              </a:spcAft>
              <a:buClr>
                <a:srgbClr val="FEFEFE"/>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7"/>
          <p:cNvSpPr/>
          <p:nvPr>
            <p:ph idx="2" type="pic"/>
          </p:nvPr>
        </p:nvSpPr>
        <p:spPr>
          <a:xfrm>
            <a:off x="0" y="0"/>
            <a:ext cx="12192000" cy="4800600"/>
          </a:xfrm>
          <a:prstGeom prst="rect">
            <a:avLst/>
          </a:prstGeom>
          <a:noFill/>
          <a:ln cap="rnd" cmpd="sng" w="9525">
            <a:solidFill>
              <a:schemeClr val="lt2"/>
            </a:solidFill>
            <a:prstDash val="solid"/>
            <a:round/>
            <a:headEnd len="sm" w="sm" type="none"/>
            <a:tailEnd len="sm" w="sm" type="none"/>
          </a:ln>
          <a:effectLst>
            <a:outerShdw blurRad="50800">
              <a:srgbClr val="000000">
                <a:alpha val="40000"/>
              </a:srgbClr>
            </a:outerShdw>
          </a:effectLst>
        </p:spPr>
        <p:txBody>
          <a:bodyPr anchorCtr="0" anchor="t" bIns="45700" lIns="91425" spcFirstLastPara="1" rIns="91425" wrap="square" tIns="45700">
            <a:normAutofit/>
          </a:bodyPr>
          <a:lstStyle>
            <a:lvl1pPr lvl="0" marR="0" rtl="0" algn="ctr">
              <a:spcBef>
                <a:spcPts val="320"/>
              </a:spcBef>
              <a:spcAft>
                <a:spcPts val="0"/>
              </a:spcAft>
              <a:buClr>
                <a:schemeClr val="accent1"/>
              </a:buClr>
              <a:buSzPts val="160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600"/>
              </a:spcBef>
              <a:spcAft>
                <a:spcPts val="0"/>
              </a:spcAft>
              <a:buClr>
                <a:schemeClr val="accent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2pPr>
            <a:lvl3pPr lvl="2" marR="0" rtl="0" algn="l">
              <a:spcBef>
                <a:spcPts val="600"/>
              </a:spcBef>
              <a:spcAft>
                <a:spcPts val="0"/>
              </a:spcAft>
              <a:buClr>
                <a:schemeClr val="accent1"/>
              </a:buClr>
              <a:buSzPts val="1400"/>
              <a:buFont typeface="Noto Sans Symbols"/>
              <a:buChar char="🞆"/>
              <a:defRPr b="0" i="0" sz="1400" u="none" cap="none" strike="noStrike">
                <a:solidFill>
                  <a:schemeClr val="lt1"/>
                </a:solidFill>
                <a:latin typeface="Century Gothic"/>
                <a:ea typeface="Century Gothic"/>
                <a:cs typeface="Century Gothic"/>
                <a:sym typeface="Century Gothic"/>
              </a:defRPr>
            </a:lvl3pPr>
            <a:lvl4pPr lvl="3"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4pPr>
            <a:lvl5pPr lvl="4"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5pPr>
            <a:lvl6pPr lvl="5"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6pPr>
            <a:lvl7pPr lvl="6"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7pPr>
            <a:lvl8pPr lvl="7"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8pPr>
            <a:lvl9pPr lvl="8" marR="0" rtl="0" algn="l">
              <a:spcBef>
                <a:spcPts val="600"/>
              </a:spcBef>
              <a:spcAft>
                <a:spcPts val="60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9pPr>
          </a:lstStyle>
          <a:p/>
        </p:txBody>
      </p:sp>
      <p:sp>
        <p:nvSpPr>
          <p:cNvPr id="78" name="Google Shape;78;p37"/>
          <p:cNvSpPr txBox="1"/>
          <p:nvPr>
            <p:ph idx="1" type="body"/>
          </p:nvPr>
        </p:nvSpPr>
        <p:spPr>
          <a:xfrm>
            <a:off x="810000" y="5367338"/>
            <a:ext cx="10561418" cy="493712"/>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228600" lvl="0" marL="457200" algn="l">
              <a:spcBef>
                <a:spcPts val="240"/>
              </a:spcBef>
              <a:spcAft>
                <a:spcPts val="0"/>
              </a:spcAft>
              <a:buSzPts val="1200"/>
              <a:buNone/>
              <a:defRPr sz="12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79" name="Google Shape;79;p37"/>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7"/>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7"/>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with Caption">
  <p:cSld name="Quote with Caption">
    <p:spTree>
      <p:nvGrpSpPr>
        <p:cNvPr id="82" name="Shape 82"/>
        <p:cNvGrpSpPr/>
        <p:nvPr/>
      </p:nvGrpSpPr>
      <p:grpSpPr>
        <a:xfrm>
          <a:off x="0" y="0"/>
          <a:ext cx="0" cy="0"/>
          <a:chOff x="0" y="0"/>
          <a:chExt cx="0" cy="0"/>
        </a:xfrm>
      </p:grpSpPr>
      <p:sp>
        <p:nvSpPr>
          <p:cNvPr id="83" name="Google Shape;83;p38"/>
          <p:cNvSpPr/>
          <p:nvPr/>
        </p:nvSpPr>
        <p:spPr>
          <a:xfrm>
            <a:off x="631697" y="1081456"/>
            <a:ext cx="6332416" cy="3239188"/>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84" name="Google Shape;84;p38"/>
          <p:cNvSpPr txBox="1"/>
          <p:nvPr>
            <p:ph type="title"/>
          </p:nvPr>
        </p:nvSpPr>
        <p:spPr>
          <a:xfrm>
            <a:off x="850985" y="1238502"/>
            <a:ext cx="5893840" cy="2645912"/>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4200"/>
              <a:buFont typeface="Century Gothic"/>
              <a:buNone/>
              <a:defRPr b="1" sz="42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8"/>
          <p:cNvSpPr txBox="1"/>
          <p:nvPr>
            <p:ph idx="1" type="body"/>
          </p:nvPr>
        </p:nvSpPr>
        <p:spPr>
          <a:xfrm>
            <a:off x="853190" y="4443680"/>
            <a:ext cx="5891636" cy="713241"/>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Autofit/>
          </a:bodyPr>
          <a:lstStyle>
            <a:lvl1pPr indent="-228600" lvl="0" marL="457200" algn="l">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86" name="Google Shape;86;p38"/>
          <p:cNvSpPr txBox="1"/>
          <p:nvPr>
            <p:ph idx="2" type="body"/>
          </p:nvPr>
        </p:nvSpPr>
        <p:spPr>
          <a:xfrm>
            <a:off x="7574642" y="1081456"/>
            <a:ext cx="3810001" cy="407546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228600" lvl="0" marL="457200" algn="l">
              <a:spcBef>
                <a:spcPts val="360"/>
              </a:spcBef>
              <a:spcAft>
                <a:spcPts val="0"/>
              </a:spcAft>
              <a:buSzPts val="1800"/>
              <a:buFont typeface="Century Gothic"/>
              <a:buNone/>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87" name="Google Shape;87;p38"/>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8"/>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8"/>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me Card">
  <p:cSld name="Name Card">
    <p:spTree>
      <p:nvGrpSpPr>
        <p:cNvPr id="90" name="Shape 90"/>
        <p:cNvGrpSpPr/>
        <p:nvPr/>
      </p:nvGrpSpPr>
      <p:grpSpPr>
        <a:xfrm>
          <a:off x="0" y="0"/>
          <a:ext cx="0" cy="0"/>
          <a:chOff x="0" y="0"/>
          <a:chExt cx="0" cy="0"/>
        </a:xfrm>
      </p:grpSpPr>
      <p:sp>
        <p:nvSpPr>
          <p:cNvPr id="91" name="Google Shape;91;p39"/>
          <p:cNvSpPr/>
          <p:nvPr/>
        </p:nvSpPr>
        <p:spPr>
          <a:xfrm>
            <a:off x="1140884" y="2286585"/>
            <a:ext cx="4895115" cy="2503972"/>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2" name="Google Shape;92;p39"/>
          <p:cNvSpPr txBox="1"/>
          <p:nvPr>
            <p:ph type="title"/>
          </p:nvPr>
        </p:nvSpPr>
        <p:spPr>
          <a:xfrm>
            <a:off x="1357089" y="2435957"/>
            <a:ext cx="4382521" cy="2007789"/>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3200"/>
              <a:buFont typeface="Century Gothic"/>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9"/>
          <p:cNvSpPr txBox="1"/>
          <p:nvPr>
            <p:ph idx="1" type="body"/>
          </p:nvPr>
        </p:nvSpPr>
        <p:spPr>
          <a:xfrm>
            <a:off x="6156000" y="2286000"/>
            <a:ext cx="4880300" cy="229552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228600" lvl="0" marL="457200" algn="l">
              <a:spcBef>
                <a:spcPts val="360"/>
              </a:spcBef>
              <a:spcAft>
                <a:spcPts val="0"/>
              </a:spcAft>
              <a:buSzPts val="1800"/>
              <a:buFont typeface="Century Gothic"/>
              <a:buNone/>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94" name="Google Shape;94;p39"/>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39"/>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39"/>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7" name="Shape 97"/>
        <p:cNvGrpSpPr/>
        <p:nvPr/>
      </p:nvGrpSpPr>
      <p:grpSpPr>
        <a:xfrm>
          <a:off x="0" y="0"/>
          <a:ext cx="0" cy="0"/>
          <a:chOff x="0" y="0"/>
          <a:chExt cx="0" cy="0"/>
        </a:xfrm>
      </p:grpSpPr>
      <p:sp>
        <p:nvSpPr>
          <p:cNvPr id="98" name="Google Shape;98;p40"/>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99" name="Google Shape;99;p40"/>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40"/>
          <p:cNvSpPr txBox="1"/>
          <p:nvPr>
            <p:ph idx="1" type="body"/>
          </p:nvPr>
        </p:nvSpPr>
        <p:spPr>
          <a:xfrm rot="5400000">
            <a:off x="4254444" y="-1260043"/>
            <a:ext cx="3674397" cy="1056328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1" name="Google Shape;101;p40"/>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40"/>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40"/>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4" name="Shape 104"/>
        <p:cNvGrpSpPr/>
        <p:nvPr/>
      </p:nvGrpSpPr>
      <p:grpSpPr>
        <a:xfrm>
          <a:off x="0" y="0"/>
          <a:ext cx="0" cy="0"/>
          <a:chOff x="0" y="0"/>
          <a:chExt cx="0" cy="0"/>
        </a:xfrm>
      </p:grpSpPr>
      <p:sp>
        <p:nvSpPr>
          <p:cNvPr id="105" name="Google Shape;105;p41"/>
          <p:cNvSpPr/>
          <p:nvPr/>
        </p:nvSpPr>
        <p:spPr>
          <a:xfrm>
            <a:off x="7669651" y="446089"/>
            <a:ext cx="4522349" cy="5414962"/>
          </a:xfrm>
          <a:custGeom>
            <a:rect b="b" l="l" r="r" t="t"/>
            <a:pathLst>
              <a:path extrusionOk="0" h="4320" w="2879">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106" name="Google Shape;106;p41"/>
          <p:cNvSpPr txBox="1"/>
          <p:nvPr>
            <p:ph type="title"/>
          </p:nvPr>
        </p:nvSpPr>
        <p:spPr>
          <a:xfrm rot="5400000">
            <a:off x="6863537" y="1906175"/>
            <a:ext cx="5134798" cy="2494791"/>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41"/>
          <p:cNvSpPr txBox="1"/>
          <p:nvPr>
            <p:ph idx="1" type="body"/>
          </p:nvPr>
        </p:nvSpPr>
        <p:spPr>
          <a:xfrm rot="5400000">
            <a:off x="1408290" y="-152200"/>
            <a:ext cx="5414962" cy="6611540"/>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108" name="Google Shape;108;p41"/>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41"/>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41"/>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29"/>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20" name="Google Shape;20;p29"/>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9"/>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22" name="Google Shape;22;p29"/>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29"/>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29"/>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0"/>
          <p:cNvSpPr/>
          <p:nvPr/>
        </p:nvSpPr>
        <p:spPr>
          <a:xfrm>
            <a:off x="0" y="1"/>
            <a:ext cx="12192000" cy="5203825"/>
          </a:xfrm>
          <a:custGeom>
            <a:rect b="b" l="l" r="r" t="t"/>
            <a:pathLst>
              <a:path extrusionOk="0" h="3278" w="576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27" name="Google Shape;27;p30"/>
          <p:cNvSpPr txBox="1"/>
          <p:nvPr>
            <p:ph type="title"/>
          </p:nvPr>
        </p:nvSpPr>
        <p:spPr>
          <a:xfrm>
            <a:off x="810000" y="2951396"/>
            <a:ext cx="10561418" cy="14688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r">
              <a:spcBef>
                <a:spcPts val="0"/>
              </a:spcBef>
              <a:spcAft>
                <a:spcPts val="0"/>
              </a:spcAft>
              <a:buClr>
                <a:srgbClr val="FEFEFE"/>
              </a:buClr>
              <a:buSzPts val="4800"/>
              <a:buFont typeface="Century Gothic"/>
              <a:buNone/>
              <a:defRPr b="1" sz="48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0"/>
          <p:cNvSpPr txBox="1"/>
          <p:nvPr>
            <p:ph idx="1" type="body"/>
          </p:nvPr>
        </p:nvSpPr>
        <p:spPr>
          <a:xfrm>
            <a:off x="810000" y="5281201"/>
            <a:ext cx="10561418" cy="43395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Autofit/>
          </a:bodyPr>
          <a:lstStyle>
            <a:lvl1pPr indent="-228600" lvl="0" marL="457200" algn="r">
              <a:spcBef>
                <a:spcPts val="360"/>
              </a:spcBef>
              <a:spcAft>
                <a:spcPts val="0"/>
              </a:spcAft>
              <a:buSzPts val="1800"/>
              <a:buNone/>
              <a:defRPr sz="1800">
                <a:solidFill>
                  <a:schemeClr val="lt1"/>
                </a:solidFill>
              </a:defRPr>
            </a:lvl1pPr>
            <a:lvl2pPr indent="-228600" lvl="1" marL="914400" algn="l">
              <a:spcBef>
                <a:spcPts val="600"/>
              </a:spcBef>
              <a:spcAft>
                <a:spcPts val="0"/>
              </a:spcAft>
              <a:buSzPts val="1800"/>
              <a:buNone/>
              <a:defRPr sz="1800">
                <a:solidFill>
                  <a:schemeClr val="lt1"/>
                </a:solidFill>
              </a:defRPr>
            </a:lvl2pPr>
            <a:lvl3pPr indent="-228600" lvl="2" marL="1371600" algn="l">
              <a:spcBef>
                <a:spcPts val="600"/>
              </a:spcBef>
              <a:spcAft>
                <a:spcPts val="0"/>
              </a:spcAft>
              <a:buSzPts val="1600"/>
              <a:buNone/>
              <a:defRPr sz="1600">
                <a:solidFill>
                  <a:schemeClr val="lt1"/>
                </a:solidFill>
              </a:defRPr>
            </a:lvl3pPr>
            <a:lvl4pPr indent="-228600" lvl="3" marL="1828800" algn="l">
              <a:spcBef>
                <a:spcPts val="600"/>
              </a:spcBef>
              <a:spcAft>
                <a:spcPts val="0"/>
              </a:spcAft>
              <a:buSzPts val="1400"/>
              <a:buNone/>
              <a:defRPr sz="1400">
                <a:solidFill>
                  <a:schemeClr val="lt1"/>
                </a:solidFill>
              </a:defRPr>
            </a:lvl4pPr>
            <a:lvl5pPr indent="-228600" lvl="4" marL="2286000" algn="l">
              <a:spcBef>
                <a:spcPts val="600"/>
              </a:spcBef>
              <a:spcAft>
                <a:spcPts val="0"/>
              </a:spcAft>
              <a:buSzPts val="1400"/>
              <a:buNone/>
              <a:defRPr sz="1400">
                <a:solidFill>
                  <a:schemeClr val="lt1"/>
                </a:solidFill>
              </a:defRPr>
            </a:lvl5pPr>
            <a:lvl6pPr indent="-228600" lvl="5" marL="2743200" algn="l">
              <a:spcBef>
                <a:spcPts val="600"/>
              </a:spcBef>
              <a:spcAft>
                <a:spcPts val="0"/>
              </a:spcAft>
              <a:buSzPts val="1400"/>
              <a:buNone/>
              <a:defRPr sz="1400">
                <a:solidFill>
                  <a:schemeClr val="lt1"/>
                </a:solidFill>
              </a:defRPr>
            </a:lvl6pPr>
            <a:lvl7pPr indent="-228600" lvl="6" marL="3200400" algn="l">
              <a:spcBef>
                <a:spcPts val="600"/>
              </a:spcBef>
              <a:spcAft>
                <a:spcPts val="0"/>
              </a:spcAft>
              <a:buSzPts val="1400"/>
              <a:buNone/>
              <a:defRPr sz="1400">
                <a:solidFill>
                  <a:schemeClr val="lt1"/>
                </a:solidFill>
              </a:defRPr>
            </a:lvl7pPr>
            <a:lvl8pPr indent="-228600" lvl="7" marL="3657600" algn="l">
              <a:spcBef>
                <a:spcPts val="600"/>
              </a:spcBef>
              <a:spcAft>
                <a:spcPts val="0"/>
              </a:spcAft>
              <a:buSzPts val="1400"/>
              <a:buNone/>
              <a:defRPr sz="1400">
                <a:solidFill>
                  <a:schemeClr val="lt1"/>
                </a:solidFill>
              </a:defRPr>
            </a:lvl8pPr>
            <a:lvl9pPr indent="-228600" lvl="8" marL="4114800" algn="l">
              <a:spcBef>
                <a:spcPts val="600"/>
              </a:spcBef>
              <a:spcAft>
                <a:spcPts val="600"/>
              </a:spcAft>
              <a:buSzPts val="1400"/>
              <a:buNone/>
              <a:defRPr sz="1400">
                <a:solidFill>
                  <a:schemeClr val="lt1"/>
                </a:solidFill>
              </a:defRPr>
            </a:lvl9pPr>
          </a:lstStyle>
          <a:p/>
        </p:txBody>
      </p:sp>
      <p:sp>
        <p:nvSpPr>
          <p:cNvPr id="29" name="Google Shape;29;p30"/>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0"/>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0"/>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31"/>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34" name="Google Shape;34;p31"/>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1"/>
          <p:cNvSpPr txBox="1"/>
          <p:nvPr>
            <p:ph idx="1" type="body"/>
          </p:nvPr>
        </p:nvSpPr>
        <p:spPr>
          <a:xfrm>
            <a:off x="818712" y="2222287"/>
            <a:ext cx="5185873" cy="3638763"/>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6" name="Google Shape;36;p31"/>
          <p:cNvSpPr txBox="1"/>
          <p:nvPr>
            <p:ph idx="2" type="body"/>
          </p:nvPr>
        </p:nvSpPr>
        <p:spPr>
          <a:xfrm>
            <a:off x="6187415" y="2222287"/>
            <a:ext cx="5194583" cy="3638764"/>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37" name="Google Shape;37;p31"/>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1"/>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31"/>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32"/>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42" name="Google Shape;42;p32"/>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40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2"/>
          <p:cNvSpPr txBox="1"/>
          <p:nvPr>
            <p:ph idx="1" type="body"/>
          </p:nvPr>
        </p:nvSpPr>
        <p:spPr>
          <a:xfrm>
            <a:off x="814728" y="2174875"/>
            <a:ext cx="5189857" cy="576262"/>
          </a:xfrm>
          <a:prstGeom prst="rect">
            <a:avLst/>
          </a:prstGeom>
          <a:noFill/>
          <a:ln>
            <a:noFill/>
          </a:ln>
          <a:effectLst>
            <a:outerShdw blurRad="50800">
              <a:srgbClr val="000000">
                <a:alpha val="40000"/>
              </a:srgbClr>
            </a:outerShdw>
          </a:effectLst>
        </p:spPr>
        <p:txBody>
          <a:bodyPr anchorCtr="0" anchor="b" bIns="45700" lIns="91425" spcFirstLastPara="1" rIns="91425" wrap="square" tIns="45700">
            <a:noAutofit/>
          </a:bodyPr>
          <a:lstStyle>
            <a:lvl1pPr indent="-228600" lvl="0" marL="457200" algn="ctr">
              <a:spcBef>
                <a:spcPts val="400"/>
              </a:spcBef>
              <a:spcAft>
                <a:spcPts val="0"/>
              </a:spcAft>
              <a:buSzPts val="2000"/>
              <a:buNone/>
              <a:defRPr b="0" sz="20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44" name="Google Shape;44;p32"/>
          <p:cNvSpPr txBox="1"/>
          <p:nvPr>
            <p:ph idx="2" type="body"/>
          </p:nvPr>
        </p:nvSpPr>
        <p:spPr>
          <a:xfrm>
            <a:off x="814729" y="2751138"/>
            <a:ext cx="5189856" cy="3109913"/>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45" name="Google Shape;45;p32"/>
          <p:cNvSpPr txBox="1"/>
          <p:nvPr>
            <p:ph idx="3" type="body"/>
          </p:nvPr>
        </p:nvSpPr>
        <p:spPr>
          <a:xfrm>
            <a:off x="6187415" y="2174875"/>
            <a:ext cx="5194583" cy="576262"/>
          </a:xfrm>
          <a:prstGeom prst="rect">
            <a:avLst/>
          </a:prstGeom>
          <a:noFill/>
          <a:ln>
            <a:noFill/>
          </a:ln>
          <a:effectLst>
            <a:outerShdw blurRad="50800">
              <a:srgbClr val="000000">
                <a:alpha val="40000"/>
              </a:srgbClr>
            </a:outerShdw>
          </a:effectLst>
        </p:spPr>
        <p:txBody>
          <a:bodyPr anchorCtr="0" anchor="b" bIns="45700" lIns="91425" spcFirstLastPara="1" rIns="91425" wrap="square" tIns="45700">
            <a:noAutofit/>
          </a:bodyPr>
          <a:lstStyle>
            <a:lvl1pPr indent="-228600" lvl="0" marL="457200" algn="ctr">
              <a:spcBef>
                <a:spcPts val="400"/>
              </a:spcBef>
              <a:spcAft>
                <a:spcPts val="0"/>
              </a:spcAft>
              <a:buSzPts val="2000"/>
              <a:buNone/>
              <a:defRPr b="0" sz="2000"/>
            </a:lvl1pPr>
            <a:lvl2pPr indent="-228600" lvl="1" marL="914400" algn="l">
              <a:spcBef>
                <a:spcPts val="600"/>
              </a:spcBef>
              <a:spcAft>
                <a:spcPts val="0"/>
              </a:spcAft>
              <a:buSzPts val="2000"/>
              <a:buNone/>
              <a:defRPr b="1" sz="2000"/>
            </a:lvl2pPr>
            <a:lvl3pPr indent="-228600" lvl="2" marL="1371600" algn="l">
              <a:spcBef>
                <a:spcPts val="600"/>
              </a:spcBef>
              <a:spcAft>
                <a:spcPts val="0"/>
              </a:spcAft>
              <a:buSzPts val="1800"/>
              <a:buNone/>
              <a:defRPr b="1" sz="1800"/>
            </a:lvl3pPr>
            <a:lvl4pPr indent="-228600" lvl="3" marL="1828800" algn="l">
              <a:spcBef>
                <a:spcPts val="600"/>
              </a:spcBef>
              <a:spcAft>
                <a:spcPts val="0"/>
              </a:spcAft>
              <a:buSzPts val="1600"/>
              <a:buNone/>
              <a:defRPr b="1" sz="1600"/>
            </a:lvl4pPr>
            <a:lvl5pPr indent="-228600" lvl="4" marL="2286000" algn="l">
              <a:spcBef>
                <a:spcPts val="600"/>
              </a:spcBef>
              <a:spcAft>
                <a:spcPts val="0"/>
              </a:spcAft>
              <a:buSzPts val="1600"/>
              <a:buNone/>
              <a:defRPr b="1" sz="1600"/>
            </a:lvl5pPr>
            <a:lvl6pPr indent="-228600" lvl="5" marL="2743200" algn="l">
              <a:spcBef>
                <a:spcPts val="600"/>
              </a:spcBef>
              <a:spcAft>
                <a:spcPts val="0"/>
              </a:spcAft>
              <a:buSzPts val="1600"/>
              <a:buNone/>
              <a:defRPr b="1" sz="1600"/>
            </a:lvl6pPr>
            <a:lvl7pPr indent="-228600" lvl="6" marL="3200400" algn="l">
              <a:spcBef>
                <a:spcPts val="600"/>
              </a:spcBef>
              <a:spcAft>
                <a:spcPts val="0"/>
              </a:spcAft>
              <a:buSzPts val="1600"/>
              <a:buNone/>
              <a:defRPr b="1" sz="1600"/>
            </a:lvl7pPr>
            <a:lvl8pPr indent="-228600" lvl="7" marL="3657600" algn="l">
              <a:spcBef>
                <a:spcPts val="600"/>
              </a:spcBef>
              <a:spcAft>
                <a:spcPts val="0"/>
              </a:spcAft>
              <a:buSzPts val="1600"/>
              <a:buNone/>
              <a:defRPr b="1" sz="1600"/>
            </a:lvl8pPr>
            <a:lvl9pPr indent="-228600" lvl="8" marL="4114800" algn="l">
              <a:spcBef>
                <a:spcPts val="600"/>
              </a:spcBef>
              <a:spcAft>
                <a:spcPts val="600"/>
              </a:spcAft>
              <a:buSzPts val="1600"/>
              <a:buNone/>
              <a:defRPr b="1" sz="1600"/>
            </a:lvl9pPr>
          </a:lstStyle>
          <a:p/>
        </p:txBody>
      </p:sp>
      <p:sp>
        <p:nvSpPr>
          <p:cNvPr id="46" name="Google Shape;46;p32"/>
          <p:cNvSpPr txBox="1"/>
          <p:nvPr>
            <p:ph idx="4" type="body"/>
          </p:nvPr>
        </p:nvSpPr>
        <p:spPr>
          <a:xfrm>
            <a:off x="6187415" y="2751138"/>
            <a:ext cx="5194583" cy="3109913"/>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47" name="Google Shape;47;p32"/>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2"/>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33"/>
          <p:cNvSpPr/>
          <p:nvPr/>
        </p:nvSpPr>
        <p:spPr>
          <a:xfrm>
            <a:off x="0" y="0"/>
            <a:ext cx="12192000"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52" name="Google Shape;52;p33"/>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3"/>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3"/>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3"/>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34"/>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34"/>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4"/>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35"/>
          <p:cNvSpPr/>
          <p:nvPr/>
        </p:nvSpPr>
        <p:spPr>
          <a:xfrm>
            <a:off x="1073151" y="446087"/>
            <a:ext cx="3547533" cy="1814651"/>
          </a:xfrm>
          <a:custGeom>
            <a:rect b="b" l="l" r="r" t="t"/>
            <a:pathLst>
              <a:path extrusionOk="0" h="2308" w="3384">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algn="tl" flip="none" tx="0" sx="100000" ty="0" sy="100000"/>
          </a:blipFill>
          <a:ln cap="rnd" cmpd="sng" w="9525">
            <a:solidFill>
              <a:schemeClr val="accent1"/>
            </a:solidFill>
            <a:prstDash val="solid"/>
            <a:round/>
            <a:headEnd len="sm" w="sm" type="none"/>
            <a:tailEnd len="sm" w="sm" type="none"/>
          </a:ln>
        </p:spPr>
      </p:sp>
      <p:sp>
        <p:nvSpPr>
          <p:cNvPr id="62" name="Google Shape;62;p35"/>
          <p:cNvSpPr txBox="1"/>
          <p:nvPr>
            <p:ph type="title"/>
          </p:nvPr>
        </p:nvSpPr>
        <p:spPr>
          <a:xfrm>
            <a:off x="1073151" y="446088"/>
            <a:ext cx="3547533" cy="1618396"/>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algn="l">
              <a:spcBef>
                <a:spcPts val="0"/>
              </a:spcBef>
              <a:spcAft>
                <a:spcPts val="0"/>
              </a:spcAft>
              <a:buClr>
                <a:srgbClr val="FEFEFE"/>
              </a:buClr>
              <a:buSzPts val="2000"/>
              <a:buFont typeface="Century Gothic"/>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5"/>
          <p:cNvSpPr txBox="1"/>
          <p:nvPr>
            <p:ph idx="1" type="body"/>
          </p:nvPr>
        </p:nvSpPr>
        <p:spPr>
          <a:xfrm>
            <a:off x="4855633" y="446088"/>
            <a:ext cx="6252633" cy="5414963"/>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algn="l">
              <a:spcBef>
                <a:spcPts val="360"/>
              </a:spcBef>
              <a:spcAft>
                <a:spcPts val="0"/>
              </a:spcAft>
              <a:buSzPts val="1800"/>
              <a:buChar char="🞆"/>
              <a:defRPr/>
            </a:lvl1pPr>
            <a:lvl2pPr indent="-342900" lvl="1" marL="914400" algn="l">
              <a:spcBef>
                <a:spcPts val="600"/>
              </a:spcBef>
              <a:spcAft>
                <a:spcPts val="0"/>
              </a:spcAft>
              <a:buSzPts val="1800"/>
              <a:buChar char="🞆"/>
              <a:defRPr/>
            </a:lvl2pPr>
            <a:lvl3pPr indent="-342900" lvl="2" marL="1371600" algn="l">
              <a:spcBef>
                <a:spcPts val="600"/>
              </a:spcBef>
              <a:spcAft>
                <a:spcPts val="0"/>
              </a:spcAft>
              <a:buSzPts val="1800"/>
              <a:buChar char="🞆"/>
              <a:defRPr/>
            </a:lvl3pPr>
            <a:lvl4pPr indent="-342900" lvl="3" marL="1828800" algn="l">
              <a:spcBef>
                <a:spcPts val="600"/>
              </a:spcBef>
              <a:spcAft>
                <a:spcPts val="0"/>
              </a:spcAft>
              <a:buSzPts val="1800"/>
              <a:buChar char="🞆"/>
              <a:defRPr/>
            </a:lvl4pPr>
            <a:lvl5pPr indent="-342900" lvl="4" marL="2286000" algn="l">
              <a:spcBef>
                <a:spcPts val="600"/>
              </a:spcBef>
              <a:spcAft>
                <a:spcPts val="0"/>
              </a:spcAft>
              <a:buSzPts val="1800"/>
              <a:buChar char="🞆"/>
              <a:defRPr/>
            </a:lvl5pPr>
            <a:lvl6pPr indent="-342900" lvl="5" marL="2743200" algn="l">
              <a:spcBef>
                <a:spcPts val="600"/>
              </a:spcBef>
              <a:spcAft>
                <a:spcPts val="0"/>
              </a:spcAft>
              <a:buSzPts val="1800"/>
              <a:buChar char="🞆"/>
              <a:defRPr/>
            </a:lvl6pPr>
            <a:lvl7pPr indent="-342900" lvl="6" marL="3200400" algn="l">
              <a:spcBef>
                <a:spcPts val="600"/>
              </a:spcBef>
              <a:spcAft>
                <a:spcPts val="0"/>
              </a:spcAft>
              <a:buSzPts val="1800"/>
              <a:buChar char="🞆"/>
              <a:defRPr/>
            </a:lvl7pPr>
            <a:lvl8pPr indent="-342900" lvl="7" marL="3657600" algn="l">
              <a:spcBef>
                <a:spcPts val="600"/>
              </a:spcBef>
              <a:spcAft>
                <a:spcPts val="0"/>
              </a:spcAft>
              <a:buSzPts val="1800"/>
              <a:buChar char="🞆"/>
              <a:defRPr/>
            </a:lvl8pPr>
            <a:lvl9pPr indent="-342900" lvl="8" marL="4114800" algn="l">
              <a:spcBef>
                <a:spcPts val="600"/>
              </a:spcBef>
              <a:spcAft>
                <a:spcPts val="600"/>
              </a:spcAft>
              <a:buSzPts val="1800"/>
              <a:buChar char="🞆"/>
              <a:defRPr/>
            </a:lvl9pPr>
          </a:lstStyle>
          <a:p/>
        </p:txBody>
      </p:sp>
      <p:sp>
        <p:nvSpPr>
          <p:cNvPr id="64" name="Google Shape;64;p35"/>
          <p:cNvSpPr txBox="1"/>
          <p:nvPr>
            <p:ph idx="2" type="body"/>
          </p:nvPr>
        </p:nvSpPr>
        <p:spPr>
          <a:xfrm>
            <a:off x="1073151" y="2260738"/>
            <a:ext cx="3547533" cy="36003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228600" lvl="0" marL="457200" algn="l">
              <a:spcBef>
                <a:spcPts val="280"/>
              </a:spcBef>
              <a:spcAft>
                <a:spcPts val="0"/>
              </a:spcAft>
              <a:buSzPts val="1400"/>
              <a:buNone/>
              <a:defRPr sz="14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65" name="Google Shape;65;p35"/>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5"/>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5"/>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 name="Shape 68"/>
        <p:cNvGrpSpPr/>
        <p:nvPr/>
      </p:nvGrpSpPr>
      <p:grpSpPr>
        <a:xfrm>
          <a:off x="0" y="0"/>
          <a:ext cx="0" cy="0"/>
          <a:chOff x="0" y="0"/>
          <a:chExt cx="0" cy="0"/>
        </a:xfrm>
      </p:grpSpPr>
      <p:sp>
        <p:nvSpPr>
          <p:cNvPr id="69" name="Google Shape;69;p36"/>
          <p:cNvSpPr txBox="1"/>
          <p:nvPr>
            <p:ph type="title"/>
          </p:nvPr>
        </p:nvSpPr>
        <p:spPr>
          <a:xfrm>
            <a:off x="814728" y="727522"/>
            <a:ext cx="4852988" cy="1617163"/>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lvl1pPr lvl="0" algn="l">
              <a:spcBef>
                <a:spcPts val="0"/>
              </a:spcBef>
              <a:spcAft>
                <a:spcPts val="0"/>
              </a:spcAft>
              <a:buClr>
                <a:srgbClr val="FEFEFE"/>
              </a:buClr>
              <a:buSzPts val="2400"/>
              <a:buFont typeface="Century Gothic"/>
              <a:buNone/>
              <a:defRPr b="0"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6"/>
          <p:cNvSpPr/>
          <p:nvPr>
            <p:ph idx="2" type="pic"/>
          </p:nvPr>
        </p:nvSpPr>
        <p:spPr>
          <a:xfrm>
            <a:off x="6098117" y="0"/>
            <a:ext cx="6093883" cy="6858000"/>
          </a:xfrm>
          <a:prstGeom prst="rect">
            <a:avLst/>
          </a:prstGeom>
          <a:noFill/>
          <a:ln cap="flat" cmpd="sng" w="9525">
            <a:solidFill>
              <a:schemeClr val="lt2"/>
            </a:solidFill>
            <a:prstDash val="solid"/>
            <a:round/>
            <a:headEnd len="sm" w="sm" type="none"/>
            <a:tailEnd len="sm" w="sm" type="none"/>
          </a:ln>
        </p:spPr>
        <p:txBody>
          <a:bodyPr anchorCtr="0" anchor="t" bIns="45700" lIns="91425" spcFirstLastPara="1" rIns="91425" wrap="square" tIns="45700">
            <a:normAutofit/>
          </a:bodyPr>
          <a:lstStyle>
            <a:lvl1pPr lvl="0" marR="0" rtl="0" algn="ctr">
              <a:spcBef>
                <a:spcPts val="280"/>
              </a:spcBef>
              <a:spcAft>
                <a:spcPts val="0"/>
              </a:spcAft>
              <a:buClr>
                <a:schemeClr val="accent1"/>
              </a:buClr>
              <a:buSzPts val="1400"/>
              <a:buFont typeface="Noto Sans Symbols"/>
              <a:buNone/>
              <a:defRPr b="0" i="0" sz="1400" u="none" cap="none" strike="noStrike">
                <a:solidFill>
                  <a:schemeClr val="lt1"/>
                </a:solidFill>
                <a:latin typeface="Century Gothic"/>
                <a:ea typeface="Century Gothic"/>
                <a:cs typeface="Century Gothic"/>
                <a:sym typeface="Century Gothic"/>
              </a:defRPr>
            </a:lvl1pPr>
            <a:lvl2pPr lvl="1" marR="0" rtl="0" algn="l">
              <a:spcBef>
                <a:spcPts val="600"/>
              </a:spcBef>
              <a:spcAft>
                <a:spcPts val="0"/>
              </a:spcAft>
              <a:buClr>
                <a:schemeClr val="accent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2pPr>
            <a:lvl3pPr lvl="2" marR="0" rtl="0" algn="l">
              <a:spcBef>
                <a:spcPts val="600"/>
              </a:spcBef>
              <a:spcAft>
                <a:spcPts val="0"/>
              </a:spcAft>
              <a:buClr>
                <a:schemeClr val="accent1"/>
              </a:buClr>
              <a:buSzPts val="1400"/>
              <a:buFont typeface="Noto Sans Symbols"/>
              <a:buChar char="🞆"/>
              <a:defRPr b="0" i="0" sz="1400" u="none" cap="none" strike="noStrike">
                <a:solidFill>
                  <a:schemeClr val="lt1"/>
                </a:solidFill>
                <a:latin typeface="Century Gothic"/>
                <a:ea typeface="Century Gothic"/>
                <a:cs typeface="Century Gothic"/>
                <a:sym typeface="Century Gothic"/>
              </a:defRPr>
            </a:lvl3pPr>
            <a:lvl4pPr lvl="3"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4pPr>
            <a:lvl5pPr lvl="4"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5pPr>
            <a:lvl6pPr lvl="5"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6pPr>
            <a:lvl7pPr lvl="6"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7pPr>
            <a:lvl8pPr lvl="7"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8pPr>
            <a:lvl9pPr lvl="8" marR="0" rtl="0" algn="l">
              <a:spcBef>
                <a:spcPts val="600"/>
              </a:spcBef>
              <a:spcAft>
                <a:spcPts val="60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9pPr>
          </a:lstStyle>
          <a:p/>
        </p:txBody>
      </p:sp>
      <p:sp>
        <p:nvSpPr>
          <p:cNvPr id="71" name="Google Shape;71;p36"/>
          <p:cNvSpPr txBox="1"/>
          <p:nvPr>
            <p:ph idx="1" type="body"/>
          </p:nvPr>
        </p:nvSpPr>
        <p:spPr>
          <a:xfrm>
            <a:off x="814728" y="2344684"/>
            <a:ext cx="4852988" cy="3516365"/>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lvl1pPr indent="-228600" lvl="0" marL="457200" algn="l">
              <a:spcBef>
                <a:spcPts val="240"/>
              </a:spcBef>
              <a:spcAft>
                <a:spcPts val="0"/>
              </a:spcAft>
              <a:buSzPts val="1200"/>
              <a:buNone/>
              <a:defRPr sz="1200"/>
            </a:lvl1pPr>
            <a:lvl2pPr indent="-228600" lvl="1" marL="914400" algn="l">
              <a:spcBef>
                <a:spcPts val="600"/>
              </a:spcBef>
              <a:spcAft>
                <a:spcPts val="0"/>
              </a:spcAft>
              <a:buSzPts val="1200"/>
              <a:buNone/>
              <a:defRPr sz="1200"/>
            </a:lvl2pPr>
            <a:lvl3pPr indent="-228600" lvl="2" marL="1371600" algn="l">
              <a:spcBef>
                <a:spcPts val="600"/>
              </a:spcBef>
              <a:spcAft>
                <a:spcPts val="0"/>
              </a:spcAft>
              <a:buSzPts val="1000"/>
              <a:buNone/>
              <a:defRPr sz="1000"/>
            </a:lvl3pPr>
            <a:lvl4pPr indent="-228600" lvl="3" marL="1828800" algn="l">
              <a:spcBef>
                <a:spcPts val="600"/>
              </a:spcBef>
              <a:spcAft>
                <a:spcPts val="0"/>
              </a:spcAft>
              <a:buSzPts val="900"/>
              <a:buNone/>
              <a:defRPr sz="900"/>
            </a:lvl4pPr>
            <a:lvl5pPr indent="-228600" lvl="4" marL="2286000" algn="l">
              <a:spcBef>
                <a:spcPts val="600"/>
              </a:spcBef>
              <a:spcAft>
                <a:spcPts val="0"/>
              </a:spcAft>
              <a:buSzPts val="900"/>
              <a:buNone/>
              <a:defRPr sz="900"/>
            </a:lvl5pPr>
            <a:lvl6pPr indent="-228600" lvl="5" marL="2743200" algn="l">
              <a:spcBef>
                <a:spcPts val="600"/>
              </a:spcBef>
              <a:spcAft>
                <a:spcPts val="0"/>
              </a:spcAft>
              <a:buSzPts val="900"/>
              <a:buNone/>
              <a:defRPr sz="900"/>
            </a:lvl6pPr>
            <a:lvl7pPr indent="-228600" lvl="6" marL="3200400" algn="l">
              <a:spcBef>
                <a:spcPts val="600"/>
              </a:spcBef>
              <a:spcAft>
                <a:spcPts val="0"/>
              </a:spcAft>
              <a:buSzPts val="900"/>
              <a:buNone/>
              <a:defRPr sz="900"/>
            </a:lvl7pPr>
            <a:lvl8pPr indent="-228600" lvl="7" marL="3657600" algn="l">
              <a:spcBef>
                <a:spcPts val="600"/>
              </a:spcBef>
              <a:spcAft>
                <a:spcPts val="0"/>
              </a:spcAft>
              <a:buSzPts val="900"/>
              <a:buNone/>
              <a:defRPr sz="900"/>
            </a:lvl8pPr>
            <a:lvl9pPr indent="-228600" lvl="8" marL="4114800" algn="l">
              <a:spcBef>
                <a:spcPts val="600"/>
              </a:spcBef>
              <a:spcAft>
                <a:spcPts val="600"/>
              </a:spcAft>
              <a:buSzPts val="900"/>
              <a:buNone/>
              <a:defRPr sz="900"/>
            </a:lvl9pPr>
          </a:lstStyle>
          <a:p/>
        </p:txBody>
      </p:sp>
      <p:sp>
        <p:nvSpPr>
          <p:cNvPr id="72" name="Google Shape;72;p36"/>
          <p:cNvSpPr txBox="1"/>
          <p:nvPr>
            <p:ph idx="10" type="dt"/>
          </p:nvPr>
        </p:nvSpPr>
        <p:spPr>
          <a:xfrm>
            <a:off x="3885810" y="6041362"/>
            <a:ext cx="976879" cy="365125"/>
          </a:xfrm>
          <a:prstGeom prst="rect">
            <a:avLst/>
          </a:prstGeom>
          <a:noFill/>
          <a:ln>
            <a:noFill/>
          </a:ln>
        </p:spPr>
        <p:txBody>
          <a:bodyPr anchorCtr="0" anchor="b"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36"/>
          <p:cNvSpPr txBox="1"/>
          <p:nvPr>
            <p:ph idx="11" type="ftr"/>
          </p:nvPr>
        </p:nvSpPr>
        <p:spPr>
          <a:xfrm>
            <a:off x="590396" y="6041362"/>
            <a:ext cx="3295413" cy="365125"/>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6"/>
          <p:cNvSpPr txBox="1"/>
          <p:nvPr>
            <p:ph idx="12" type="sldNum"/>
          </p:nvPr>
        </p:nvSpPr>
        <p:spPr>
          <a:xfrm>
            <a:off x="4862689" y="5915888"/>
            <a:ext cx="1062155" cy="490599"/>
          </a:xfrm>
          <a:prstGeom prst="rect">
            <a:avLst/>
          </a:prstGeom>
          <a:noFill/>
          <a:ln>
            <a:noFill/>
          </a:ln>
        </p:spPr>
        <p:txBody>
          <a:bodyPr anchorCtr="0" anchor="b" bIns="108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5" name="Shape 5"/>
        <p:cNvGrpSpPr/>
        <p:nvPr/>
      </p:nvGrpSpPr>
      <p:grpSpPr>
        <a:xfrm>
          <a:off x="0" y="0"/>
          <a:ext cx="0" cy="0"/>
          <a:chOff x="0" y="0"/>
          <a:chExt cx="0" cy="0"/>
        </a:xfrm>
      </p:grpSpPr>
      <p:sp>
        <p:nvSpPr>
          <p:cNvPr id="6" name="Google Shape;6;p27"/>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lvl1pPr lvl="0" marR="0" rtl="0" algn="l">
              <a:spcBef>
                <a:spcPts val="0"/>
              </a:spcBef>
              <a:spcAft>
                <a:spcPts val="0"/>
              </a:spcAft>
              <a:buClr>
                <a:srgbClr val="FEFEFE"/>
              </a:buClr>
              <a:buSzPts val="4000"/>
              <a:buFont typeface="Century Gothic"/>
              <a:buNone/>
              <a:defRPr b="1" i="0" sz="4000" u="none" cap="none" strike="noStrike">
                <a:solidFill>
                  <a:srgbClr val="FEFEFE"/>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2"/>
                </a:solidFill>
              </a:defRPr>
            </a:lvl2pPr>
            <a:lvl3pPr lvl="2" marR="0" rtl="0" algn="l">
              <a:spcBef>
                <a:spcPts val="0"/>
              </a:spcBef>
              <a:spcAft>
                <a:spcPts val="0"/>
              </a:spcAft>
              <a:buSzPts val="1400"/>
              <a:buNone/>
              <a:defRPr b="0" i="0" sz="1800" u="none" cap="none" strike="noStrike">
                <a:solidFill>
                  <a:schemeClr val="lt2"/>
                </a:solidFill>
              </a:defRPr>
            </a:lvl3pPr>
            <a:lvl4pPr lvl="3" marR="0" rtl="0" algn="l">
              <a:spcBef>
                <a:spcPts val="0"/>
              </a:spcBef>
              <a:spcAft>
                <a:spcPts val="0"/>
              </a:spcAft>
              <a:buSzPts val="1400"/>
              <a:buNone/>
              <a:defRPr b="0" i="0" sz="1800" u="none" cap="none" strike="noStrike">
                <a:solidFill>
                  <a:schemeClr val="lt2"/>
                </a:solidFill>
              </a:defRPr>
            </a:lvl4pPr>
            <a:lvl5pPr lvl="4" marR="0" rtl="0" algn="l">
              <a:spcBef>
                <a:spcPts val="0"/>
              </a:spcBef>
              <a:spcAft>
                <a:spcPts val="0"/>
              </a:spcAft>
              <a:buSzPts val="1400"/>
              <a:buNone/>
              <a:defRPr b="0" i="0" sz="1800" u="none" cap="none" strike="noStrike">
                <a:solidFill>
                  <a:schemeClr val="lt2"/>
                </a:solidFill>
              </a:defRPr>
            </a:lvl5pPr>
            <a:lvl6pPr lvl="5" marR="0" rtl="0" algn="l">
              <a:spcBef>
                <a:spcPts val="0"/>
              </a:spcBef>
              <a:spcAft>
                <a:spcPts val="0"/>
              </a:spcAft>
              <a:buSzPts val="1400"/>
              <a:buNone/>
              <a:defRPr b="0" i="0" sz="1800" u="none" cap="none" strike="noStrike">
                <a:solidFill>
                  <a:schemeClr val="lt2"/>
                </a:solidFill>
              </a:defRPr>
            </a:lvl6pPr>
            <a:lvl7pPr lvl="6" marR="0" rtl="0" algn="l">
              <a:spcBef>
                <a:spcPts val="0"/>
              </a:spcBef>
              <a:spcAft>
                <a:spcPts val="0"/>
              </a:spcAft>
              <a:buSzPts val="1400"/>
              <a:buNone/>
              <a:defRPr b="0" i="0" sz="1800" u="none" cap="none" strike="noStrike">
                <a:solidFill>
                  <a:schemeClr val="lt2"/>
                </a:solidFill>
              </a:defRPr>
            </a:lvl7pPr>
            <a:lvl8pPr lvl="7" marR="0" rtl="0" algn="l">
              <a:spcBef>
                <a:spcPts val="0"/>
              </a:spcBef>
              <a:spcAft>
                <a:spcPts val="0"/>
              </a:spcAft>
              <a:buSzPts val="1400"/>
              <a:buNone/>
              <a:defRPr b="0" i="0" sz="1800" u="none" cap="none" strike="noStrike">
                <a:solidFill>
                  <a:schemeClr val="lt2"/>
                </a:solidFill>
              </a:defRPr>
            </a:lvl8pPr>
            <a:lvl9pPr lvl="8" marR="0" rtl="0" algn="l">
              <a:spcBef>
                <a:spcPts val="0"/>
              </a:spcBef>
              <a:spcAft>
                <a:spcPts val="0"/>
              </a:spcAft>
              <a:buSzPts val="1400"/>
              <a:buNone/>
              <a:defRPr b="0" i="0" sz="1800" u="none" cap="none" strike="noStrike">
                <a:solidFill>
                  <a:schemeClr val="lt2"/>
                </a:solidFill>
              </a:defRPr>
            </a:lvl9pPr>
          </a:lstStyle>
          <a:p/>
        </p:txBody>
      </p:sp>
      <p:sp>
        <p:nvSpPr>
          <p:cNvPr id="7" name="Google Shape;7;p27"/>
          <p:cNvSpPr txBox="1"/>
          <p:nvPr>
            <p:ph idx="1" type="body"/>
          </p:nvPr>
        </p:nvSpPr>
        <p:spPr>
          <a:xfrm>
            <a:off x="810000" y="2184401"/>
            <a:ext cx="10563285" cy="3674397"/>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lvl1pPr indent="-342900" lvl="0" marL="457200" marR="0" rtl="0" algn="l">
              <a:spcBef>
                <a:spcPts val="360"/>
              </a:spcBef>
              <a:spcAft>
                <a:spcPts val="0"/>
              </a:spcAft>
              <a:buClr>
                <a:schemeClr val="accent1"/>
              </a:buClr>
              <a:buSzPts val="1800"/>
              <a:buFont typeface="Noto Sans Symbols"/>
              <a:buChar char="🞆"/>
              <a:defRPr b="0" i="0" sz="1800" u="none" cap="none" strike="noStrike">
                <a:solidFill>
                  <a:schemeClr val="lt1"/>
                </a:solidFill>
                <a:latin typeface="Century Gothic"/>
                <a:ea typeface="Century Gothic"/>
                <a:cs typeface="Century Gothic"/>
                <a:sym typeface="Century Gothic"/>
              </a:defRPr>
            </a:lvl1pPr>
            <a:lvl2pPr indent="-330200" lvl="1" marL="914400" marR="0" rtl="0" algn="l">
              <a:spcBef>
                <a:spcPts val="600"/>
              </a:spcBef>
              <a:spcAft>
                <a:spcPts val="0"/>
              </a:spcAft>
              <a:buClr>
                <a:schemeClr val="accent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2pPr>
            <a:lvl3pPr indent="-317500" lvl="2" marL="1371600" marR="0" rtl="0" algn="l">
              <a:spcBef>
                <a:spcPts val="600"/>
              </a:spcBef>
              <a:spcAft>
                <a:spcPts val="0"/>
              </a:spcAft>
              <a:buClr>
                <a:schemeClr val="accent1"/>
              </a:buClr>
              <a:buSzPts val="1400"/>
              <a:buFont typeface="Noto Sans Symbols"/>
              <a:buChar char="🞆"/>
              <a:defRPr b="0" i="0" sz="1400" u="none" cap="none" strike="noStrike">
                <a:solidFill>
                  <a:schemeClr val="lt1"/>
                </a:solidFill>
                <a:latin typeface="Century Gothic"/>
                <a:ea typeface="Century Gothic"/>
                <a:cs typeface="Century Gothic"/>
                <a:sym typeface="Century Gothic"/>
              </a:defRPr>
            </a:lvl3pPr>
            <a:lvl4pPr indent="-304800" lvl="3" marL="1828800"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4pPr>
            <a:lvl5pPr indent="-304800" lvl="4" marL="2286000"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5pPr>
            <a:lvl6pPr indent="-304800" lvl="5" marL="2743200"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6pPr>
            <a:lvl7pPr indent="-304800" lvl="6" marL="3200400"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7pPr>
            <a:lvl8pPr indent="-304800" lvl="7" marL="3657600"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8pPr>
            <a:lvl9pPr indent="-304800" lvl="8" marL="4114800" marR="0" rtl="0" algn="l">
              <a:spcBef>
                <a:spcPts val="600"/>
              </a:spcBef>
              <a:spcAft>
                <a:spcPts val="60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9pPr>
          </a:lstStyle>
          <a:p/>
        </p:txBody>
      </p:sp>
      <p:sp>
        <p:nvSpPr>
          <p:cNvPr id="8" name="Google Shape;8;p27"/>
          <p:cNvSpPr txBox="1"/>
          <p:nvPr>
            <p:ph idx="11" type="ftr"/>
          </p:nvPr>
        </p:nvSpPr>
        <p:spPr>
          <a:xfrm>
            <a:off x="451514" y="6041362"/>
            <a:ext cx="8644320" cy="365125"/>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9" name="Google Shape;9;p27"/>
          <p:cNvSpPr txBox="1"/>
          <p:nvPr>
            <p:ph idx="10" type="dt"/>
          </p:nvPr>
        </p:nvSpPr>
        <p:spPr>
          <a:xfrm>
            <a:off x="9334626" y="6041362"/>
            <a:ext cx="1343706" cy="365125"/>
          </a:xfrm>
          <a:prstGeom prst="rect">
            <a:avLst/>
          </a:prstGeom>
          <a:noFill/>
          <a:ln>
            <a:noFill/>
          </a:ln>
        </p:spPr>
        <p:txBody>
          <a:bodyPr anchorCtr="0" anchor="b" bIns="45700" lIns="91425" spcFirstLastPara="1" rIns="91425" wrap="square" tIns="45700">
            <a:noAutofit/>
          </a:bodyPr>
          <a:lstStyle>
            <a:lvl1pPr lvl="0" marR="0" rtl="0" algn="r">
              <a:spcBef>
                <a:spcPts val="0"/>
              </a:spcBef>
              <a:spcAft>
                <a:spcPts val="0"/>
              </a:spcAft>
              <a:buSzPts val="1400"/>
              <a:buNone/>
              <a:defRPr b="0" i="0" sz="900" u="none" cap="none" strike="noStrike">
                <a:solidFill>
                  <a:schemeClr val="lt1"/>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lt1"/>
                </a:solidFill>
                <a:latin typeface="Century Gothic"/>
                <a:ea typeface="Century Gothic"/>
                <a:cs typeface="Century Gothic"/>
                <a:sym typeface="Century Gothic"/>
              </a:defRPr>
            </a:lvl9pPr>
          </a:lstStyle>
          <a:p/>
        </p:txBody>
      </p:sp>
      <p:sp>
        <p:nvSpPr>
          <p:cNvPr id="10" name="Google Shape;10;p27"/>
          <p:cNvSpPr txBox="1"/>
          <p:nvPr>
            <p:ph idx="12" type="sldNum"/>
          </p:nvPr>
        </p:nvSpPr>
        <p:spPr>
          <a:xfrm>
            <a:off x="10678331" y="5915888"/>
            <a:ext cx="1062155" cy="490599"/>
          </a:xfrm>
          <a:prstGeom prst="rect">
            <a:avLst/>
          </a:prstGeom>
          <a:noFill/>
          <a:ln>
            <a:noFill/>
          </a:ln>
        </p:spPr>
        <p:txBody>
          <a:bodyPr anchorCtr="0" anchor="b" bIns="10800" lIns="91425" spcFirstLastPara="1" rIns="91425" wrap="square" tIns="45700">
            <a:noAutofit/>
          </a:bodyPr>
          <a:lstStyle>
            <a:lvl1pPr indent="0" lvl="0" marL="0" marR="0" rtl="0" algn="r">
              <a:spcBef>
                <a:spcPts val="0"/>
              </a:spcBef>
              <a:buNone/>
              <a:defRPr b="0" i="0" sz="2000" u="none" cap="none" strike="noStrike">
                <a:solidFill>
                  <a:schemeClr val="accent1"/>
                </a:solidFill>
                <a:latin typeface="Century Gothic"/>
                <a:ea typeface="Century Gothic"/>
                <a:cs typeface="Century Gothic"/>
                <a:sym typeface="Century Gothic"/>
              </a:defRPr>
            </a:lvl1pPr>
            <a:lvl2pPr indent="0" lvl="1" marL="0" marR="0" rtl="0" algn="r">
              <a:spcBef>
                <a:spcPts val="0"/>
              </a:spcBef>
              <a:buNone/>
              <a:defRPr b="0" i="0" sz="2000" u="none" cap="none" strike="noStrike">
                <a:solidFill>
                  <a:schemeClr val="accent1"/>
                </a:solidFill>
                <a:latin typeface="Century Gothic"/>
                <a:ea typeface="Century Gothic"/>
                <a:cs typeface="Century Gothic"/>
                <a:sym typeface="Century Gothic"/>
              </a:defRPr>
            </a:lvl2pPr>
            <a:lvl3pPr indent="0" lvl="2" marL="0" marR="0" rtl="0" algn="r">
              <a:spcBef>
                <a:spcPts val="0"/>
              </a:spcBef>
              <a:buNone/>
              <a:defRPr b="0" i="0" sz="2000" u="none" cap="none" strike="noStrike">
                <a:solidFill>
                  <a:schemeClr val="accent1"/>
                </a:solidFill>
                <a:latin typeface="Century Gothic"/>
                <a:ea typeface="Century Gothic"/>
                <a:cs typeface="Century Gothic"/>
                <a:sym typeface="Century Gothic"/>
              </a:defRPr>
            </a:lvl3pPr>
            <a:lvl4pPr indent="0" lvl="3" marL="0" marR="0" rtl="0" algn="r">
              <a:spcBef>
                <a:spcPts val="0"/>
              </a:spcBef>
              <a:buNone/>
              <a:defRPr b="0" i="0" sz="2000" u="none" cap="none" strike="noStrike">
                <a:solidFill>
                  <a:schemeClr val="accent1"/>
                </a:solidFill>
                <a:latin typeface="Century Gothic"/>
                <a:ea typeface="Century Gothic"/>
                <a:cs typeface="Century Gothic"/>
                <a:sym typeface="Century Gothic"/>
              </a:defRPr>
            </a:lvl4pPr>
            <a:lvl5pPr indent="0" lvl="4" marL="0" marR="0" rtl="0" algn="r">
              <a:spcBef>
                <a:spcPts val="0"/>
              </a:spcBef>
              <a:buNone/>
              <a:defRPr b="0" i="0" sz="2000" u="none" cap="none" strike="noStrike">
                <a:solidFill>
                  <a:schemeClr val="accent1"/>
                </a:solidFill>
                <a:latin typeface="Century Gothic"/>
                <a:ea typeface="Century Gothic"/>
                <a:cs typeface="Century Gothic"/>
                <a:sym typeface="Century Gothic"/>
              </a:defRPr>
            </a:lvl5pPr>
            <a:lvl6pPr indent="0" lvl="5" marL="0" marR="0" rtl="0" algn="r">
              <a:spcBef>
                <a:spcPts val="0"/>
              </a:spcBef>
              <a:buNone/>
              <a:defRPr b="0" i="0" sz="2000" u="none" cap="none" strike="noStrike">
                <a:solidFill>
                  <a:schemeClr val="accent1"/>
                </a:solidFill>
                <a:latin typeface="Century Gothic"/>
                <a:ea typeface="Century Gothic"/>
                <a:cs typeface="Century Gothic"/>
                <a:sym typeface="Century Gothic"/>
              </a:defRPr>
            </a:lvl6pPr>
            <a:lvl7pPr indent="0" lvl="6" marL="0" marR="0" rtl="0" algn="r">
              <a:spcBef>
                <a:spcPts val="0"/>
              </a:spcBef>
              <a:buNone/>
              <a:defRPr b="0" i="0" sz="2000" u="none" cap="none" strike="noStrike">
                <a:solidFill>
                  <a:schemeClr val="accent1"/>
                </a:solidFill>
                <a:latin typeface="Century Gothic"/>
                <a:ea typeface="Century Gothic"/>
                <a:cs typeface="Century Gothic"/>
                <a:sym typeface="Century Gothic"/>
              </a:defRPr>
            </a:lvl7pPr>
            <a:lvl8pPr indent="0" lvl="7" marL="0" marR="0" rtl="0" algn="r">
              <a:spcBef>
                <a:spcPts val="0"/>
              </a:spcBef>
              <a:buNone/>
              <a:defRPr b="0" i="0" sz="2000" u="none" cap="none" strike="noStrike">
                <a:solidFill>
                  <a:schemeClr val="accent1"/>
                </a:solidFill>
                <a:latin typeface="Century Gothic"/>
                <a:ea typeface="Century Gothic"/>
                <a:cs typeface="Century Gothic"/>
                <a:sym typeface="Century Gothic"/>
              </a:defRPr>
            </a:lvl8pPr>
            <a:lvl9pPr indent="0" lvl="8" marL="0" marR="0" rtl="0" algn="r">
              <a:spcBef>
                <a:spcPts val="0"/>
              </a:spcBef>
              <a:buNone/>
              <a:defRPr b="0" i="0" sz="2000" u="none" cap="none" strike="noStrike">
                <a:solidFill>
                  <a:schemeClr val="accent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1"/>
          <p:cNvSpPr txBox="1"/>
          <p:nvPr>
            <p:ph type="ctrTitle"/>
          </p:nvPr>
        </p:nvSpPr>
        <p:spPr>
          <a:xfrm>
            <a:off x="810001" y="1449147"/>
            <a:ext cx="10572000" cy="2971051"/>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p>
            <a:pPr indent="0" lvl="0" marL="0" rtl="0" algn="ctr">
              <a:spcBef>
                <a:spcPts val="0"/>
              </a:spcBef>
              <a:spcAft>
                <a:spcPts val="0"/>
              </a:spcAft>
              <a:buClr>
                <a:srgbClr val="FEFEFE"/>
              </a:buClr>
              <a:buSzPts val="5400"/>
              <a:buFont typeface="Century Gothic"/>
              <a:buNone/>
            </a:pPr>
            <a:r>
              <a:rPr lang="en-US"/>
              <a:t>SAE BAJA BRAKE SUSPENSION and DASHBOARD SYSTEM</a:t>
            </a:r>
            <a:endParaRPr/>
          </a:p>
        </p:txBody>
      </p:sp>
      <p:sp>
        <p:nvSpPr>
          <p:cNvPr id="116" name="Google Shape;116;p1"/>
          <p:cNvSpPr txBox="1"/>
          <p:nvPr>
            <p:ph idx="1" type="subTitle"/>
          </p:nvPr>
        </p:nvSpPr>
        <p:spPr>
          <a:xfrm>
            <a:off x="810001" y="5280847"/>
            <a:ext cx="10572000" cy="434974"/>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rmAutofit/>
          </a:bodyPr>
          <a:lstStyle/>
          <a:p>
            <a:pPr indent="0" lvl="0" marL="0" rtl="0" algn="l">
              <a:spcBef>
                <a:spcPts val="0"/>
              </a:spcBef>
              <a:spcAft>
                <a:spcPts val="0"/>
              </a:spcAft>
              <a:buSzPts val="1800"/>
              <a:buNone/>
            </a:pPr>
            <a:r>
              <a:rPr b="1" lang="en-US"/>
              <a:t>Team Members: </a:t>
            </a:r>
            <a:endParaRPr b="1"/>
          </a:p>
        </p:txBody>
      </p:sp>
      <p:pic>
        <p:nvPicPr>
          <p:cNvPr id="117" name="Google Shape;117;p1"/>
          <p:cNvPicPr preferRelativeResize="0"/>
          <p:nvPr/>
        </p:nvPicPr>
        <p:blipFill rotWithShape="1">
          <a:blip r:embed="rId3">
            <a:alphaModFix/>
          </a:blip>
          <a:srcRect b="0" l="0" r="0" t="0"/>
          <a:stretch/>
        </p:blipFill>
        <p:spPr>
          <a:xfrm>
            <a:off x="4594440" y="495378"/>
            <a:ext cx="2519696" cy="2124406"/>
          </a:xfrm>
          <a:prstGeom prst="roundRect">
            <a:avLst>
              <a:gd fmla="val 16667" name="adj"/>
            </a:avLst>
          </a:prstGeom>
          <a:noFill/>
          <a:ln>
            <a:noFill/>
          </a:ln>
          <a:effectLst>
            <a:outerShdw blurRad="152400" kx="110000" rotWithShape="0" algn="tl" dir="900000" dist="12000" sy="98000" ky="200000">
              <a:srgbClr val="000000">
                <a:alpha val="29803"/>
              </a:srgbClr>
            </a:outerShdw>
          </a:effectLst>
        </p:spPr>
      </p:pic>
      <p:sp>
        <p:nvSpPr>
          <p:cNvPr id="118" name="Google Shape;118;p1"/>
          <p:cNvSpPr txBox="1"/>
          <p:nvPr/>
        </p:nvSpPr>
        <p:spPr>
          <a:xfrm>
            <a:off x="3279925" y="5013050"/>
            <a:ext cx="30000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lt1"/>
                </a:solidFill>
                <a:latin typeface="Trebuchet MS"/>
                <a:ea typeface="Trebuchet MS"/>
                <a:cs typeface="Trebuchet MS"/>
                <a:sym typeface="Trebuchet MS"/>
              </a:rPr>
              <a:t>Musaed Fraidoun</a:t>
            </a:r>
            <a:br>
              <a:rPr lang="en-US" sz="2000">
                <a:solidFill>
                  <a:schemeClr val="lt1"/>
                </a:solidFill>
                <a:latin typeface="Trebuchet MS"/>
                <a:ea typeface="Trebuchet MS"/>
                <a:cs typeface="Trebuchet MS"/>
                <a:sym typeface="Trebuchet MS"/>
              </a:rPr>
            </a:br>
            <a:r>
              <a:rPr lang="en-US" sz="2000">
                <a:solidFill>
                  <a:schemeClr val="lt1"/>
                </a:solidFill>
                <a:latin typeface="Trebuchet MS"/>
                <a:ea typeface="Trebuchet MS"/>
                <a:cs typeface="Trebuchet MS"/>
                <a:sym typeface="Trebuchet MS"/>
              </a:rPr>
              <a:t>Omer Alamoudi</a:t>
            </a:r>
            <a:br>
              <a:rPr lang="en-US" sz="2000">
                <a:solidFill>
                  <a:schemeClr val="lt1"/>
                </a:solidFill>
                <a:latin typeface="Trebuchet MS"/>
                <a:ea typeface="Trebuchet MS"/>
                <a:cs typeface="Trebuchet MS"/>
                <a:sym typeface="Trebuchet MS"/>
              </a:rPr>
            </a:br>
            <a:r>
              <a:rPr lang="en-US" sz="2000">
                <a:solidFill>
                  <a:schemeClr val="lt1"/>
                </a:solidFill>
                <a:latin typeface="Trebuchet MS"/>
                <a:ea typeface="Trebuchet MS"/>
                <a:cs typeface="Trebuchet MS"/>
                <a:sym typeface="Trebuchet MS"/>
              </a:rPr>
              <a:t>Salem Almarri</a:t>
            </a:r>
            <a:br>
              <a:rPr lang="en-US" sz="2000">
                <a:solidFill>
                  <a:schemeClr val="lt1"/>
                </a:solidFill>
                <a:latin typeface="Trebuchet MS"/>
                <a:ea typeface="Trebuchet MS"/>
                <a:cs typeface="Trebuchet MS"/>
                <a:sym typeface="Trebuchet MS"/>
              </a:rPr>
            </a:br>
            <a:r>
              <a:rPr lang="en-US" sz="2000">
                <a:solidFill>
                  <a:schemeClr val="lt1"/>
                </a:solidFill>
                <a:latin typeface="Trebuchet MS"/>
                <a:ea typeface="Trebuchet MS"/>
                <a:cs typeface="Trebuchet MS"/>
                <a:sym typeface="Trebuchet MS"/>
              </a:rPr>
              <a:t>Rashid Algelmood</a:t>
            </a:r>
            <a:br>
              <a:rPr lang="en-US" sz="2000">
                <a:solidFill>
                  <a:schemeClr val="lt1"/>
                </a:solidFill>
                <a:latin typeface="Trebuchet MS"/>
                <a:ea typeface="Trebuchet MS"/>
                <a:cs typeface="Trebuchet MS"/>
                <a:sym typeface="Trebuchet MS"/>
              </a:rPr>
            </a:br>
            <a:r>
              <a:rPr lang="en-US" sz="2000">
                <a:solidFill>
                  <a:schemeClr val="lt1"/>
                </a:solidFill>
                <a:latin typeface="Trebuchet MS"/>
                <a:ea typeface="Trebuchet MS"/>
                <a:cs typeface="Trebuchet MS"/>
                <a:sym typeface="Trebuchet MS"/>
              </a:rPr>
              <a:t>Chujian Wang</a:t>
            </a:r>
            <a:endParaRPr sz="20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10"/>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Requirements – ER’s</a:t>
            </a:r>
            <a:endParaRPr/>
          </a:p>
        </p:txBody>
      </p:sp>
      <p:graphicFrame>
        <p:nvGraphicFramePr>
          <p:cNvPr id="188" name="Google Shape;188;p10"/>
          <p:cNvGraphicFramePr/>
          <p:nvPr/>
        </p:nvGraphicFramePr>
        <p:xfrm>
          <a:off x="961420" y="2553505"/>
          <a:ext cx="3000000" cy="3000000"/>
        </p:xfrm>
        <a:graphic>
          <a:graphicData uri="http://schemas.openxmlformats.org/drawingml/2006/table">
            <a:tbl>
              <a:tblPr bandRow="1">
                <a:noFill/>
                <a:tableStyleId>{5E64442A-077D-4486-8F5F-08F54F25C9B4}</a:tableStyleId>
              </a:tblPr>
              <a:tblGrid>
                <a:gridCol w="2659450"/>
                <a:gridCol w="1591900"/>
                <a:gridCol w="5514625"/>
              </a:tblGrid>
              <a:tr h="368350">
                <a:tc>
                  <a:txBody>
                    <a:bodyPr/>
                    <a:lstStyle/>
                    <a:p>
                      <a:pPr indent="0" lvl="0" marL="0" marR="0" rtl="0" algn="l">
                        <a:lnSpc>
                          <a:spcPct val="115000"/>
                        </a:lnSpc>
                        <a:spcBef>
                          <a:spcPts val="0"/>
                        </a:spcBef>
                        <a:spcAft>
                          <a:spcPts val="0"/>
                        </a:spcAft>
                        <a:buNone/>
                      </a:pPr>
                      <a:r>
                        <a:rPr b="1" lang="en-US" sz="1600" u="none" cap="none" strike="noStrike"/>
                        <a:t>Engineering Requirements</a:t>
                      </a:r>
                      <a:endParaRPr b="1" sz="14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b="1" lang="en-US" sz="1600" u="none" cap="none" strike="noStrike"/>
                        <a:t>Targets</a:t>
                      </a:r>
                      <a:endParaRPr b="1" sz="14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b="1" lang="en-US" sz="1600" u="none" cap="none" strike="noStrike"/>
                        <a:t>Rationale</a:t>
                      </a:r>
                      <a:endParaRPr b="1" sz="1400" u="none" cap="none" strike="noStrike">
                        <a:latin typeface="Times New Roman"/>
                        <a:ea typeface="Times New Roman"/>
                        <a:cs typeface="Times New Roman"/>
                        <a:sym typeface="Times New Roman"/>
                      </a:endParaRPr>
                    </a:p>
                  </a:txBody>
                  <a:tcPr marT="30050" marB="30050" marR="30050" marL="30050"/>
                </a:tc>
              </a:tr>
              <a:tr h="475825">
                <a:tc>
                  <a:txBody>
                    <a:bodyPr/>
                    <a:lstStyle/>
                    <a:p>
                      <a:pPr indent="0" lvl="0" marL="0" marR="0" rtl="0" algn="l">
                        <a:lnSpc>
                          <a:spcPct val="115000"/>
                        </a:lnSpc>
                        <a:spcBef>
                          <a:spcPts val="0"/>
                        </a:spcBef>
                        <a:spcAft>
                          <a:spcPts val="0"/>
                        </a:spcAft>
                        <a:buNone/>
                      </a:pPr>
                      <a:r>
                        <a:rPr lang="en-US" sz="1050" u="none" cap="none" strike="noStrike"/>
                        <a:t>Heat</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t/>
                      </a:r>
                      <a:endParaRPr sz="1050" u="none" cap="none" strike="noStrike"/>
                    </a:p>
                    <a:p>
                      <a:pPr indent="0" lvl="0" marL="0" marR="0" rtl="0" algn="l">
                        <a:lnSpc>
                          <a:spcPct val="115000"/>
                        </a:lnSpc>
                        <a:spcBef>
                          <a:spcPts val="0"/>
                        </a:spcBef>
                        <a:spcAft>
                          <a:spcPts val="0"/>
                        </a:spcAft>
                        <a:buNone/>
                      </a:pPr>
                      <a:r>
                        <a:rPr lang="en-US" sz="1050" u="none" cap="none" strike="noStrike"/>
                        <a:t>&lt; 80 Degrees</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The brake system in SAE Baja should be designed and equipped as a disk brake because it is less receptive to heat during the stopping vehicle time.</a:t>
                      </a:r>
                      <a:endParaRPr sz="1000" u="none" cap="none" strike="noStrike">
                        <a:latin typeface="Times New Roman"/>
                        <a:ea typeface="Times New Roman"/>
                        <a:cs typeface="Times New Roman"/>
                        <a:sym typeface="Times New Roman"/>
                      </a:endParaRPr>
                    </a:p>
                  </a:txBody>
                  <a:tcPr marT="30050" marB="30050" marR="30050" marL="30050"/>
                </a:tc>
              </a:tr>
              <a:tr h="450050">
                <a:tc>
                  <a:txBody>
                    <a:bodyPr/>
                    <a:lstStyle/>
                    <a:p>
                      <a:pPr indent="0" lvl="0" marL="0" marR="0" rtl="0" algn="l">
                        <a:lnSpc>
                          <a:spcPct val="115000"/>
                        </a:lnSpc>
                        <a:spcBef>
                          <a:spcPts val="0"/>
                        </a:spcBef>
                        <a:spcAft>
                          <a:spcPts val="0"/>
                        </a:spcAft>
                        <a:buNone/>
                      </a:pPr>
                      <a:r>
                        <a:rPr lang="en-US" sz="1050" u="none" cap="none" strike="noStrike"/>
                        <a:t>Spring</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&lt; 2 N/m </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The Spring means that it contributes to reduce the effect of shock force when the vehicle shocks a stone or rigid body </a:t>
                      </a:r>
                      <a:endParaRPr sz="1000" u="none" cap="none" strike="noStrike">
                        <a:latin typeface="Times New Roman"/>
                        <a:ea typeface="Times New Roman"/>
                        <a:cs typeface="Times New Roman"/>
                        <a:sym typeface="Times New Roman"/>
                      </a:endParaRPr>
                    </a:p>
                  </a:txBody>
                  <a:tcPr marT="30050" marB="30050" marR="30050" marL="30050"/>
                </a:tc>
              </a:tr>
              <a:tr h="450050">
                <a:tc>
                  <a:txBody>
                    <a:bodyPr/>
                    <a:lstStyle/>
                    <a:p>
                      <a:pPr indent="0" lvl="0" marL="0" marR="0" rtl="0" algn="l">
                        <a:lnSpc>
                          <a:spcPct val="115000"/>
                        </a:lnSpc>
                        <a:spcBef>
                          <a:spcPts val="0"/>
                        </a:spcBef>
                        <a:spcAft>
                          <a:spcPts val="0"/>
                        </a:spcAft>
                        <a:buNone/>
                      </a:pPr>
                      <a:r>
                        <a:rPr lang="en-US" sz="1050" u="none" cap="none" strike="noStrike"/>
                        <a:t>Track width</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 &lt;64 in </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referees to the distance </a:t>
                      </a:r>
                      <a:r>
                        <a:rPr lang="en-US" sz="1050"/>
                        <a:t>between</a:t>
                      </a:r>
                      <a:r>
                        <a:rPr lang="en-US" sz="1050" u="none" cap="none" strike="noStrike"/>
                        <a:t> the two wheels in the front suspension. when the track width is smaller</a:t>
                      </a:r>
                      <a:endParaRPr sz="1000" u="none" cap="none" strike="noStrike">
                        <a:latin typeface="Times New Roman"/>
                        <a:ea typeface="Times New Roman"/>
                        <a:cs typeface="Times New Roman"/>
                        <a:sym typeface="Times New Roman"/>
                      </a:endParaRPr>
                    </a:p>
                  </a:txBody>
                  <a:tcPr marT="30050" marB="30050" marR="30050" marL="30050"/>
                </a:tc>
              </a:tr>
              <a:tr h="383675">
                <a:tc>
                  <a:txBody>
                    <a:bodyPr/>
                    <a:lstStyle/>
                    <a:p>
                      <a:pPr indent="0" lvl="0" marL="0" marR="0" rtl="0" algn="l">
                        <a:lnSpc>
                          <a:spcPct val="115000"/>
                        </a:lnSpc>
                        <a:spcBef>
                          <a:spcPts val="0"/>
                        </a:spcBef>
                        <a:spcAft>
                          <a:spcPts val="0"/>
                        </a:spcAft>
                        <a:buNone/>
                      </a:pPr>
                      <a:r>
                        <a:rPr lang="en-US" sz="1050"/>
                        <a:t>Dashboard </a:t>
                      </a:r>
                      <a:endParaRPr sz="1050"/>
                    </a:p>
                  </a:txBody>
                  <a:tcPr marT="30050" marB="30050" marR="30050" marL="30050"/>
                </a:tc>
                <a:tc>
                  <a:txBody>
                    <a:bodyPr/>
                    <a:lstStyle/>
                    <a:p>
                      <a:pPr indent="0" lvl="0" marL="0" marR="0" rtl="0" algn="l">
                        <a:lnSpc>
                          <a:spcPct val="115000"/>
                        </a:lnSpc>
                        <a:spcBef>
                          <a:spcPts val="0"/>
                        </a:spcBef>
                        <a:spcAft>
                          <a:spcPts val="0"/>
                        </a:spcAft>
                        <a:buNone/>
                      </a:pPr>
                      <a:r>
                        <a:rPr lang="en-US" sz="1050"/>
                        <a:t>Accurate to the one digit</a:t>
                      </a:r>
                      <a:endParaRPr sz="1050"/>
                    </a:p>
                  </a:txBody>
                  <a:tcPr marT="30050" marB="30050" marR="30050" marL="30050"/>
                </a:tc>
                <a:tc>
                  <a:txBody>
                    <a:bodyPr/>
                    <a:lstStyle/>
                    <a:p>
                      <a:pPr indent="0" lvl="0" marL="0" marR="0" rtl="0" algn="l">
                        <a:lnSpc>
                          <a:spcPct val="115000"/>
                        </a:lnSpc>
                        <a:spcBef>
                          <a:spcPts val="0"/>
                        </a:spcBef>
                        <a:spcAft>
                          <a:spcPts val="0"/>
                        </a:spcAft>
                        <a:buNone/>
                      </a:pPr>
                      <a:r>
                        <a:rPr lang="en-US" sz="1050"/>
                        <a:t>Rotation speed and speed can be accurate to the unit position, and the fuel tank can display high and low</a:t>
                      </a:r>
                      <a:endParaRPr sz="1050"/>
                    </a:p>
                  </a:txBody>
                  <a:tcPr marT="30050" marB="30050" marR="30050" marL="30050"/>
                </a:tc>
              </a:tr>
              <a:tr h="368125">
                <a:tc>
                  <a:txBody>
                    <a:bodyPr/>
                    <a:lstStyle/>
                    <a:p>
                      <a:pPr indent="0" lvl="0" marL="0" marR="0" rtl="0" algn="l">
                        <a:lnSpc>
                          <a:spcPct val="115000"/>
                        </a:lnSpc>
                        <a:spcBef>
                          <a:spcPts val="0"/>
                        </a:spcBef>
                        <a:spcAft>
                          <a:spcPts val="0"/>
                        </a:spcAft>
                        <a:buNone/>
                      </a:pPr>
                      <a:r>
                        <a:rPr lang="en-US" sz="1000" u="none" cap="none" strike="noStrike"/>
                        <a:t>Braking Distance</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00" u="none" cap="none" strike="noStrike"/>
                        <a:t>&lt; 10 meters</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00" u="none" cap="none" strike="noStrike"/>
                        <a:t>Stop the vehicle after applying the brake, the distance it will cover during the applied brake</a:t>
                      </a:r>
                      <a:endParaRPr sz="1000" u="none" cap="none" strike="noStrike">
                        <a:latin typeface="Times New Roman"/>
                        <a:ea typeface="Times New Roman"/>
                        <a:cs typeface="Times New Roman"/>
                        <a:sym typeface="Times New Roman"/>
                      </a:endParaRPr>
                    </a:p>
                  </a:txBody>
                  <a:tcPr marT="30050" marB="30050" marR="30050" marL="30050"/>
                </a:tc>
              </a:tr>
              <a:tr h="312175">
                <a:tc>
                  <a:txBody>
                    <a:bodyPr/>
                    <a:lstStyle/>
                    <a:p>
                      <a:pPr indent="0" lvl="0" marL="0" marR="0" rtl="0" algn="l">
                        <a:lnSpc>
                          <a:spcPct val="115000"/>
                        </a:lnSpc>
                        <a:spcBef>
                          <a:spcPts val="0"/>
                        </a:spcBef>
                        <a:spcAft>
                          <a:spcPts val="0"/>
                        </a:spcAft>
                        <a:buNone/>
                      </a:pPr>
                      <a:r>
                        <a:rPr lang="en-US" sz="1050" u="none" cap="none" strike="noStrike"/>
                        <a:t>Braking Time</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&lt; 5 sec</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Time it takes to apply the brake and then the vehicle required the time to get stop</a:t>
                      </a:r>
                      <a:endParaRPr sz="1000" u="none" cap="none" strike="noStrike">
                        <a:latin typeface="Times New Roman"/>
                        <a:ea typeface="Times New Roman"/>
                        <a:cs typeface="Times New Roman"/>
                        <a:sym typeface="Times New Roman"/>
                      </a:endParaRPr>
                    </a:p>
                  </a:txBody>
                  <a:tcPr marT="30050" marB="30050" marR="30050" marL="30050"/>
                </a:tc>
              </a:tr>
              <a:tr h="316700">
                <a:tc>
                  <a:txBody>
                    <a:bodyPr/>
                    <a:lstStyle/>
                    <a:p>
                      <a:pPr indent="0" lvl="0" marL="0" marR="0" rtl="0" algn="l">
                        <a:lnSpc>
                          <a:spcPct val="115000"/>
                        </a:lnSpc>
                        <a:spcBef>
                          <a:spcPts val="0"/>
                        </a:spcBef>
                        <a:spcAft>
                          <a:spcPts val="0"/>
                        </a:spcAft>
                        <a:buNone/>
                      </a:pPr>
                      <a:r>
                        <a:rPr lang="en-US" sz="1050"/>
                        <a:t>Operating Voltage</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a:t>10.8V-16V;0.05A-0.4A</a:t>
                      </a:r>
                      <a:endParaRPr sz="1050"/>
                    </a:p>
                  </a:txBody>
                  <a:tcPr marT="30050" marB="30050" marR="30050" marL="30050"/>
                </a:tc>
                <a:tc>
                  <a:txBody>
                    <a:bodyPr/>
                    <a:lstStyle/>
                    <a:p>
                      <a:pPr indent="0" lvl="0" marL="0" marR="0" rtl="0" algn="l">
                        <a:lnSpc>
                          <a:spcPct val="115000"/>
                        </a:lnSpc>
                        <a:spcBef>
                          <a:spcPts val="0"/>
                        </a:spcBef>
                        <a:spcAft>
                          <a:spcPts val="0"/>
                        </a:spcAft>
                        <a:buNone/>
                      </a:pPr>
                      <a:r>
                        <a:rPr lang="en-US" sz="1050"/>
                        <a:t>By replacing the microcontroller AT89C51, the operating voltage was reduced to 5V</a:t>
                      </a:r>
                      <a:endParaRPr sz="1050"/>
                    </a:p>
                  </a:txBody>
                  <a:tcPr marT="30050" marB="30050" marR="30050" marL="30050"/>
                </a:tc>
              </a:tr>
              <a:tr h="383675">
                <a:tc>
                  <a:txBody>
                    <a:bodyPr/>
                    <a:lstStyle/>
                    <a:p>
                      <a:pPr indent="0" lvl="0" marL="0" marR="0" rtl="0" algn="l">
                        <a:lnSpc>
                          <a:spcPct val="115000"/>
                        </a:lnSpc>
                        <a:spcBef>
                          <a:spcPts val="0"/>
                        </a:spcBef>
                        <a:spcAft>
                          <a:spcPts val="0"/>
                        </a:spcAft>
                        <a:buNone/>
                      </a:pPr>
                      <a:r>
                        <a:rPr lang="en-US" sz="1050" u="none" cap="none" strike="noStrike"/>
                        <a:t>Decrease the Weight</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&lt;250 Ibs </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 Depends on the Baja rules, is able to carry the driver weight that should not exceed 250 Ibs </a:t>
                      </a:r>
                      <a:endParaRPr sz="1000" u="none" cap="none" strike="noStrike">
                        <a:latin typeface="Times New Roman"/>
                        <a:ea typeface="Times New Roman"/>
                        <a:cs typeface="Times New Roman"/>
                        <a:sym typeface="Times New Roman"/>
                      </a:endParaRPr>
                    </a:p>
                  </a:txBody>
                  <a:tcPr marT="30050" marB="30050" marR="30050" marL="30050"/>
                </a:tc>
              </a:tr>
              <a:tr h="383675">
                <a:tc>
                  <a:txBody>
                    <a:bodyPr/>
                    <a:lstStyle/>
                    <a:p>
                      <a:pPr indent="0" lvl="0" marL="0" marR="0" rtl="0" algn="l">
                        <a:lnSpc>
                          <a:spcPct val="115000"/>
                        </a:lnSpc>
                        <a:spcBef>
                          <a:spcPts val="0"/>
                        </a:spcBef>
                        <a:spcAft>
                          <a:spcPts val="0"/>
                        </a:spcAft>
                        <a:buNone/>
                      </a:pPr>
                      <a:r>
                        <a:rPr lang="en-US" sz="1050" u="none" cap="none" strike="noStrike"/>
                        <a:t>Battery</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00">
                          <a:latin typeface="Times New Roman"/>
                          <a:ea typeface="Times New Roman"/>
                          <a:cs typeface="Times New Roman"/>
                          <a:sym typeface="Times New Roman"/>
                        </a:rPr>
                        <a:t>5V</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a:t>The battery can be within the range of working voltage, increase or decrease according to voltage needs</a:t>
                      </a:r>
                      <a:endParaRPr sz="1000" u="none" cap="none" strike="noStrike">
                        <a:latin typeface="Times New Roman"/>
                        <a:ea typeface="Times New Roman"/>
                        <a:cs typeface="Times New Roman"/>
                        <a:sym typeface="Times New Roman"/>
                      </a:endParaRPr>
                    </a:p>
                  </a:txBody>
                  <a:tcPr marT="30050" marB="30050" marR="30050" marL="30050"/>
                </a:tc>
              </a:tr>
            </a:tbl>
          </a:graphicData>
        </a:graphic>
      </p:graphicFrame>
      <p:sp>
        <p:nvSpPr>
          <p:cNvPr id="189" name="Google Shape;189;p10"/>
          <p:cNvSpPr txBox="1"/>
          <p:nvPr/>
        </p:nvSpPr>
        <p:spPr>
          <a:xfrm>
            <a:off x="9508200" y="6524150"/>
            <a:ext cx="268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a:solidFill>
                  <a:schemeClr val="lt1"/>
                </a:solidFill>
                <a:latin typeface="Trebuchet MS"/>
                <a:ea typeface="Trebuchet MS"/>
                <a:cs typeface="Trebuchet MS"/>
                <a:sym typeface="Trebuchet MS"/>
              </a:rPr>
              <a:t>Wang</a:t>
            </a:r>
            <a:r>
              <a:rPr lang="en-US">
                <a:solidFill>
                  <a:schemeClr val="lt1"/>
                </a:solidFill>
                <a:latin typeface="Trebuchet MS"/>
                <a:ea typeface="Trebuchet MS"/>
                <a:cs typeface="Trebuchet MS"/>
                <a:sym typeface="Trebuchet MS"/>
              </a:rPr>
              <a:t>/ SAE Baja/21-2-2021</a:t>
            </a:r>
            <a:endParaRPr>
              <a:solidFill>
                <a:srgbClr val="FFFFFF"/>
              </a:solidFill>
            </a:endParaRPr>
          </a:p>
        </p:txBody>
      </p:sp>
      <p:sp>
        <p:nvSpPr>
          <p:cNvPr id="190" name="Google Shape;190;p10"/>
          <p:cNvSpPr txBox="1"/>
          <p:nvPr/>
        </p:nvSpPr>
        <p:spPr>
          <a:xfrm>
            <a:off x="3539425" y="1993675"/>
            <a:ext cx="401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Century Gothic"/>
                <a:ea typeface="Century Gothic"/>
                <a:cs typeface="Century Gothic"/>
                <a:sym typeface="Century Gothic"/>
              </a:rPr>
              <a:t>Tabl</a:t>
            </a:r>
            <a:r>
              <a:rPr lang="en-US">
                <a:solidFill>
                  <a:srgbClr val="FFFFFF"/>
                </a:solidFill>
                <a:latin typeface="Century Gothic"/>
                <a:ea typeface="Century Gothic"/>
                <a:cs typeface="Century Gothic"/>
                <a:sym typeface="Century Gothic"/>
              </a:rPr>
              <a:t>e 2: Engineering Requiremen</a:t>
            </a:r>
            <a:r>
              <a:rPr lang="en-US">
                <a:solidFill>
                  <a:srgbClr val="FFFFFF"/>
                </a:solidFill>
                <a:latin typeface="Century Gothic"/>
                <a:ea typeface="Century Gothic"/>
                <a:cs typeface="Century Gothic"/>
                <a:sym typeface="Century Gothic"/>
              </a:rPr>
              <a:t>ts</a:t>
            </a:r>
            <a:endParaRPr>
              <a:solidFill>
                <a:srgbClr val="FFFFFF"/>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1"/>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Requirements – ER’s</a:t>
            </a:r>
            <a:endParaRPr/>
          </a:p>
        </p:txBody>
      </p:sp>
      <p:sp>
        <p:nvSpPr>
          <p:cNvPr id="196" name="Google Shape;196;p11"/>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Design has met the engineering requirements</a:t>
            </a:r>
            <a:endParaRPr/>
          </a:p>
          <a:p>
            <a:pPr indent="-342900" lvl="0" marL="342900" rtl="0" algn="l">
              <a:spcBef>
                <a:spcPts val="960"/>
              </a:spcBef>
              <a:spcAft>
                <a:spcPts val="0"/>
              </a:spcAft>
              <a:buSzPts val="1800"/>
              <a:buChar char="🞆"/>
            </a:pPr>
            <a:r>
              <a:rPr lang="en-US"/>
              <a:t>Heat</a:t>
            </a:r>
            <a:endParaRPr/>
          </a:p>
          <a:p>
            <a:pPr indent="-285750" lvl="1" marL="742950" rtl="0" algn="l">
              <a:spcBef>
                <a:spcPts val="920"/>
              </a:spcBef>
              <a:spcAft>
                <a:spcPts val="0"/>
              </a:spcAft>
              <a:buSzPts val="1600"/>
              <a:buChar char="🞆"/>
            </a:pPr>
            <a:r>
              <a:rPr lang="en-US"/>
              <a:t>The use of leather pad will produce less amount of heat and it will not exceed the 80 degrees temperature </a:t>
            </a:r>
            <a:endParaRPr/>
          </a:p>
          <a:p>
            <a:pPr indent="-342900" lvl="0" marL="342900" rtl="0" algn="l">
              <a:spcBef>
                <a:spcPts val="960"/>
              </a:spcBef>
              <a:spcAft>
                <a:spcPts val="0"/>
              </a:spcAft>
              <a:buSzPts val="1800"/>
              <a:buChar char="🞆"/>
            </a:pPr>
            <a:r>
              <a:rPr lang="en-US"/>
              <a:t>Spring</a:t>
            </a:r>
            <a:endParaRPr/>
          </a:p>
          <a:p>
            <a:pPr indent="-285750" lvl="1" marL="742950" rtl="0" algn="l">
              <a:spcBef>
                <a:spcPts val="920"/>
              </a:spcBef>
              <a:spcAft>
                <a:spcPts val="0"/>
              </a:spcAft>
              <a:buSzPts val="1600"/>
              <a:buChar char="🞆"/>
            </a:pPr>
            <a:r>
              <a:rPr lang="en-US"/>
              <a:t>Spring has added in the suspension with the spring constant value of less than 2 N/m to make it flexible and comfort suspension</a:t>
            </a:r>
            <a:endParaRPr/>
          </a:p>
          <a:p>
            <a:pPr indent="-342900" lvl="0" marL="342900" rtl="0" algn="l">
              <a:spcBef>
                <a:spcPts val="960"/>
              </a:spcBef>
              <a:spcAft>
                <a:spcPts val="0"/>
              </a:spcAft>
              <a:buSzPts val="1800"/>
              <a:buChar char="🞆"/>
            </a:pPr>
            <a:r>
              <a:rPr lang="en-US"/>
              <a:t>Track Width </a:t>
            </a:r>
            <a:endParaRPr/>
          </a:p>
          <a:p>
            <a:pPr indent="-285750" lvl="1" marL="742950" rtl="0" algn="l">
              <a:spcBef>
                <a:spcPts val="920"/>
              </a:spcBef>
              <a:spcAft>
                <a:spcPts val="0"/>
              </a:spcAft>
              <a:buSzPts val="1600"/>
              <a:buChar char="🞆"/>
            </a:pPr>
            <a:r>
              <a:rPr lang="en-US"/>
              <a:t>The track width has set less than 64 inches to make sure it meet the criteria</a:t>
            </a:r>
            <a:endParaRPr/>
          </a:p>
        </p:txBody>
      </p:sp>
      <p:sp>
        <p:nvSpPr>
          <p:cNvPr id="197" name="Google Shape;197;p11"/>
          <p:cNvSpPr txBox="1"/>
          <p:nvPr/>
        </p:nvSpPr>
        <p:spPr>
          <a:xfrm>
            <a:off x="9192000" y="63548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Omer</a:t>
            </a:r>
            <a:r>
              <a:rPr lang="en-US">
                <a:solidFill>
                  <a:schemeClr val="lt1"/>
                </a:solidFill>
                <a:latin typeface="Trebuchet MS"/>
                <a:ea typeface="Trebuchet MS"/>
                <a:cs typeface="Trebuchet MS"/>
                <a:sym typeface="Trebuchet MS"/>
              </a:rPr>
              <a:t>/ SAE Baja/21-2-2021</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2"/>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Requirements – ER’s</a:t>
            </a:r>
            <a:endParaRPr/>
          </a:p>
        </p:txBody>
      </p:sp>
      <p:sp>
        <p:nvSpPr>
          <p:cNvPr id="203" name="Google Shape;203;p12"/>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lnSpcReduction="10000"/>
          </a:bodyPr>
          <a:lstStyle/>
          <a:p>
            <a:pPr indent="-342900" lvl="0" marL="342900" rtl="0" algn="l">
              <a:spcBef>
                <a:spcPts val="0"/>
              </a:spcBef>
              <a:spcAft>
                <a:spcPts val="0"/>
              </a:spcAft>
              <a:buSzPts val="1800"/>
              <a:buChar char="🞆"/>
            </a:pPr>
            <a:r>
              <a:rPr lang="en-US"/>
              <a:t>Dashboard</a:t>
            </a:r>
            <a:endParaRPr/>
          </a:p>
          <a:p>
            <a:pPr indent="0" lvl="0" marL="0" rtl="0" algn="l">
              <a:spcBef>
                <a:spcPts val="0"/>
              </a:spcBef>
              <a:spcAft>
                <a:spcPts val="0"/>
              </a:spcAft>
              <a:buNone/>
            </a:pPr>
            <a:r>
              <a:t/>
            </a:r>
            <a:endParaRPr/>
          </a:p>
          <a:p>
            <a:pPr indent="-285750" lvl="1" marL="742950" rtl="0" algn="l">
              <a:spcBef>
                <a:spcPts val="920"/>
              </a:spcBef>
              <a:spcAft>
                <a:spcPts val="0"/>
              </a:spcAft>
              <a:buSzPts val="1600"/>
              <a:buChar char="🞆"/>
            </a:pPr>
            <a:r>
              <a:rPr lang="en-US"/>
              <a:t>Rotation speed and speed can be accurate to the unit position, and the fuel tank can display high and low</a:t>
            </a:r>
            <a:endParaRPr/>
          </a:p>
          <a:p>
            <a:pPr indent="-298450" lvl="1" marL="742950" rtl="0" algn="l">
              <a:spcBef>
                <a:spcPts val="920"/>
              </a:spcBef>
              <a:spcAft>
                <a:spcPts val="0"/>
              </a:spcAft>
              <a:buSzPts val="1800"/>
              <a:buChar char="🞆"/>
            </a:pPr>
            <a:r>
              <a:rPr lang="en-US"/>
              <a:t>The working voltage is reduced to 5V</a:t>
            </a:r>
            <a:endParaRPr/>
          </a:p>
          <a:p>
            <a:pPr indent="-342900" lvl="0" marL="342900" rtl="0" algn="l">
              <a:spcBef>
                <a:spcPts val="960"/>
              </a:spcBef>
              <a:spcAft>
                <a:spcPts val="0"/>
              </a:spcAft>
              <a:buSzPts val="1800"/>
              <a:buChar char="🞆"/>
            </a:pPr>
            <a:r>
              <a:rPr lang="en-US"/>
              <a:t>Braking Distance</a:t>
            </a:r>
            <a:endParaRPr/>
          </a:p>
          <a:p>
            <a:pPr indent="-342900" lvl="0" marL="342900" rtl="0" algn="l">
              <a:spcBef>
                <a:spcPts val="960"/>
              </a:spcBef>
              <a:spcAft>
                <a:spcPts val="0"/>
              </a:spcAft>
              <a:buSzPts val="1800"/>
              <a:buChar char="🞆"/>
            </a:pPr>
            <a:r>
              <a:rPr lang="en-US"/>
              <a:t>Using of leather pads will make it sure to the car can stop in less than 10 meters</a:t>
            </a:r>
            <a:endParaRPr/>
          </a:p>
          <a:p>
            <a:pPr indent="-342900" lvl="0" marL="342900" rtl="0" algn="l">
              <a:spcBef>
                <a:spcPts val="960"/>
              </a:spcBef>
              <a:spcAft>
                <a:spcPts val="0"/>
              </a:spcAft>
              <a:buSzPts val="1800"/>
              <a:buChar char="🞆"/>
            </a:pPr>
            <a:r>
              <a:rPr lang="en-US"/>
              <a:t>Braking Time</a:t>
            </a:r>
            <a:endParaRPr/>
          </a:p>
          <a:p>
            <a:pPr indent="-285750" lvl="1" marL="742950" rtl="0" algn="l">
              <a:spcBef>
                <a:spcPts val="920"/>
              </a:spcBef>
              <a:spcAft>
                <a:spcPts val="0"/>
              </a:spcAft>
              <a:buSzPts val="1600"/>
              <a:buChar char="🞆"/>
            </a:pPr>
            <a:r>
              <a:rPr lang="en-US"/>
              <a:t>With the help of leather pads, the car can stop in 5 seconds hence this engineering requirement has met as well</a:t>
            </a:r>
            <a:endParaRPr/>
          </a:p>
          <a:p>
            <a:pPr indent="0" lvl="0" marL="342900" rtl="0" algn="l">
              <a:spcBef>
                <a:spcPts val="960"/>
              </a:spcBef>
              <a:spcAft>
                <a:spcPts val="0"/>
              </a:spcAft>
              <a:buNone/>
            </a:pPr>
            <a:r>
              <a:t/>
            </a:r>
            <a:endParaRPr/>
          </a:p>
        </p:txBody>
      </p:sp>
      <p:sp>
        <p:nvSpPr>
          <p:cNvPr id="204" name="Google Shape;204;p12"/>
          <p:cNvSpPr txBox="1"/>
          <p:nvPr/>
        </p:nvSpPr>
        <p:spPr>
          <a:xfrm>
            <a:off x="9192000" y="63548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Omer</a:t>
            </a:r>
            <a:r>
              <a:rPr lang="en-US">
                <a:solidFill>
                  <a:schemeClr val="lt1"/>
                </a:solidFill>
                <a:latin typeface="Trebuchet MS"/>
                <a:ea typeface="Trebuchet MS"/>
                <a:cs typeface="Trebuchet MS"/>
                <a:sym typeface="Trebuchet MS"/>
              </a:rPr>
              <a:t>/ SAE Baja/21-2-2021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13"/>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Requirements – ER’s</a:t>
            </a:r>
            <a:endParaRPr/>
          </a:p>
        </p:txBody>
      </p:sp>
      <p:sp>
        <p:nvSpPr>
          <p:cNvPr id="210" name="Google Shape;210;p13"/>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Decrease Weight</a:t>
            </a:r>
            <a:endParaRPr/>
          </a:p>
          <a:p>
            <a:pPr indent="-285750" lvl="1" marL="742950" rtl="0" algn="l">
              <a:spcBef>
                <a:spcPts val="920"/>
              </a:spcBef>
              <a:spcAft>
                <a:spcPts val="0"/>
              </a:spcAft>
              <a:buSzPts val="1600"/>
              <a:buChar char="🞆"/>
            </a:pPr>
            <a:r>
              <a:rPr lang="en-US"/>
              <a:t>The design has made simplified therefore it will be lesser than 100 lb. therefore it can state that this engineering requirement has met by the design</a:t>
            </a:r>
            <a:endParaRPr/>
          </a:p>
          <a:p>
            <a:pPr indent="-228600" lvl="0" marL="342900" rtl="0" algn="l">
              <a:spcBef>
                <a:spcPts val="960"/>
              </a:spcBef>
              <a:spcAft>
                <a:spcPts val="0"/>
              </a:spcAft>
              <a:buSzPts val="1800"/>
              <a:buNone/>
            </a:pPr>
            <a:r>
              <a:t/>
            </a:r>
            <a:endParaRPr/>
          </a:p>
          <a:p>
            <a:pPr indent="-228600" lvl="0" marL="342900" rtl="0" algn="l">
              <a:spcBef>
                <a:spcPts val="960"/>
              </a:spcBef>
              <a:spcAft>
                <a:spcPts val="0"/>
              </a:spcAft>
              <a:buSzPts val="1800"/>
              <a:buNone/>
            </a:pPr>
            <a:r>
              <a:t/>
            </a:r>
            <a:endParaRPr/>
          </a:p>
        </p:txBody>
      </p:sp>
      <p:sp>
        <p:nvSpPr>
          <p:cNvPr id="211" name="Google Shape;211;p13"/>
          <p:cNvSpPr txBox="1"/>
          <p:nvPr/>
        </p:nvSpPr>
        <p:spPr>
          <a:xfrm>
            <a:off x="9192000" y="63734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Omer/ SAE Baja/21-2-2021</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14"/>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Requirements - Analysis</a:t>
            </a:r>
            <a:endParaRPr/>
          </a:p>
        </p:txBody>
      </p:sp>
      <p:sp>
        <p:nvSpPr>
          <p:cNvPr id="217" name="Google Shape;217;p14"/>
          <p:cNvSpPr txBox="1"/>
          <p:nvPr>
            <p:ph idx="1" type="body"/>
          </p:nvPr>
        </p:nvSpPr>
        <p:spPr>
          <a:xfrm>
            <a:off x="818712" y="2222287"/>
            <a:ext cx="10554574" cy="3636511"/>
          </a:xfrm>
          <a:prstGeom prst="rect">
            <a:avLst/>
          </a:prstGeom>
          <a:blipFill rotWithShape="1">
            <a:blip r:embed="rId3">
              <a:alphaModFix/>
            </a:blip>
            <a:stretch>
              <a:fillRect b="0" l="0" r="0" t="0"/>
            </a:stretch>
          </a:blip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 </a:t>
            </a:r>
            <a:endParaRPr/>
          </a:p>
        </p:txBody>
      </p:sp>
      <p:sp>
        <p:nvSpPr>
          <p:cNvPr id="218" name="Google Shape;218;p14"/>
          <p:cNvSpPr txBox="1"/>
          <p:nvPr/>
        </p:nvSpPr>
        <p:spPr>
          <a:xfrm>
            <a:off x="9095950" y="63751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Omer/ SAE Baja/21-2-2021</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5"/>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Requirements - Analysis</a:t>
            </a:r>
            <a:endParaRPr/>
          </a:p>
        </p:txBody>
      </p:sp>
      <p:sp>
        <p:nvSpPr>
          <p:cNvPr id="224" name="Google Shape;224;p15"/>
          <p:cNvSpPr txBox="1"/>
          <p:nvPr>
            <p:ph idx="1" type="body"/>
          </p:nvPr>
        </p:nvSpPr>
        <p:spPr>
          <a:xfrm>
            <a:off x="818712" y="2222287"/>
            <a:ext cx="10554574" cy="3636511"/>
          </a:xfrm>
          <a:prstGeom prst="rect">
            <a:avLst/>
          </a:prstGeom>
          <a:blipFill rotWithShape="1">
            <a:blip r:embed="rId3">
              <a:alphaModFix/>
            </a:blip>
            <a:stretch>
              <a:fillRect b="0" l="0" r="0" t="0"/>
            </a:stretch>
          </a:blip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 </a:t>
            </a:r>
            <a:endParaRPr/>
          </a:p>
        </p:txBody>
      </p:sp>
      <p:sp>
        <p:nvSpPr>
          <p:cNvPr id="225" name="Google Shape;225;p15"/>
          <p:cNvSpPr txBox="1"/>
          <p:nvPr/>
        </p:nvSpPr>
        <p:spPr>
          <a:xfrm>
            <a:off x="9112950" y="63548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Omer/ SAE Baja/21-2-2021</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6"/>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Validation - FMEA</a:t>
            </a:r>
            <a:endParaRPr/>
          </a:p>
        </p:txBody>
      </p:sp>
      <p:sp>
        <p:nvSpPr>
          <p:cNvPr id="231" name="Google Shape;231;p16"/>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lnSpcReduction="20000"/>
          </a:bodyPr>
          <a:lstStyle/>
          <a:p>
            <a:pPr indent="-342900" lvl="0" marL="342900" rtl="0" algn="l">
              <a:spcBef>
                <a:spcPts val="0"/>
              </a:spcBef>
              <a:spcAft>
                <a:spcPts val="0"/>
              </a:spcAft>
              <a:buSzPts val="1800"/>
              <a:buChar char="🞆"/>
            </a:pPr>
            <a:r>
              <a:rPr lang="en-US"/>
              <a:t>FMEA Analysis has conducted</a:t>
            </a:r>
            <a:endParaRPr/>
          </a:p>
          <a:p>
            <a:pPr indent="-342900" lvl="0" marL="342900" rtl="0" algn="l">
              <a:spcBef>
                <a:spcPts val="960"/>
              </a:spcBef>
              <a:spcAft>
                <a:spcPts val="0"/>
              </a:spcAft>
              <a:buSzPts val="1800"/>
              <a:buChar char="🞆"/>
            </a:pPr>
            <a:r>
              <a:rPr lang="en-US"/>
              <a:t>FMEA table has presented in the Appendix</a:t>
            </a:r>
            <a:endParaRPr/>
          </a:p>
          <a:p>
            <a:pPr indent="-342900" lvl="0" marL="342900" rtl="0" algn="l">
              <a:spcBef>
                <a:spcPts val="960"/>
              </a:spcBef>
              <a:spcAft>
                <a:spcPts val="0"/>
              </a:spcAft>
              <a:buSzPts val="1800"/>
              <a:buChar char="🞆"/>
            </a:pPr>
            <a:r>
              <a:rPr lang="en-US"/>
              <a:t>Failure of Suspension</a:t>
            </a:r>
            <a:endParaRPr/>
          </a:p>
          <a:p>
            <a:pPr indent="-285750" lvl="1" marL="742950" rtl="0" algn="l">
              <a:spcBef>
                <a:spcPts val="920"/>
              </a:spcBef>
              <a:spcAft>
                <a:spcPts val="0"/>
              </a:spcAft>
              <a:buSzPts val="1600"/>
              <a:buChar char="🞆"/>
            </a:pPr>
            <a:r>
              <a:rPr lang="en-US"/>
              <a:t>It can mitigate with high quality of material to use in the suspension </a:t>
            </a:r>
            <a:endParaRPr/>
          </a:p>
          <a:p>
            <a:pPr indent="-342900" lvl="0" marL="342900" rtl="0" algn="l">
              <a:spcBef>
                <a:spcPts val="960"/>
              </a:spcBef>
              <a:spcAft>
                <a:spcPts val="0"/>
              </a:spcAft>
              <a:buSzPts val="1800"/>
              <a:buChar char="🞆"/>
            </a:pPr>
            <a:r>
              <a:rPr lang="en-US"/>
              <a:t>Failure of Brakes</a:t>
            </a:r>
            <a:endParaRPr/>
          </a:p>
          <a:p>
            <a:pPr indent="-273050" lvl="1" marL="742950" rtl="0" algn="l">
              <a:spcBef>
                <a:spcPts val="920"/>
              </a:spcBef>
              <a:spcAft>
                <a:spcPts val="0"/>
              </a:spcAft>
              <a:buSzPts val="1600"/>
              <a:buChar char="🞆"/>
            </a:pPr>
            <a:r>
              <a:rPr lang="en-US"/>
              <a:t>It can mitigate with high quality of material to use in the brakes</a:t>
            </a:r>
            <a:endParaRPr/>
          </a:p>
          <a:p>
            <a:pPr indent="-273050" lvl="1" marL="742950" rtl="0" algn="l">
              <a:spcBef>
                <a:spcPts val="920"/>
              </a:spcBef>
              <a:spcAft>
                <a:spcPts val="0"/>
              </a:spcAft>
              <a:buSzPts val="1600"/>
              <a:buChar char="🞆"/>
            </a:pPr>
            <a:r>
              <a:rPr lang="en-US"/>
              <a:t>Use of good quality leather in the pads</a:t>
            </a:r>
            <a:endParaRPr/>
          </a:p>
          <a:p>
            <a:pPr indent="-273050" lvl="1" marL="742950" rtl="0" algn="l">
              <a:spcBef>
                <a:spcPts val="920"/>
              </a:spcBef>
              <a:spcAft>
                <a:spcPts val="0"/>
              </a:spcAft>
              <a:buSzPts val="1600"/>
              <a:buChar char="🞆"/>
            </a:pPr>
            <a:r>
              <a:rPr lang="en-US"/>
              <a:t>Regular maintenance and check up</a:t>
            </a:r>
            <a:endParaRPr/>
          </a:p>
          <a:p>
            <a:pPr indent="-342900" lvl="0" marL="342900" rtl="0" algn="l">
              <a:spcBef>
                <a:spcPts val="960"/>
              </a:spcBef>
              <a:spcAft>
                <a:spcPts val="0"/>
              </a:spcAft>
              <a:buSzPts val="1800"/>
              <a:buChar char="🞆"/>
            </a:pPr>
            <a:r>
              <a:rPr lang="en-US"/>
              <a:t>Failure of Dashboard</a:t>
            </a:r>
            <a:endParaRPr/>
          </a:p>
          <a:p>
            <a:pPr indent="-285750" lvl="1" marL="742950" rtl="0" algn="l">
              <a:spcBef>
                <a:spcPts val="960"/>
              </a:spcBef>
              <a:spcAft>
                <a:spcPts val="0"/>
              </a:spcAft>
              <a:buSzPts val="1800"/>
              <a:buChar char="🞆"/>
            </a:pPr>
            <a:r>
              <a:rPr lang="en-US"/>
              <a:t>It can mitigate with more accurate oil level detection methods.</a:t>
            </a:r>
            <a:endParaRPr/>
          </a:p>
          <a:p>
            <a:pPr indent="0" lvl="0" marL="0" rtl="0" algn="l">
              <a:spcBef>
                <a:spcPts val="960"/>
              </a:spcBef>
              <a:spcAft>
                <a:spcPts val="0"/>
              </a:spcAft>
              <a:buSzPts val="1800"/>
              <a:buNone/>
            </a:pPr>
            <a:r>
              <a:t/>
            </a:r>
            <a:endParaRPr/>
          </a:p>
        </p:txBody>
      </p:sp>
      <p:sp>
        <p:nvSpPr>
          <p:cNvPr id="232" name="Google Shape;232;p16"/>
          <p:cNvSpPr txBox="1"/>
          <p:nvPr/>
        </p:nvSpPr>
        <p:spPr>
          <a:xfrm>
            <a:off x="9019775" y="63548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Musaed</a:t>
            </a:r>
            <a:r>
              <a:rPr lang="en-US">
                <a:solidFill>
                  <a:schemeClr val="lt1"/>
                </a:solidFill>
                <a:latin typeface="Trebuchet MS"/>
                <a:ea typeface="Trebuchet MS"/>
                <a:cs typeface="Trebuchet MS"/>
                <a:sym typeface="Trebuchet MS"/>
              </a:rPr>
              <a:t>/ SAE Baja/21-2-2021</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7"/>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p>
            <a:pPr indent="0" lvl="0" marL="0" rtl="0" algn="l">
              <a:spcBef>
                <a:spcPts val="0"/>
              </a:spcBef>
              <a:spcAft>
                <a:spcPts val="0"/>
              </a:spcAft>
              <a:buClr>
                <a:srgbClr val="FEFEFE"/>
              </a:buClr>
              <a:buSzPts val="4000"/>
              <a:buFont typeface="Century Gothic"/>
              <a:buNone/>
            </a:pPr>
            <a:r>
              <a:rPr lang="en-US"/>
              <a:t>Design Validation – Trade-off Analysis </a:t>
            </a:r>
            <a:endParaRPr/>
          </a:p>
        </p:txBody>
      </p:sp>
      <p:sp>
        <p:nvSpPr>
          <p:cNvPr id="238" name="Google Shape;238;p17"/>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lnSpcReduction="10000"/>
          </a:bodyPr>
          <a:lstStyle/>
          <a:p>
            <a:pPr indent="-342900" lvl="0" marL="342900" rtl="0" algn="l">
              <a:spcBef>
                <a:spcPts val="0"/>
              </a:spcBef>
              <a:spcAft>
                <a:spcPts val="0"/>
              </a:spcAft>
              <a:buSzPts val="1800"/>
              <a:buChar char="🞆"/>
            </a:pPr>
            <a:r>
              <a:rPr lang="en-US"/>
              <a:t>Failure of Suspension</a:t>
            </a:r>
            <a:endParaRPr/>
          </a:p>
          <a:p>
            <a:pPr indent="-285750" lvl="1" marL="742950" rtl="0" algn="l">
              <a:spcBef>
                <a:spcPts val="920"/>
              </a:spcBef>
              <a:spcAft>
                <a:spcPts val="0"/>
              </a:spcAft>
              <a:buSzPts val="1600"/>
              <a:buChar char="🞆"/>
            </a:pPr>
            <a:r>
              <a:rPr lang="en-US"/>
              <a:t>Trade-off for failure of suspension is replacement of suspension parts over the time by paying extra cost. </a:t>
            </a:r>
            <a:endParaRPr/>
          </a:p>
          <a:p>
            <a:pPr indent="-285750" lvl="1" marL="742950" rtl="0" algn="l">
              <a:spcBef>
                <a:spcPts val="920"/>
              </a:spcBef>
              <a:spcAft>
                <a:spcPts val="0"/>
              </a:spcAft>
              <a:buSzPts val="1600"/>
              <a:buChar char="🞆"/>
            </a:pPr>
            <a:r>
              <a:rPr lang="en-US"/>
              <a:t>Regular maintenance and check up will avoid this risk and no need to do any trade-off in that condition </a:t>
            </a:r>
            <a:endParaRPr/>
          </a:p>
          <a:p>
            <a:pPr indent="-342900" lvl="0" marL="342900" rtl="0" algn="l">
              <a:spcBef>
                <a:spcPts val="960"/>
              </a:spcBef>
              <a:spcAft>
                <a:spcPts val="0"/>
              </a:spcAft>
              <a:buSzPts val="1800"/>
              <a:buChar char="🞆"/>
            </a:pPr>
            <a:r>
              <a:rPr lang="en-US"/>
              <a:t>Failure of Brakes</a:t>
            </a:r>
            <a:endParaRPr/>
          </a:p>
          <a:p>
            <a:pPr indent="-273050" lvl="1" marL="742950" rtl="0" algn="l">
              <a:spcBef>
                <a:spcPts val="920"/>
              </a:spcBef>
              <a:spcAft>
                <a:spcPts val="0"/>
              </a:spcAft>
              <a:buSzPts val="1600"/>
              <a:buChar char="🞆"/>
            </a:pPr>
            <a:r>
              <a:rPr lang="en-US"/>
              <a:t>Trade-off for brake failure is using additional leather pads to avoid the damage </a:t>
            </a:r>
            <a:endParaRPr/>
          </a:p>
          <a:p>
            <a:pPr indent="-273050" lvl="1" marL="742950" rtl="0" algn="l">
              <a:spcBef>
                <a:spcPts val="920"/>
              </a:spcBef>
              <a:spcAft>
                <a:spcPts val="0"/>
              </a:spcAft>
              <a:buSzPts val="1600"/>
              <a:buChar char="🞆"/>
            </a:pPr>
            <a:r>
              <a:rPr lang="en-US"/>
              <a:t>Replace leather before the life span finishes</a:t>
            </a:r>
            <a:endParaRPr/>
          </a:p>
          <a:p>
            <a:pPr indent="-273050" lvl="1" marL="742950" rtl="0" algn="l">
              <a:spcBef>
                <a:spcPts val="920"/>
              </a:spcBef>
              <a:spcAft>
                <a:spcPts val="0"/>
              </a:spcAft>
              <a:buSzPts val="1600"/>
              <a:buChar char="🞆"/>
            </a:pPr>
            <a:r>
              <a:rPr lang="en-US"/>
              <a:t>Regular check up will avoid this risk </a:t>
            </a:r>
            <a:endParaRPr/>
          </a:p>
          <a:p>
            <a:pPr indent="-342900" lvl="0" marL="342900" rtl="0" algn="l">
              <a:spcBef>
                <a:spcPts val="960"/>
              </a:spcBef>
              <a:spcAft>
                <a:spcPts val="0"/>
              </a:spcAft>
              <a:buSzPts val="1800"/>
              <a:buChar char="🞆"/>
            </a:pPr>
            <a:r>
              <a:rPr lang="en-US"/>
              <a:t>Failure of Dashboard</a:t>
            </a:r>
            <a:endParaRPr/>
          </a:p>
          <a:p>
            <a:pPr indent="-285750" lvl="1" marL="742950" rtl="0" algn="l">
              <a:spcBef>
                <a:spcPts val="920"/>
              </a:spcBef>
              <a:spcAft>
                <a:spcPts val="0"/>
              </a:spcAft>
              <a:buSzPts val="1800"/>
              <a:buChar char="🞆"/>
            </a:pPr>
            <a:r>
              <a:rPr lang="en-US"/>
              <a:t>Trade-off for failure of dashboard is regular calibration</a:t>
            </a:r>
            <a:endParaRPr/>
          </a:p>
        </p:txBody>
      </p:sp>
      <p:sp>
        <p:nvSpPr>
          <p:cNvPr id="239" name="Google Shape;239;p17"/>
          <p:cNvSpPr txBox="1"/>
          <p:nvPr/>
        </p:nvSpPr>
        <p:spPr>
          <a:xfrm>
            <a:off x="8796125" y="63192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Musaed</a:t>
            </a:r>
            <a:r>
              <a:rPr lang="en-US">
                <a:solidFill>
                  <a:schemeClr val="lt1"/>
                </a:solidFill>
                <a:latin typeface="Trebuchet MS"/>
                <a:ea typeface="Trebuchet MS"/>
                <a:cs typeface="Trebuchet MS"/>
                <a:sym typeface="Trebuchet MS"/>
              </a:rPr>
              <a:t>/ SAE Baja/21-2-2021</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8"/>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rmAutofit/>
          </a:bodyPr>
          <a:lstStyle/>
          <a:p>
            <a:pPr indent="0" lvl="0" marL="0" rtl="0" algn="l">
              <a:spcBef>
                <a:spcPts val="0"/>
              </a:spcBef>
              <a:spcAft>
                <a:spcPts val="0"/>
              </a:spcAft>
              <a:buClr>
                <a:srgbClr val="FEFEFE"/>
              </a:buClr>
              <a:buSzPts val="4000"/>
              <a:buFont typeface="Century Gothic"/>
              <a:buNone/>
            </a:pPr>
            <a:r>
              <a:rPr lang="en-US"/>
              <a:t>Design Validation – Testing Procedures</a:t>
            </a:r>
            <a:endParaRPr/>
          </a:p>
        </p:txBody>
      </p:sp>
      <p:sp>
        <p:nvSpPr>
          <p:cNvPr id="245" name="Google Shape;245;p18"/>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Engineering requirements testing can perform to verify if they have achieved or not</a:t>
            </a:r>
            <a:endParaRPr/>
          </a:p>
          <a:p>
            <a:pPr indent="-342900" lvl="0" marL="342900" rtl="0" algn="l">
              <a:spcBef>
                <a:spcPts val="960"/>
              </a:spcBef>
              <a:spcAft>
                <a:spcPts val="0"/>
              </a:spcAft>
              <a:buSzPts val="1800"/>
              <a:buChar char="🞆"/>
            </a:pPr>
            <a:r>
              <a:rPr lang="en-US"/>
              <a:t>Heat</a:t>
            </a:r>
            <a:endParaRPr/>
          </a:p>
          <a:p>
            <a:pPr indent="-285750" lvl="1" marL="742950" rtl="0" algn="l">
              <a:spcBef>
                <a:spcPts val="920"/>
              </a:spcBef>
              <a:spcAft>
                <a:spcPts val="0"/>
              </a:spcAft>
              <a:buSzPts val="1600"/>
              <a:buChar char="🞆"/>
            </a:pPr>
            <a:r>
              <a:rPr lang="en-US"/>
              <a:t>This can be done using a heat analysis through Finite Element inside the brake and test the brake system to record the temperature of brakes rising</a:t>
            </a:r>
            <a:endParaRPr/>
          </a:p>
          <a:p>
            <a:pPr indent="-342900" lvl="0" marL="342900" rtl="0" algn="l">
              <a:spcBef>
                <a:spcPts val="960"/>
              </a:spcBef>
              <a:spcAft>
                <a:spcPts val="0"/>
              </a:spcAft>
              <a:buSzPts val="1800"/>
              <a:buChar char="🞆"/>
            </a:pPr>
            <a:r>
              <a:rPr lang="en-US"/>
              <a:t>Spring</a:t>
            </a:r>
            <a:endParaRPr/>
          </a:p>
          <a:p>
            <a:pPr indent="-285750" lvl="1" marL="742950" rtl="0" algn="l">
              <a:spcBef>
                <a:spcPts val="920"/>
              </a:spcBef>
              <a:spcAft>
                <a:spcPts val="0"/>
              </a:spcAft>
              <a:buSzPts val="1600"/>
              <a:buChar char="🞆"/>
            </a:pPr>
            <a:r>
              <a:rPr lang="en-US"/>
              <a:t>Spring suspension can test by using the hook’s law and then applying the computational equations in MATLAB to determine the spring constant value</a:t>
            </a:r>
            <a:endParaRPr/>
          </a:p>
          <a:p>
            <a:pPr indent="-342900" lvl="0" marL="342900" rtl="0" algn="l">
              <a:spcBef>
                <a:spcPts val="960"/>
              </a:spcBef>
              <a:spcAft>
                <a:spcPts val="0"/>
              </a:spcAft>
              <a:buSzPts val="1800"/>
              <a:buChar char="🞆"/>
            </a:pPr>
            <a:r>
              <a:rPr lang="en-US"/>
              <a:t>Track Width </a:t>
            </a:r>
            <a:endParaRPr/>
          </a:p>
          <a:p>
            <a:pPr indent="-285750" lvl="1" marL="742950" rtl="0" algn="l">
              <a:spcBef>
                <a:spcPts val="920"/>
              </a:spcBef>
              <a:spcAft>
                <a:spcPts val="0"/>
              </a:spcAft>
              <a:buSzPts val="1600"/>
              <a:buChar char="🞆"/>
            </a:pPr>
            <a:r>
              <a:rPr lang="en-US"/>
              <a:t>Width track can measure by the feet scale in software like SolidWorks</a:t>
            </a:r>
            <a:endParaRPr/>
          </a:p>
        </p:txBody>
      </p:sp>
      <p:sp>
        <p:nvSpPr>
          <p:cNvPr id="246" name="Google Shape;246;p18"/>
          <p:cNvSpPr txBox="1"/>
          <p:nvPr/>
        </p:nvSpPr>
        <p:spPr>
          <a:xfrm>
            <a:off x="8796125" y="63734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Musaed</a:t>
            </a:r>
            <a:r>
              <a:rPr lang="en-US">
                <a:solidFill>
                  <a:schemeClr val="lt1"/>
                </a:solidFill>
                <a:latin typeface="Trebuchet MS"/>
                <a:ea typeface="Trebuchet MS"/>
                <a:cs typeface="Trebuchet MS"/>
                <a:sym typeface="Trebuchet MS"/>
              </a:rPr>
              <a:t>/ SAE Baja/21-2-2021</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9"/>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Testing Procedures</a:t>
            </a:r>
            <a:endParaRPr/>
          </a:p>
        </p:txBody>
      </p:sp>
      <p:sp>
        <p:nvSpPr>
          <p:cNvPr id="252" name="Google Shape;252;p19"/>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Dashboard</a:t>
            </a:r>
            <a:endParaRPr/>
          </a:p>
          <a:p>
            <a:pPr indent="-285750" lvl="1" marL="742950" rtl="0" algn="l">
              <a:spcBef>
                <a:spcPts val="0"/>
              </a:spcBef>
              <a:spcAft>
                <a:spcPts val="0"/>
              </a:spcAft>
              <a:buSzPts val="1800"/>
              <a:buChar char="🞆"/>
            </a:pPr>
            <a:r>
              <a:rPr lang="en-US"/>
              <a:t>All the tests on the dashboard can be tested by proteus simulation</a:t>
            </a:r>
            <a:endParaRPr/>
          </a:p>
          <a:p>
            <a:pPr indent="-342900" lvl="0" marL="342900" rtl="0" algn="l">
              <a:spcBef>
                <a:spcPts val="960"/>
              </a:spcBef>
              <a:spcAft>
                <a:spcPts val="0"/>
              </a:spcAft>
              <a:buSzPts val="1800"/>
              <a:buChar char="🞆"/>
            </a:pPr>
            <a:r>
              <a:rPr lang="en-US"/>
              <a:t>Braking Distance</a:t>
            </a:r>
            <a:endParaRPr/>
          </a:p>
          <a:p>
            <a:pPr indent="-285750" lvl="1" marL="742950" rtl="0" algn="l">
              <a:spcBef>
                <a:spcPts val="920"/>
              </a:spcBef>
              <a:spcAft>
                <a:spcPts val="0"/>
              </a:spcAft>
              <a:buSzPts val="1600"/>
              <a:buChar char="🞆"/>
            </a:pPr>
            <a:r>
              <a:rPr lang="en-US"/>
              <a:t>The distance of breaking can analyze using the MATLAB simulation by implementing the computational equations, and then measure the distance using the meter scale after how long the car has stopped</a:t>
            </a:r>
            <a:endParaRPr/>
          </a:p>
          <a:p>
            <a:pPr indent="-342900" lvl="0" marL="342900" rtl="0" algn="l">
              <a:spcBef>
                <a:spcPts val="960"/>
              </a:spcBef>
              <a:spcAft>
                <a:spcPts val="0"/>
              </a:spcAft>
              <a:buSzPts val="1800"/>
              <a:buChar char="🞆"/>
            </a:pPr>
            <a:r>
              <a:rPr lang="en-US"/>
              <a:t>Braking Time</a:t>
            </a:r>
            <a:endParaRPr/>
          </a:p>
          <a:p>
            <a:pPr indent="-285750" lvl="1" marL="742950" rtl="0" algn="l">
              <a:spcBef>
                <a:spcPts val="920"/>
              </a:spcBef>
              <a:spcAft>
                <a:spcPts val="0"/>
              </a:spcAft>
              <a:buSzPts val="1600"/>
              <a:buChar char="🞆"/>
            </a:pPr>
            <a:r>
              <a:rPr lang="en-US"/>
              <a:t>The time can calculate using the time equations using the MATLAB simulation to see after how long it stops. </a:t>
            </a:r>
            <a:endParaRPr/>
          </a:p>
          <a:p>
            <a:pPr indent="-228600" lvl="0" marL="342900" rtl="0" algn="l">
              <a:spcBef>
                <a:spcPts val="960"/>
              </a:spcBef>
              <a:spcAft>
                <a:spcPts val="0"/>
              </a:spcAft>
              <a:buSzPts val="1800"/>
              <a:buNone/>
            </a:pPr>
            <a:r>
              <a:t/>
            </a:r>
            <a:endParaRPr/>
          </a:p>
        </p:txBody>
      </p:sp>
      <p:sp>
        <p:nvSpPr>
          <p:cNvPr id="253" name="Google Shape;253;p19"/>
          <p:cNvSpPr txBox="1"/>
          <p:nvPr/>
        </p:nvSpPr>
        <p:spPr>
          <a:xfrm>
            <a:off x="8963850" y="63361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Musaed</a:t>
            </a:r>
            <a:r>
              <a:rPr lang="en-US">
                <a:solidFill>
                  <a:schemeClr val="lt1"/>
                </a:solidFill>
                <a:latin typeface="Trebuchet MS"/>
                <a:ea typeface="Trebuchet MS"/>
                <a:cs typeface="Trebuchet MS"/>
                <a:sym typeface="Trebuchet MS"/>
              </a:rPr>
              <a:t>/ SAE Baja/21-2-2021</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Project Description</a:t>
            </a:r>
            <a:endParaRPr/>
          </a:p>
        </p:txBody>
      </p:sp>
      <p:sp>
        <p:nvSpPr>
          <p:cNvPr id="124" name="Google Shape;124;p2"/>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fontScale="92500" lnSpcReduction="10000"/>
          </a:bodyPr>
          <a:lstStyle/>
          <a:p>
            <a:pPr indent="-342900" lvl="0" marL="342900" rtl="0" algn="l">
              <a:spcBef>
                <a:spcPts val="0"/>
              </a:spcBef>
              <a:spcAft>
                <a:spcPts val="0"/>
              </a:spcAft>
              <a:buSzPct val="100000"/>
              <a:buChar char="🞆"/>
            </a:pPr>
            <a:r>
              <a:rPr lang="en-US"/>
              <a:t>SAE BAJA is a competition for university Students</a:t>
            </a:r>
            <a:endParaRPr/>
          </a:p>
          <a:p>
            <a:pPr indent="-285750" lvl="1" marL="742950" rtl="0" algn="l">
              <a:spcBef>
                <a:spcPts val="896"/>
              </a:spcBef>
              <a:spcAft>
                <a:spcPts val="0"/>
              </a:spcAft>
              <a:buSzPct val="100000"/>
              <a:buChar char="🞆"/>
            </a:pPr>
            <a:r>
              <a:rPr lang="en-US"/>
              <a:t>Build small off-road car</a:t>
            </a:r>
            <a:endParaRPr/>
          </a:p>
          <a:p>
            <a:pPr indent="-342900" lvl="0" marL="342900" rtl="0" algn="l">
              <a:spcBef>
                <a:spcPts val="933"/>
              </a:spcBef>
              <a:spcAft>
                <a:spcPts val="0"/>
              </a:spcAft>
              <a:buSzPct val="100000"/>
              <a:buChar char="🞆"/>
            </a:pPr>
            <a:r>
              <a:rPr lang="en-US"/>
              <a:t>Off-road car contains different subsystems</a:t>
            </a:r>
            <a:endParaRPr/>
          </a:p>
          <a:p>
            <a:pPr indent="-342900" lvl="0" marL="342900" rtl="0" algn="l">
              <a:spcBef>
                <a:spcPts val="933"/>
              </a:spcBef>
              <a:spcAft>
                <a:spcPts val="0"/>
              </a:spcAft>
              <a:buSzPct val="100000"/>
              <a:buChar char="🞆"/>
            </a:pPr>
            <a:r>
              <a:rPr lang="en-US"/>
              <a:t>SAE BAJA 2021 will use the advance cars from previous years</a:t>
            </a:r>
            <a:endParaRPr/>
          </a:p>
          <a:p>
            <a:pPr indent="-342900" lvl="0" marL="342900" rtl="0" algn="l">
              <a:spcBef>
                <a:spcPts val="933"/>
              </a:spcBef>
              <a:spcAft>
                <a:spcPts val="0"/>
              </a:spcAft>
              <a:buSzPct val="100000"/>
              <a:buChar char="🞆"/>
            </a:pPr>
            <a:r>
              <a:rPr lang="en-US"/>
              <a:t>This project will take part in the competition </a:t>
            </a:r>
            <a:endParaRPr/>
          </a:p>
          <a:p>
            <a:pPr indent="-342900" lvl="0" marL="342900" rtl="0" algn="l">
              <a:spcBef>
                <a:spcPts val="933"/>
              </a:spcBef>
              <a:spcAft>
                <a:spcPts val="0"/>
              </a:spcAft>
              <a:buSzPct val="100000"/>
              <a:buChar char="🞆"/>
            </a:pPr>
            <a:r>
              <a:rPr lang="en-US"/>
              <a:t>The project will follow the competition rules</a:t>
            </a:r>
            <a:endParaRPr/>
          </a:p>
          <a:p>
            <a:pPr indent="-342900" lvl="0" marL="342900" rtl="0" algn="l">
              <a:spcBef>
                <a:spcPts val="933"/>
              </a:spcBef>
              <a:spcAft>
                <a:spcPts val="0"/>
              </a:spcAft>
              <a:buSzPct val="100000"/>
              <a:buChar char="🞆"/>
            </a:pPr>
            <a:r>
              <a:rPr lang="en-US"/>
              <a:t>Develop three systems for off-road car</a:t>
            </a:r>
            <a:endParaRPr/>
          </a:p>
          <a:p>
            <a:pPr indent="-285750" lvl="1" marL="742950" rtl="0" algn="l">
              <a:spcBef>
                <a:spcPts val="896"/>
              </a:spcBef>
              <a:spcAft>
                <a:spcPts val="0"/>
              </a:spcAft>
              <a:buSzPct val="100000"/>
              <a:buChar char="🞆"/>
            </a:pPr>
            <a:r>
              <a:rPr lang="en-US"/>
              <a:t>Front Suspension</a:t>
            </a:r>
            <a:endParaRPr/>
          </a:p>
          <a:p>
            <a:pPr indent="-285750" lvl="1" marL="742950" rtl="0" algn="l">
              <a:spcBef>
                <a:spcPts val="896"/>
              </a:spcBef>
              <a:spcAft>
                <a:spcPts val="0"/>
              </a:spcAft>
              <a:buSzPct val="100000"/>
              <a:buChar char="🞆"/>
            </a:pPr>
            <a:r>
              <a:rPr lang="en-US"/>
              <a:t>Brake System</a:t>
            </a:r>
            <a:endParaRPr/>
          </a:p>
          <a:p>
            <a:pPr indent="-285750" lvl="1" marL="742950" rtl="0" algn="l">
              <a:spcBef>
                <a:spcPts val="896"/>
              </a:spcBef>
              <a:spcAft>
                <a:spcPts val="0"/>
              </a:spcAft>
              <a:buSzPct val="100000"/>
              <a:buChar char="🞆"/>
            </a:pPr>
            <a:r>
              <a:rPr lang="en-US"/>
              <a:t>Dashboard</a:t>
            </a:r>
            <a:endParaRPr/>
          </a:p>
          <a:p>
            <a:pPr indent="-237172" lvl="0" marL="342900" rtl="0" algn="l">
              <a:spcBef>
                <a:spcPts val="933"/>
              </a:spcBef>
              <a:spcAft>
                <a:spcPts val="0"/>
              </a:spcAft>
              <a:buSzPct val="100000"/>
              <a:buNone/>
            </a:pPr>
            <a:r>
              <a:t/>
            </a:r>
            <a:endParaRPr/>
          </a:p>
        </p:txBody>
      </p:sp>
      <p:sp>
        <p:nvSpPr>
          <p:cNvPr id="125" name="Google Shape;125;p2"/>
          <p:cNvSpPr txBox="1"/>
          <p:nvPr/>
        </p:nvSpPr>
        <p:spPr>
          <a:xfrm>
            <a:off x="9404575" y="6348675"/>
            <a:ext cx="264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Rashid/ 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c9fcadd9ea_1_3"/>
          <p:cNvSpPr txBox="1"/>
          <p:nvPr>
            <p:ph type="title"/>
          </p:nvPr>
        </p:nvSpPr>
        <p:spPr>
          <a:xfrm>
            <a:off x="810000" y="447188"/>
            <a:ext cx="10572000" cy="970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Schedule- </a:t>
            </a:r>
            <a:r>
              <a:rPr lang="en-US"/>
              <a:t>Gantt Chart- Current </a:t>
            </a:r>
            <a:r>
              <a:rPr lang="en-US"/>
              <a:t>Semester</a:t>
            </a:r>
            <a:r>
              <a:rPr lang="en-US"/>
              <a:t> </a:t>
            </a:r>
            <a:endParaRPr/>
          </a:p>
        </p:txBody>
      </p:sp>
      <p:pic>
        <p:nvPicPr>
          <p:cNvPr id="259" name="Google Shape;259;gc9fcadd9ea_1_3"/>
          <p:cNvPicPr preferRelativeResize="0"/>
          <p:nvPr/>
        </p:nvPicPr>
        <p:blipFill>
          <a:blip r:embed="rId3">
            <a:alphaModFix/>
          </a:blip>
          <a:stretch>
            <a:fillRect/>
          </a:stretch>
        </p:blipFill>
        <p:spPr>
          <a:xfrm>
            <a:off x="1603125" y="2694678"/>
            <a:ext cx="8782050" cy="3409950"/>
          </a:xfrm>
          <a:prstGeom prst="rect">
            <a:avLst/>
          </a:prstGeom>
          <a:noFill/>
          <a:ln>
            <a:noFill/>
          </a:ln>
        </p:spPr>
      </p:pic>
      <p:sp>
        <p:nvSpPr>
          <p:cNvPr id="260" name="Google Shape;260;gc9fcadd9ea_1_3"/>
          <p:cNvSpPr txBox="1"/>
          <p:nvPr/>
        </p:nvSpPr>
        <p:spPr>
          <a:xfrm>
            <a:off x="9404575" y="6348675"/>
            <a:ext cx="264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Rashid/ SAE Baja/21-2-2021</a:t>
            </a:r>
            <a:endParaRPr>
              <a:solidFill>
                <a:srgbClr val="FFFFFF"/>
              </a:solidFill>
              <a:latin typeface="Trebuchet MS"/>
              <a:ea typeface="Trebuchet MS"/>
              <a:cs typeface="Trebuchet MS"/>
              <a:sym typeface="Trebuchet MS"/>
            </a:endParaRPr>
          </a:p>
        </p:txBody>
      </p:sp>
      <p:sp>
        <p:nvSpPr>
          <p:cNvPr id="261" name="Google Shape;261;gc9fcadd9ea_1_3"/>
          <p:cNvSpPr txBox="1"/>
          <p:nvPr/>
        </p:nvSpPr>
        <p:spPr>
          <a:xfrm>
            <a:off x="4987050" y="2088325"/>
            <a:ext cx="37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Century Gothic"/>
                <a:ea typeface="Century Gothic"/>
                <a:cs typeface="Century Gothic"/>
                <a:sym typeface="Century Gothic"/>
              </a:rPr>
              <a:t>Table 3: </a:t>
            </a:r>
            <a:r>
              <a:rPr lang="en-US">
                <a:solidFill>
                  <a:srgbClr val="FFFFFF"/>
                </a:solidFill>
                <a:latin typeface="Century Gothic"/>
                <a:ea typeface="Century Gothic"/>
                <a:cs typeface="Century Gothic"/>
                <a:sym typeface="Century Gothic"/>
              </a:rPr>
              <a:t>Gantt Chart - Current Semester</a:t>
            </a:r>
            <a:endParaRPr>
              <a:solidFill>
                <a:srgbClr val="FFFFFF"/>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2"/>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Schedule – Gantt Chart- Next S</a:t>
            </a:r>
            <a:r>
              <a:rPr lang="en-US"/>
              <a:t>emester</a:t>
            </a:r>
            <a:r>
              <a:rPr lang="en-US"/>
              <a:t> </a:t>
            </a:r>
            <a:endParaRPr/>
          </a:p>
        </p:txBody>
      </p:sp>
      <p:pic>
        <p:nvPicPr>
          <p:cNvPr id="267" name="Google Shape;267;p22"/>
          <p:cNvPicPr preferRelativeResize="0"/>
          <p:nvPr/>
        </p:nvPicPr>
        <p:blipFill rotWithShape="1">
          <a:blip r:embed="rId3">
            <a:alphaModFix/>
          </a:blip>
          <a:srcRect b="0" l="0" r="0" t="0"/>
          <a:stretch/>
        </p:blipFill>
        <p:spPr>
          <a:xfrm>
            <a:off x="1790925" y="2702100"/>
            <a:ext cx="9248202" cy="3618251"/>
          </a:xfrm>
          <a:prstGeom prst="rect">
            <a:avLst/>
          </a:prstGeom>
          <a:noFill/>
          <a:ln>
            <a:noFill/>
          </a:ln>
        </p:spPr>
      </p:pic>
      <p:sp>
        <p:nvSpPr>
          <p:cNvPr id="268" name="Google Shape;268;p22"/>
          <p:cNvSpPr txBox="1"/>
          <p:nvPr/>
        </p:nvSpPr>
        <p:spPr>
          <a:xfrm>
            <a:off x="9404575" y="6320350"/>
            <a:ext cx="264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Rashid/ SAE Baja/21-2-2021</a:t>
            </a:r>
            <a:endParaRPr>
              <a:solidFill>
                <a:srgbClr val="FFFFFF"/>
              </a:solidFill>
              <a:latin typeface="Trebuchet MS"/>
              <a:ea typeface="Trebuchet MS"/>
              <a:cs typeface="Trebuchet MS"/>
              <a:sym typeface="Trebuchet MS"/>
            </a:endParaRPr>
          </a:p>
        </p:txBody>
      </p:sp>
      <p:sp>
        <p:nvSpPr>
          <p:cNvPr id="269" name="Google Shape;269;p22"/>
          <p:cNvSpPr txBox="1"/>
          <p:nvPr/>
        </p:nvSpPr>
        <p:spPr>
          <a:xfrm>
            <a:off x="4987050" y="2088325"/>
            <a:ext cx="37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Century Gothic"/>
                <a:ea typeface="Century Gothic"/>
                <a:cs typeface="Century Gothic"/>
                <a:sym typeface="Century Gothic"/>
              </a:rPr>
              <a:t>Table 4: Gantt Chart - </a:t>
            </a:r>
            <a:r>
              <a:rPr lang="en-US">
                <a:solidFill>
                  <a:srgbClr val="FFFFFF"/>
                </a:solidFill>
                <a:latin typeface="Century Gothic"/>
                <a:ea typeface="Century Gothic"/>
                <a:cs typeface="Century Gothic"/>
                <a:sym typeface="Century Gothic"/>
              </a:rPr>
              <a:t>Next Semester</a:t>
            </a:r>
            <a:endParaRPr>
              <a:solidFill>
                <a:srgbClr val="FFFFFF"/>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sp>
        <p:nvSpPr>
          <p:cNvPr id="274" name="Google Shape;274;p23"/>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Budget</a:t>
            </a:r>
            <a:endParaRPr/>
          </a:p>
        </p:txBody>
      </p:sp>
      <p:sp>
        <p:nvSpPr>
          <p:cNvPr id="275" name="Google Shape;275;p23"/>
          <p:cNvSpPr txBox="1"/>
          <p:nvPr/>
        </p:nvSpPr>
        <p:spPr>
          <a:xfrm>
            <a:off x="1656100" y="2697050"/>
            <a:ext cx="41007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lt1"/>
                </a:solidFill>
                <a:latin typeface="Times New Roman"/>
                <a:ea typeface="Times New Roman"/>
                <a:cs typeface="Times New Roman"/>
                <a:sym typeface="Times New Roman"/>
              </a:rPr>
              <a:t>Front Suspension Cost: 5000 $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2400">
                <a:solidFill>
                  <a:schemeClr val="lt1"/>
                </a:solidFill>
                <a:latin typeface="Times New Roman"/>
                <a:ea typeface="Times New Roman"/>
                <a:cs typeface="Times New Roman"/>
                <a:sym typeface="Times New Roman"/>
              </a:rPr>
              <a:t>Brakes: 1000$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24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rPr lang="en-US" sz="2400">
                <a:solidFill>
                  <a:schemeClr val="lt1"/>
                </a:solidFill>
                <a:latin typeface="Times New Roman"/>
                <a:ea typeface="Times New Roman"/>
                <a:cs typeface="Times New Roman"/>
                <a:sym typeface="Times New Roman"/>
              </a:rPr>
              <a:t>Dashboard: 400$</a:t>
            </a:r>
            <a:endParaRPr/>
          </a:p>
        </p:txBody>
      </p:sp>
      <p:sp>
        <p:nvSpPr>
          <p:cNvPr id="276" name="Google Shape;276;p23"/>
          <p:cNvSpPr txBox="1"/>
          <p:nvPr/>
        </p:nvSpPr>
        <p:spPr>
          <a:xfrm>
            <a:off x="9404575" y="6348675"/>
            <a:ext cx="264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Rashid/ 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c9e4ff10f5_0_0"/>
          <p:cNvSpPr txBox="1"/>
          <p:nvPr>
            <p:ph type="title"/>
          </p:nvPr>
        </p:nvSpPr>
        <p:spPr>
          <a:xfrm>
            <a:off x="810000" y="447188"/>
            <a:ext cx="10572000" cy="970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Prototype - Front Suspenssion </a:t>
            </a:r>
            <a:endParaRPr/>
          </a:p>
        </p:txBody>
      </p:sp>
      <p:pic>
        <p:nvPicPr>
          <p:cNvPr id="282" name="Google Shape;282;gc9e4ff10f5_0_0"/>
          <p:cNvPicPr preferRelativeResize="0"/>
          <p:nvPr/>
        </p:nvPicPr>
        <p:blipFill>
          <a:blip r:embed="rId3">
            <a:alphaModFix/>
          </a:blip>
          <a:stretch>
            <a:fillRect/>
          </a:stretch>
        </p:blipFill>
        <p:spPr>
          <a:xfrm>
            <a:off x="1484575" y="2277975"/>
            <a:ext cx="2549474" cy="3115399"/>
          </a:xfrm>
          <a:prstGeom prst="rect">
            <a:avLst/>
          </a:prstGeom>
          <a:noFill/>
          <a:ln>
            <a:noFill/>
          </a:ln>
        </p:spPr>
      </p:pic>
      <p:pic>
        <p:nvPicPr>
          <p:cNvPr id="283" name="Google Shape;283;gc9e4ff10f5_0_0"/>
          <p:cNvPicPr preferRelativeResize="0"/>
          <p:nvPr/>
        </p:nvPicPr>
        <p:blipFill>
          <a:blip r:embed="rId4">
            <a:alphaModFix/>
          </a:blip>
          <a:stretch>
            <a:fillRect/>
          </a:stretch>
        </p:blipFill>
        <p:spPr>
          <a:xfrm>
            <a:off x="6156075" y="2307663"/>
            <a:ext cx="2409953" cy="3056026"/>
          </a:xfrm>
          <a:prstGeom prst="rect">
            <a:avLst/>
          </a:prstGeom>
          <a:noFill/>
          <a:ln>
            <a:noFill/>
          </a:ln>
        </p:spPr>
      </p:pic>
      <p:sp>
        <p:nvSpPr>
          <p:cNvPr id="284" name="Google Shape;284;gc9e4ff10f5_0_0"/>
          <p:cNvSpPr txBox="1"/>
          <p:nvPr/>
        </p:nvSpPr>
        <p:spPr>
          <a:xfrm>
            <a:off x="1366738" y="5609875"/>
            <a:ext cx="32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Century Gothic"/>
                <a:ea typeface="Century Gothic"/>
                <a:cs typeface="Century Gothic"/>
                <a:sym typeface="Century Gothic"/>
              </a:rPr>
              <a:t>Figure 5: Upper A-Arm </a:t>
            </a:r>
            <a:endParaRPr>
              <a:solidFill>
                <a:srgbClr val="FFFFFF"/>
              </a:solidFill>
              <a:latin typeface="Century Gothic"/>
              <a:ea typeface="Century Gothic"/>
              <a:cs typeface="Century Gothic"/>
              <a:sym typeface="Century Gothic"/>
            </a:endParaRPr>
          </a:p>
        </p:txBody>
      </p:sp>
      <p:sp>
        <p:nvSpPr>
          <p:cNvPr id="285" name="Google Shape;285;gc9e4ff10f5_0_0"/>
          <p:cNvSpPr txBox="1"/>
          <p:nvPr/>
        </p:nvSpPr>
        <p:spPr>
          <a:xfrm>
            <a:off x="6156063" y="5609875"/>
            <a:ext cx="328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Century Gothic"/>
                <a:ea typeface="Century Gothic"/>
                <a:cs typeface="Century Gothic"/>
                <a:sym typeface="Century Gothic"/>
              </a:rPr>
              <a:t>Figure 6: lower A-Arm </a:t>
            </a:r>
            <a:endParaRPr>
              <a:solidFill>
                <a:srgbClr val="FFFFFF"/>
              </a:solidFill>
              <a:latin typeface="Century Gothic"/>
              <a:ea typeface="Century Gothic"/>
              <a:cs typeface="Century Gothic"/>
              <a:sym typeface="Century Gothic"/>
            </a:endParaRPr>
          </a:p>
        </p:txBody>
      </p:sp>
      <p:sp>
        <p:nvSpPr>
          <p:cNvPr id="286" name="Google Shape;286;gc9e4ff10f5_0_0"/>
          <p:cNvSpPr txBox="1"/>
          <p:nvPr/>
        </p:nvSpPr>
        <p:spPr>
          <a:xfrm>
            <a:off x="9451975" y="6226725"/>
            <a:ext cx="2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FFFFF"/>
              </a:solidFill>
              <a:latin typeface="Trebuchet MS"/>
              <a:ea typeface="Trebuchet MS"/>
              <a:cs typeface="Trebuchet MS"/>
              <a:sym typeface="Trebuchet MS"/>
            </a:endParaRPr>
          </a:p>
        </p:txBody>
      </p:sp>
      <p:sp>
        <p:nvSpPr>
          <p:cNvPr id="287" name="Google Shape;287;gc9e4ff10f5_0_0"/>
          <p:cNvSpPr txBox="1"/>
          <p:nvPr/>
        </p:nvSpPr>
        <p:spPr>
          <a:xfrm>
            <a:off x="9521350" y="6226725"/>
            <a:ext cx="2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Salem/SAE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c9ee4b3430_5_0"/>
          <p:cNvSpPr txBox="1"/>
          <p:nvPr>
            <p:ph type="title"/>
          </p:nvPr>
        </p:nvSpPr>
        <p:spPr>
          <a:xfrm>
            <a:off x="810000" y="-12"/>
            <a:ext cx="10572000" cy="970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Prototype - Dashboard </a:t>
            </a:r>
            <a:endParaRPr/>
          </a:p>
        </p:txBody>
      </p:sp>
      <p:pic>
        <p:nvPicPr>
          <p:cNvPr id="293" name="Google Shape;293;gc9ee4b3430_5_0"/>
          <p:cNvPicPr preferRelativeResize="0"/>
          <p:nvPr/>
        </p:nvPicPr>
        <p:blipFill>
          <a:blip r:embed="rId3">
            <a:alphaModFix/>
          </a:blip>
          <a:stretch>
            <a:fillRect/>
          </a:stretch>
        </p:blipFill>
        <p:spPr>
          <a:xfrm>
            <a:off x="2400074" y="2129550"/>
            <a:ext cx="6586251" cy="4059374"/>
          </a:xfrm>
          <a:prstGeom prst="rect">
            <a:avLst/>
          </a:prstGeom>
          <a:noFill/>
          <a:ln>
            <a:noFill/>
          </a:ln>
        </p:spPr>
      </p:pic>
      <p:sp>
        <p:nvSpPr>
          <p:cNvPr id="294" name="Google Shape;294;gc9ee4b3430_5_0"/>
          <p:cNvSpPr txBox="1"/>
          <p:nvPr/>
        </p:nvSpPr>
        <p:spPr>
          <a:xfrm>
            <a:off x="3402725" y="6411300"/>
            <a:ext cx="39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Gothic"/>
              <a:ea typeface="Century Gothic"/>
              <a:cs typeface="Century Gothic"/>
              <a:sym typeface="Century Gothic"/>
            </a:endParaRPr>
          </a:p>
        </p:txBody>
      </p:sp>
      <p:sp>
        <p:nvSpPr>
          <p:cNvPr id="295" name="Google Shape;295;gc9ee4b3430_5_0"/>
          <p:cNvSpPr txBox="1"/>
          <p:nvPr/>
        </p:nvSpPr>
        <p:spPr>
          <a:xfrm>
            <a:off x="3146550" y="6411300"/>
            <a:ext cx="58989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a:solidFill>
                  <a:srgbClr val="FFFFFF"/>
                </a:solidFill>
                <a:latin typeface="Century Gothic"/>
                <a:ea typeface="Century Gothic"/>
                <a:cs typeface="Century Gothic"/>
                <a:sym typeface="Century Gothic"/>
              </a:rPr>
              <a:t>Figure 8: </a:t>
            </a:r>
            <a:r>
              <a:rPr lang="en-US" sz="1500">
                <a:solidFill>
                  <a:schemeClr val="lt1"/>
                </a:solidFill>
                <a:latin typeface="Century Gothic"/>
                <a:ea typeface="Century Gothic"/>
                <a:cs typeface="Century Gothic"/>
                <a:sym typeface="Century Gothic"/>
              </a:rPr>
              <a:t>Schematic of dashboard  circuit design</a:t>
            </a:r>
            <a:endParaRPr sz="1500">
              <a:solidFill>
                <a:schemeClr val="lt1"/>
              </a:solidFill>
              <a:latin typeface="Century Gothic"/>
              <a:ea typeface="Century Gothic"/>
              <a:cs typeface="Century Gothic"/>
              <a:sym typeface="Century Gothic"/>
            </a:endParaRPr>
          </a:p>
          <a:p>
            <a:pPr indent="0" lvl="0" marL="0" rtl="0" algn="ctr">
              <a:spcBef>
                <a:spcPts val="0"/>
              </a:spcBef>
              <a:spcAft>
                <a:spcPts val="0"/>
              </a:spcAft>
              <a:buNone/>
            </a:pPr>
            <a:r>
              <a:t/>
            </a:r>
            <a:endParaRPr>
              <a:solidFill>
                <a:srgbClr val="FFFFFF"/>
              </a:solidFill>
              <a:latin typeface="Century Gothic"/>
              <a:ea typeface="Century Gothic"/>
              <a:cs typeface="Century Gothic"/>
              <a:sym typeface="Century Gothic"/>
            </a:endParaRPr>
          </a:p>
        </p:txBody>
      </p:sp>
      <p:sp>
        <p:nvSpPr>
          <p:cNvPr id="296" name="Google Shape;296;gc9ee4b3430_5_0"/>
          <p:cNvSpPr txBox="1"/>
          <p:nvPr/>
        </p:nvSpPr>
        <p:spPr>
          <a:xfrm>
            <a:off x="9451975" y="6226725"/>
            <a:ext cx="2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Salem/SAE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c9ee4b3430_3_0"/>
          <p:cNvSpPr txBox="1"/>
          <p:nvPr>
            <p:ph type="title"/>
          </p:nvPr>
        </p:nvSpPr>
        <p:spPr>
          <a:xfrm>
            <a:off x="810000" y="-12"/>
            <a:ext cx="10572000" cy="970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Prototype - Dashboard </a:t>
            </a:r>
            <a:endParaRPr/>
          </a:p>
        </p:txBody>
      </p:sp>
      <p:pic>
        <p:nvPicPr>
          <p:cNvPr id="302" name="Google Shape;302;gc9ee4b3430_3_0"/>
          <p:cNvPicPr preferRelativeResize="0"/>
          <p:nvPr/>
        </p:nvPicPr>
        <p:blipFill>
          <a:blip r:embed="rId3">
            <a:alphaModFix/>
          </a:blip>
          <a:stretch>
            <a:fillRect/>
          </a:stretch>
        </p:blipFill>
        <p:spPr>
          <a:xfrm>
            <a:off x="6300000" y="2618813"/>
            <a:ext cx="5714675" cy="3454600"/>
          </a:xfrm>
          <a:prstGeom prst="rect">
            <a:avLst/>
          </a:prstGeom>
          <a:noFill/>
          <a:ln>
            <a:noFill/>
          </a:ln>
        </p:spPr>
      </p:pic>
      <p:pic>
        <p:nvPicPr>
          <p:cNvPr id="303" name="Google Shape;303;gc9ee4b3430_3_0"/>
          <p:cNvPicPr preferRelativeResize="0"/>
          <p:nvPr/>
        </p:nvPicPr>
        <p:blipFill>
          <a:blip r:embed="rId4">
            <a:alphaModFix/>
          </a:blip>
          <a:stretch>
            <a:fillRect/>
          </a:stretch>
        </p:blipFill>
        <p:spPr>
          <a:xfrm>
            <a:off x="154400" y="2618825"/>
            <a:ext cx="5997254" cy="3454574"/>
          </a:xfrm>
          <a:prstGeom prst="rect">
            <a:avLst/>
          </a:prstGeom>
          <a:noFill/>
          <a:ln>
            <a:noFill/>
          </a:ln>
        </p:spPr>
      </p:pic>
      <p:sp>
        <p:nvSpPr>
          <p:cNvPr id="304" name="Google Shape;304;gc9ee4b3430_3_0"/>
          <p:cNvSpPr txBox="1"/>
          <p:nvPr/>
        </p:nvSpPr>
        <p:spPr>
          <a:xfrm>
            <a:off x="3402725" y="6411300"/>
            <a:ext cx="390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entury Gothic"/>
              <a:ea typeface="Century Gothic"/>
              <a:cs typeface="Century Gothic"/>
              <a:sym typeface="Century Gothic"/>
            </a:endParaRPr>
          </a:p>
        </p:txBody>
      </p:sp>
      <p:sp>
        <p:nvSpPr>
          <p:cNvPr id="305" name="Google Shape;305;gc9ee4b3430_3_0"/>
          <p:cNvSpPr txBox="1"/>
          <p:nvPr/>
        </p:nvSpPr>
        <p:spPr>
          <a:xfrm>
            <a:off x="3087425" y="6411300"/>
            <a:ext cx="58989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Century Gothic"/>
                <a:ea typeface="Century Gothic"/>
                <a:cs typeface="Century Gothic"/>
                <a:sym typeface="Century Gothic"/>
              </a:rPr>
              <a:t>Figure 9: </a:t>
            </a:r>
            <a:r>
              <a:rPr lang="en-US" sz="1500">
                <a:solidFill>
                  <a:schemeClr val="lt1"/>
                </a:solidFill>
                <a:latin typeface="Century Gothic"/>
                <a:ea typeface="Century Gothic"/>
                <a:cs typeface="Century Gothic"/>
                <a:sym typeface="Century Gothic"/>
              </a:rPr>
              <a:t>Simulation </a:t>
            </a:r>
            <a:r>
              <a:rPr lang="en-US" sz="1500">
                <a:solidFill>
                  <a:schemeClr val="lt1"/>
                </a:solidFill>
                <a:latin typeface="Century Gothic"/>
                <a:ea typeface="Century Gothic"/>
                <a:cs typeface="Century Gothic"/>
                <a:sym typeface="Century Gothic"/>
              </a:rPr>
              <a:t> of dashboard  circuit design</a:t>
            </a:r>
            <a:endParaRPr sz="1500">
              <a:solidFill>
                <a:schemeClr val="lt1"/>
              </a:solidFill>
              <a:latin typeface="Century Gothic"/>
              <a:ea typeface="Century Gothic"/>
              <a:cs typeface="Century Gothic"/>
              <a:sym typeface="Century Gothic"/>
            </a:endParaRPr>
          </a:p>
          <a:p>
            <a:pPr indent="0" lvl="0" marL="0" rtl="0" algn="l">
              <a:spcBef>
                <a:spcPts val="0"/>
              </a:spcBef>
              <a:spcAft>
                <a:spcPts val="0"/>
              </a:spcAft>
              <a:buNone/>
            </a:pPr>
            <a:r>
              <a:t/>
            </a:r>
            <a:endParaRPr>
              <a:solidFill>
                <a:srgbClr val="FFFFFF"/>
              </a:solidFill>
              <a:latin typeface="Century Gothic"/>
              <a:ea typeface="Century Gothic"/>
              <a:cs typeface="Century Gothic"/>
              <a:sym typeface="Century Gothic"/>
            </a:endParaRPr>
          </a:p>
        </p:txBody>
      </p:sp>
      <p:sp>
        <p:nvSpPr>
          <p:cNvPr id="306" name="Google Shape;306;gc9ee4b3430_3_0"/>
          <p:cNvSpPr txBox="1"/>
          <p:nvPr/>
        </p:nvSpPr>
        <p:spPr>
          <a:xfrm>
            <a:off x="9451975" y="6226725"/>
            <a:ext cx="2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Salem/SAE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c9e4ff10f5_4_0"/>
          <p:cNvSpPr txBox="1"/>
          <p:nvPr>
            <p:ph type="title"/>
          </p:nvPr>
        </p:nvSpPr>
        <p:spPr>
          <a:xfrm>
            <a:off x="810000" y="447188"/>
            <a:ext cx="10572000" cy="970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Bill of Materials (BOM)</a:t>
            </a:r>
            <a:endParaRPr/>
          </a:p>
        </p:txBody>
      </p:sp>
      <p:sp>
        <p:nvSpPr>
          <p:cNvPr id="312" name="Google Shape;312;gc9e4ff10f5_4_0"/>
          <p:cNvSpPr txBox="1"/>
          <p:nvPr/>
        </p:nvSpPr>
        <p:spPr>
          <a:xfrm>
            <a:off x="9485100" y="6544475"/>
            <a:ext cx="270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a:solidFill>
                  <a:schemeClr val="lt1"/>
                </a:solidFill>
                <a:latin typeface="Trebuchet MS"/>
                <a:ea typeface="Trebuchet MS"/>
                <a:cs typeface="Trebuchet MS"/>
                <a:sym typeface="Trebuchet MS"/>
              </a:rPr>
              <a:t>Wang/ SAE Baja/21-2-2021</a:t>
            </a:r>
            <a:endParaRPr>
              <a:solidFill>
                <a:srgbClr val="FFFFFF"/>
              </a:solidFill>
              <a:latin typeface="Century Gothic"/>
              <a:ea typeface="Century Gothic"/>
              <a:cs typeface="Century Gothic"/>
              <a:sym typeface="Century Gothic"/>
            </a:endParaRPr>
          </a:p>
        </p:txBody>
      </p:sp>
      <p:pic>
        <p:nvPicPr>
          <p:cNvPr id="313" name="Google Shape;313;gc9e4ff10f5_4_0"/>
          <p:cNvPicPr preferRelativeResize="0"/>
          <p:nvPr/>
        </p:nvPicPr>
        <p:blipFill>
          <a:blip r:embed="rId3">
            <a:alphaModFix/>
          </a:blip>
          <a:stretch>
            <a:fillRect/>
          </a:stretch>
        </p:blipFill>
        <p:spPr>
          <a:xfrm>
            <a:off x="266700" y="222950"/>
            <a:ext cx="11658601" cy="62691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4"/>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Conclusion</a:t>
            </a:r>
            <a:endParaRPr/>
          </a:p>
        </p:txBody>
      </p:sp>
      <p:sp>
        <p:nvSpPr>
          <p:cNvPr id="319" name="Google Shape;319;p24"/>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Project design has selected for suspension, brake system and dashboard.</a:t>
            </a:r>
            <a:endParaRPr/>
          </a:p>
          <a:p>
            <a:pPr indent="-342900" lvl="0" marL="342900" rtl="0" algn="l">
              <a:spcBef>
                <a:spcPts val="960"/>
              </a:spcBef>
              <a:spcAft>
                <a:spcPts val="0"/>
              </a:spcAft>
              <a:buSzPts val="1800"/>
              <a:buChar char="🞆"/>
            </a:pPr>
            <a:r>
              <a:rPr lang="en-US"/>
              <a:t>Schedule for the future tasks has made</a:t>
            </a:r>
            <a:endParaRPr/>
          </a:p>
          <a:p>
            <a:pPr indent="-342900" lvl="0" marL="342900" rtl="0" algn="l">
              <a:spcBef>
                <a:spcPts val="960"/>
              </a:spcBef>
              <a:spcAft>
                <a:spcPts val="0"/>
              </a:spcAft>
              <a:buSzPts val="1800"/>
              <a:buChar char="🞆"/>
            </a:pPr>
            <a:r>
              <a:rPr lang="en-US"/>
              <a:t>Budget has decided and divided</a:t>
            </a:r>
            <a:endParaRPr/>
          </a:p>
          <a:p>
            <a:pPr indent="-342900" lvl="0" marL="342900" rtl="0" algn="l">
              <a:spcBef>
                <a:spcPts val="960"/>
              </a:spcBef>
              <a:spcAft>
                <a:spcPts val="0"/>
              </a:spcAft>
              <a:buSzPts val="1800"/>
              <a:buChar char="🞆"/>
            </a:pPr>
            <a:r>
              <a:rPr lang="en-US"/>
              <a:t>Future Work </a:t>
            </a:r>
            <a:endParaRPr/>
          </a:p>
          <a:p>
            <a:pPr indent="-285750" lvl="1" marL="742950" rtl="0" algn="l">
              <a:spcBef>
                <a:spcPts val="920"/>
              </a:spcBef>
              <a:spcAft>
                <a:spcPts val="0"/>
              </a:spcAft>
              <a:buSzPts val="1600"/>
              <a:buChar char="🞆"/>
            </a:pPr>
            <a:r>
              <a:rPr lang="en-US"/>
              <a:t>Components and materials need to select</a:t>
            </a:r>
            <a:endParaRPr/>
          </a:p>
          <a:p>
            <a:pPr indent="-285750" lvl="1" marL="742950" rtl="0" algn="l">
              <a:spcBef>
                <a:spcPts val="920"/>
              </a:spcBef>
              <a:spcAft>
                <a:spcPts val="0"/>
              </a:spcAft>
              <a:buSzPts val="1600"/>
              <a:buChar char="🞆"/>
            </a:pPr>
            <a:r>
              <a:rPr lang="en-US"/>
              <a:t>Implementation and Assembly will start</a:t>
            </a:r>
            <a:endParaRPr/>
          </a:p>
          <a:p>
            <a:pPr indent="-285750" lvl="1" marL="742950" rtl="0" algn="l">
              <a:spcBef>
                <a:spcPts val="920"/>
              </a:spcBef>
              <a:spcAft>
                <a:spcPts val="0"/>
              </a:spcAft>
              <a:buSzPts val="1600"/>
              <a:buChar char="🞆"/>
            </a:pPr>
            <a:r>
              <a:rPr lang="en-US"/>
              <a:t>Testing will perform</a:t>
            </a:r>
            <a:endParaRPr/>
          </a:p>
        </p:txBody>
      </p:sp>
      <p:sp>
        <p:nvSpPr>
          <p:cNvPr id="320" name="Google Shape;320;p24"/>
          <p:cNvSpPr txBox="1"/>
          <p:nvPr/>
        </p:nvSpPr>
        <p:spPr>
          <a:xfrm>
            <a:off x="9404575" y="6348675"/>
            <a:ext cx="264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rgbClr val="FFFFFF"/>
              </a:solidFill>
              <a:latin typeface="Trebuchet MS"/>
              <a:ea typeface="Trebuchet MS"/>
              <a:cs typeface="Trebuchet MS"/>
              <a:sym typeface="Trebuchet MS"/>
            </a:endParaRPr>
          </a:p>
        </p:txBody>
      </p:sp>
      <p:sp>
        <p:nvSpPr>
          <p:cNvPr id="321" name="Google Shape;321;p24"/>
          <p:cNvSpPr txBox="1"/>
          <p:nvPr/>
        </p:nvSpPr>
        <p:spPr>
          <a:xfrm>
            <a:off x="9336575" y="6304725"/>
            <a:ext cx="270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a:solidFill>
                  <a:schemeClr val="lt1"/>
                </a:solidFill>
                <a:latin typeface="Trebuchet MS"/>
                <a:ea typeface="Trebuchet MS"/>
                <a:cs typeface="Trebuchet MS"/>
                <a:sym typeface="Trebuchet MS"/>
              </a:rPr>
              <a:t>Wang/ SAE Baja/21-2-2021</a:t>
            </a:r>
            <a:endParaRPr>
              <a:solidFill>
                <a:srgbClr val="FFFFFF"/>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25"/>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ANY QUESTIONS</a:t>
            </a:r>
            <a:endParaRPr/>
          </a:p>
        </p:txBody>
      </p:sp>
      <p:pic>
        <p:nvPicPr>
          <p:cNvPr id="327" name="Google Shape;327;p25"/>
          <p:cNvPicPr preferRelativeResize="0"/>
          <p:nvPr>
            <p:ph idx="1" type="body"/>
          </p:nvPr>
        </p:nvPicPr>
        <p:blipFill rotWithShape="1">
          <a:blip r:embed="rId3">
            <a:alphaModFix/>
          </a:blip>
          <a:srcRect b="0" l="0" r="0" t="0"/>
          <a:stretch/>
        </p:blipFill>
        <p:spPr>
          <a:xfrm>
            <a:off x="3545409" y="1888466"/>
            <a:ext cx="5177860" cy="4969534"/>
          </a:xfrm>
          <a:prstGeom prst="rect">
            <a:avLst/>
          </a:prstGeom>
          <a:noFill/>
          <a:ln>
            <a:noFill/>
          </a:ln>
          <a:effectLst>
            <a:outerShdw blurRad="508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6"/>
          <p:cNvSpPr txBox="1"/>
          <p:nvPr>
            <p:ph type="title"/>
          </p:nvPr>
        </p:nvSpPr>
        <p:spPr>
          <a:xfrm>
            <a:off x="1" y="1911650"/>
            <a:ext cx="1591200" cy="3279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sz="1300"/>
              <a:t>APPENDIX - FMEA</a:t>
            </a:r>
            <a:endParaRPr sz="1000"/>
          </a:p>
        </p:txBody>
      </p:sp>
      <p:pic>
        <p:nvPicPr>
          <p:cNvPr id="333" name="Google Shape;333;p26"/>
          <p:cNvPicPr preferRelativeResize="0"/>
          <p:nvPr/>
        </p:nvPicPr>
        <p:blipFill>
          <a:blip r:embed="rId3">
            <a:alphaModFix/>
          </a:blip>
          <a:stretch>
            <a:fillRect/>
          </a:stretch>
        </p:blipFill>
        <p:spPr>
          <a:xfrm>
            <a:off x="1613200" y="186100"/>
            <a:ext cx="8612249" cy="64857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3"/>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Project Description</a:t>
            </a:r>
            <a:endParaRPr/>
          </a:p>
        </p:txBody>
      </p:sp>
      <p:sp>
        <p:nvSpPr>
          <p:cNvPr id="131" name="Google Shape;131;p3"/>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fontScale="62500" lnSpcReduction="20000"/>
          </a:bodyPr>
          <a:lstStyle/>
          <a:p>
            <a:pPr indent="-300037" lvl="0" marL="342900" rtl="0" algn="l">
              <a:spcBef>
                <a:spcPts val="0"/>
              </a:spcBef>
              <a:spcAft>
                <a:spcPts val="0"/>
              </a:spcAft>
              <a:buSzPct val="100000"/>
              <a:buChar char="🞆"/>
            </a:pPr>
            <a:r>
              <a:rPr lang="en-US"/>
              <a:t>Project need to redesign the system </a:t>
            </a:r>
            <a:endParaRPr/>
          </a:p>
          <a:p>
            <a:pPr indent="-247650" lvl="1" marL="742950" rtl="0" algn="l">
              <a:spcBef>
                <a:spcPts val="920"/>
              </a:spcBef>
              <a:spcAft>
                <a:spcPts val="0"/>
              </a:spcAft>
              <a:buSzPct val="100000"/>
              <a:buChar char="🞆"/>
            </a:pPr>
            <a:r>
              <a:rPr lang="en-US"/>
              <a:t>Creative Design</a:t>
            </a:r>
            <a:endParaRPr/>
          </a:p>
          <a:p>
            <a:pPr indent="-247650" lvl="1" marL="742950" rtl="0" algn="l">
              <a:spcBef>
                <a:spcPts val="920"/>
              </a:spcBef>
              <a:spcAft>
                <a:spcPts val="0"/>
              </a:spcAft>
              <a:buSzPct val="100000"/>
              <a:buChar char="🞆"/>
            </a:pPr>
            <a:r>
              <a:rPr lang="en-US"/>
              <a:t>Efficient System</a:t>
            </a:r>
            <a:endParaRPr/>
          </a:p>
          <a:p>
            <a:pPr indent="-300037" lvl="0" marL="342900" rtl="0" algn="l">
              <a:spcBef>
                <a:spcPts val="960"/>
              </a:spcBef>
              <a:spcAft>
                <a:spcPts val="0"/>
              </a:spcAft>
              <a:buSzPct val="100000"/>
              <a:buChar char="🞆"/>
            </a:pPr>
            <a:r>
              <a:rPr lang="en-US"/>
              <a:t>Front Suspension need to handle all types of terrains</a:t>
            </a:r>
            <a:endParaRPr/>
          </a:p>
          <a:p>
            <a:pPr indent="-247650" lvl="1" marL="742950" rtl="0" algn="l">
              <a:spcBef>
                <a:spcPts val="920"/>
              </a:spcBef>
              <a:spcAft>
                <a:spcPts val="0"/>
              </a:spcAft>
              <a:buSzPct val="100000"/>
              <a:buChar char="🞆"/>
            </a:pPr>
            <a:r>
              <a:rPr lang="en-US"/>
              <a:t>Rough terrains </a:t>
            </a:r>
            <a:endParaRPr/>
          </a:p>
          <a:p>
            <a:pPr indent="-247650" lvl="1" marL="742950" rtl="0" algn="l">
              <a:spcBef>
                <a:spcPts val="920"/>
              </a:spcBef>
              <a:spcAft>
                <a:spcPts val="0"/>
              </a:spcAft>
              <a:buSzPct val="100000"/>
              <a:buChar char="🞆"/>
            </a:pPr>
            <a:r>
              <a:rPr lang="en-US"/>
              <a:t>Up and Down’s </a:t>
            </a:r>
            <a:endParaRPr/>
          </a:p>
          <a:p>
            <a:pPr indent="-300037" lvl="0" marL="342900" rtl="0" algn="l">
              <a:spcBef>
                <a:spcPts val="960"/>
              </a:spcBef>
              <a:spcAft>
                <a:spcPts val="0"/>
              </a:spcAft>
              <a:buSzPct val="100000"/>
              <a:buChar char="🞆"/>
            </a:pPr>
            <a:r>
              <a:rPr lang="en-US"/>
              <a:t>Brake System need to stop the car</a:t>
            </a:r>
            <a:endParaRPr/>
          </a:p>
          <a:p>
            <a:pPr indent="-234950" lvl="1" marL="742950" rtl="0" algn="l">
              <a:spcBef>
                <a:spcPts val="920"/>
              </a:spcBef>
              <a:spcAft>
                <a:spcPts val="0"/>
              </a:spcAft>
              <a:buSzPct val="100000"/>
              <a:buChar char="🞆"/>
            </a:pPr>
            <a:r>
              <a:rPr lang="en-US"/>
              <a:t>With Short Duration of time</a:t>
            </a:r>
            <a:endParaRPr/>
          </a:p>
          <a:p>
            <a:pPr indent="-234950" lvl="1" marL="742950" rtl="0" algn="l">
              <a:spcBef>
                <a:spcPts val="920"/>
              </a:spcBef>
              <a:spcAft>
                <a:spcPts val="0"/>
              </a:spcAft>
              <a:buSzPct val="100000"/>
              <a:buChar char="🞆"/>
            </a:pPr>
            <a:r>
              <a:rPr lang="en-US"/>
              <a:t>Stop vehicle instantly </a:t>
            </a:r>
            <a:endParaRPr/>
          </a:p>
          <a:p>
            <a:pPr indent="-300037" lvl="0" marL="342900" rtl="0" algn="l">
              <a:spcBef>
                <a:spcPts val="960"/>
              </a:spcBef>
              <a:spcAft>
                <a:spcPts val="0"/>
              </a:spcAft>
              <a:buSzPct val="112500"/>
              <a:buChar char="🞆"/>
            </a:pPr>
            <a:r>
              <a:rPr lang="en-US" sz="1600"/>
              <a:t>The dashboard needs to show the condition of the vehicle</a:t>
            </a:r>
            <a:endParaRPr sz="1600"/>
          </a:p>
          <a:p>
            <a:pPr indent="-234950" lvl="1" marL="742950" rtl="0" algn="l">
              <a:spcBef>
                <a:spcPts val="960"/>
              </a:spcBef>
              <a:spcAft>
                <a:spcPts val="0"/>
              </a:spcAft>
              <a:buSzPct val="100000"/>
              <a:buChar char="🞆"/>
            </a:pPr>
            <a:r>
              <a:rPr lang="en-US"/>
              <a:t>Speed</a:t>
            </a:r>
            <a:endParaRPr/>
          </a:p>
          <a:p>
            <a:pPr indent="-242887" lvl="1" marL="742950" rtl="0" algn="l">
              <a:spcBef>
                <a:spcPts val="960"/>
              </a:spcBef>
              <a:spcAft>
                <a:spcPts val="0"/>
              </a:spcAft>
              <a:buSzPct val="112500"/>
              <a:buChar char="🞆"/>
            </a:pPr>
            <a:r>
              <a:rPr lang="en-US"/>
              <a:t>Rotation speed</a:t>
            </a:r>
            <a:endParaRPr/>
          </a:p>
          <a:p>
            <a:pPr indent="-242887" lvl="1" marL="742950" rtl="0" algn="l">
              <a:spcBef>
                <a:spcPts val="960"/>
              </a:spcBef>
              <a:spcAft>
                <a:spcPts val="0"/>
              </a:spcAft>
              <a:buSzPct val="112500"/>
              <a:buChar char="🞆"/>
            </a:pPr>
            <a:r>
              <a:rPr lang="en-US"/>
              <a:t>fuel level </a:t>
            </a:r>
            <a:endParaRPr/>
          </a:p>
          <a:p>
            <a:pPr indent="-228600" lvl="0" marL="342900" rtl="0" algn="l">
              <a:spcBef>
                <a:spcPts val="960"/>
              </a:spcBef>
              <a:spcAft>
                <a:spcPts val="0"/>
              </a:spcAft>
              <a:buSzPct val="100000"/>
              <a:buNone/>
            </a:pPr>
            <a:r>
              <a:t/>
            </a:r>
            <a:endParaRPr/>
          </a:p>
        </p:txBody>
      </p:sp>
      <p:sp>
        <p:nvSpPr>
          <p:cNvPr id="132" name="Google Shape;132;p3"/>
          <p:cNvSpPr txBox="1"/>
          <p:nvPr/>
        </p:nvSpPr>
        <p:spPr>
          <a:xfrm>
            <a:off x="9404575" y="6348675"/>
            <a:ext cx="264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Rashid/ 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4"/>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Description</a:t>
            </a:r>
            <a:endParaRPr/>
          </a:p>
        </p:txBody>
      </p:sp>
      <p:sp>
        <p:nvSpPr>
          <p:cNvPr id="138" name="Google Shape;138;p4"/>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fontScale="77500" lnSpcReduction="20000"/>
          </a:bodyPr>
          <a:lstStyle/>
          <a:p>
            <a:pPr indent="-317182" lvl="0" marL="342900" rtl="0" algn="l">
              <a:spcBef>
                <a:spcPts val="0"/>
              </a:spcBef>
              <a:spcAft>
                <a:spcPts val="0"/>
              </a:spcAft>
              <a:buSzPct val="100000"/>
              <a:buChar char="🞆"/>
            </a:pPr>
            <a:r>
              <a:rPr lang="en-US"/>
              <a:t>Front suspension Design consist of</a:t>
            </a:r>
            <a:endParaRPr/>
          </a:p>
          <a:p>
            <a:pPr indent="-262890" lvl="1" marL="742950" rtl="0" algn="l">
              <a:spcBef>
                <a:spcPts val="920"/>
              </a:spcBef>
              <a:spcAft>
                <a:spcPts val="0"/>
              </a:spcAft>
              <a:buSzPct val="100000"/>
              <a:buChar char="🞆"/>
            </a:pPr>
            <a:r>
              <a:rPr lang="en-US"/>
              <a:t>Wishbones</a:t>
            </a:r>
            <a:endParaRPr/>
          </a:p>
          <a:p>
            <a:pPr indent="-262890" lvl="1" marL="742950" rtl="0" algn="l">
              <a:spcBef>
                <a:spcPts val="920"/>
              </a:spcBef>
              <a:spcAft>
                <a:spcPts val="0"/>
              </a:spcAft>
              <a:buSzPct val="100000"/>
              <a:buChar char="🞆"/>
            </a:pPr>
            <a:r>
              <a:rPr lang="en-US"/>
              <a:t>Shock absorber</a:t>
            </a:r>
            <a:endParaRPr/>
          </a:p>
          <a:p>
            <a:pPr indent="-262890" lvl="1" marL="742950" rtl="0" algn="l">
              <a:spcBef>
                <a:spcPts val="920"/>
              </a:spcBef>
              <a:spcAft>
                <a:spcPts val="0"/>
              </a:spcAft>
              <a:buSzPct val="100000"/>
              <a:buChar char="🞆"/>
            </a:pPr>
            <a:r>
              <a:rPr lang="en-US"/>
              <a:t>Moveable Hinges</a:t>
            </a:r>
            <a:endParaRPr/>
          </a:p>
          <a:p>
            <a:pPr indent="-317182" lvl="0" marL="342900" rtl="0" algn="l">
              <a:spcBef>
                <a:spcPts val="960"/>
              </a:spcBef>
              <a:spcAft>
                <a:spcPts val="0"/>
              </a:spcAft>
              <a:buSzPct val="100000"/>
              <a:buChar char="🞆"/>
            </a:pPr>
            <a:r>
              <a:rPr lang="en-US"/>
              <a:t>Brake Design consist of</a:t>
            </a:r>
            <a:endParaRPr/>
          </a:p>
          <a:p>
            <a:pPr indent="-262890" lvl="1" marL="742950" rtl="0" algn="l">
              <a:spcBef>
                <a:spcPts val="920"/>
              </a:spcBef>
              <a:spcAft>
                <a:spcPts val="0"/>
              </a:spcAft>
              <a:buSzPct val="100000"/>
              <a:buChar char="🞆"/>
            </a:pPr>
            <a:r>
              <a:rPr lang="en-US"/>
              <a:t>Drum Disc</a:t>
            </a:r>
            <a:endParaRPr/>
          </a:p>
          <a:p>
            <a:pPr indent="-262890" lvl="1" marL="742950" rtl="0" algn="l">
              <a:spcBef>
                <a:spcPts val="920"/>
              </a:spcBef>
              <a:spcAft>
                <a:spcPts val="0"/>
              </a:spcAft>
              <a:buSzPct val="100000"/>
              <a:buChar char="🞆"/>
            </a:pPr>
            <a:r>
              <a:rPr lang="en-US"/>
              <a:t>Brake Pad</a:t>
            </a:r>
            <a:endParaRPr/>
          </a:p>
          <a:p>
            <a:pPr indent="-262890" lvl="1" marL="742950" rtl="0" algn="l">
              <a:spcBef>
                <a:spcPts val="920"/>
              </a:spcBef>
              <a:spcAft>
                <a:spcPts val="0"/>
              </a:spcAft>
              <a:buSzPct val="100000"/>
              <a:buChar char="🞆"/>
            </a:pPr>
            <a:r>
              <a:rPr lang="en-US"/>
              <a:t>Trailing Shoe</a:t>
            </a:r>
            <a:endParaRPr/>
          </a:p>
          <a:p>
            <a:pPr indent="-317182" lvl="0" marL="342900" rtl="0" algn="l">
              <a:spcBef>
                <a:spcPts val="960"/>
              </a:spcBef>
              <a:spcAft>
                <a:spcPts val="0"/>
              </a:spcAft>
              <a:buSzPct val="100000"/>
              <a:buChar char="🞆"/>
            </a:pPr>
            <a:r>
              <a:rPr lang="en-US"/>
              <a:t>Dashboard </a:t>
            </a:r>
            <a:r>
              <a:rPr lang="en-US"/>
              <a:t> Design consist of</a:t>
            </a:r>
            <a:endParaRPr/>
          </a:p>
          <a:p>
            <a:pPr indent="-260032" lvl="1" marL="742950" rtl="0" algn="l">
              <a:spcBef>
                <a:spcPts val="960"/>
              </a:spcBef>
              <a:spcAft>
                <a:spcPts val="0"/>
              </a:spcAft>
              <a:buSzPct val="112500"/>
              <a:buChar char="🞆"/>
            </a:pPr>
            <a:r>
              <a:rPr lang="en-US"/>
              <a:t>Single chip microcomputer</a:t>
            </a:r>
            <a:endParaRPr/>
          </a:p>
          <a:p>
            <a:pPr indent="-260032" lvl="1" marL="742950" rtl="0" algn="l">
              <a:spcBef>
                <a:spcPts val="960"/>
              </a:spcBef>
              <a:spcAft>
                <a:spcPts val="0"/>
              </a:spcAft>
              <a:buSzPct val="112500"/>
              <a:buChar char="🞆"/>
            </a:pPr>
            <a:r>
              <a:rPr lang="en-US"/>
              <a:t>LCD</a:t>
            </a:r>
            <a:endParaRPr/>
          </a:p>
          <a:p>
            <a:pPr indent="-260032" lvl="1" marL="742950" rtl="0" algn="l">
              <a:spcBef>
                <a:spcPts val="960"/>
              </a:spcBef>
              <a:spcAft>
                <a:spcPts val="0"/>
              </a:spcAft>
              <a:buSzPct val="112500"/>
              <a:buChar char="🞆"/>
            </a:pPr>
            <a:r>
              <a:rPr lang="en-US"/>
              <a:t>Motor</a:t>
            </a:r>
            <a:endParaRPr/>
          </a:p>
          <a:p>
            <a:pPr indent="-260032" lvl="1" marL="742950" rtl="0" algn="l">
              <a:spcBef>
                <a:spcPts val="960"/>
              </a:spcBef>
              <a:spcAft>
                <a:spcPts val="0"/>
              </a:spcAft>
              <a:buSzPct val="112500"/>
              <a:buChar char="🞆"/>
            </a:pPr>
            <a:r>
              <a:rPr lang="en-US"/>
              <a:t>Switch</a:t>
            </a:r>
            <a:endParaRPr/>
          </a:p>
        </p:txBody>
      </p:sp>
      <p:sp>
        <p:nvSpPr>
          <p:cNvPr id="139" name="Google Shape;139;p4"/>
          <p:cNvSpPr txBox="1"/>
          <p:nvPr/>
        </p:nvSpPr>
        <p:spPr>
          <a:xfrm>
            <a:off x="8834025" y="6011125"/>
            <a:ext cx="335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Salem/SAE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5"/>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Description</a:t>
            </a:r>
            <a:endParaRPr/>
          </a:p>
        </p:txBody>
      </p:sp>
      <p:sp>
        <p:nvSpPr>
          <p:cNvPr id="145" name="Google Shape;145;p5"/>
          <p:cNvSpPr txBox="1"/>
          <p:nvPr>
            <p:ph idx="1" type="body"/>
          </p:nvPr>
        </p:nvSpPr>
        <p:spPr>
          <a:xfrm>
            <a:off x="12" y="12"/>
            <a:ext cx="10554600" cy="3636600"/>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CAD Images</a:t>
            </a:r>
            <a:endParaRPr/>
          </a:p>
          <a:p>
            <a:pPr indent="-228600" lvl="0" marL="342900" rtl="0" algn="l">
              <a:spcBef>
                <a:spcPts val="960"/>
              </a:spcBef>
              <a:spcAft>
                <a:spcPts val="0"/>
              </a:spcAft>
              <a:buSzPts val="1800"/>
              <a:buNone/>
            </a:pPr>
            <a:r>
              <a:t/>
            </a:r>
            <a:endParaRPr/>
          </a:p>
        </p:txBody>
      </p:sp>
      <p:sp>
        <p:nvSpPr>
          <p:cNvPr id="146" name="Google Shape;146;p5"/>
          <p:cNvSpPr txBox="1"/>
          <p:nvPr/>
        </p:nvSpPr>
        <p:spPr>
          <a:xfrm>
            <a:off x="442150" y="5802025"/>
            <a:ext cx="3221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Figure 1: </a:t>
            </a:r>
            <a:r>
              <a:rPr b="0" i="0" lang="en-US" sz="1800" u="none" cap="none" strike="noStrike">
                <a:solidFill>
                  <a:schemeClr val="lt1"/>
                </a:solidFill>
                <a:latin typeface="Century Gothic"/>
                <a:ea typeface="Century Gothic"/>
                <a:cs typeface="Century Gothic"/>
                <a:sym typeface="Century Gothic"/>
              </a:rPr>
              <a:t>Side</a:t>
            </a:r>
            <a:r>
              <a:rPr lang="en-US" sz="1800">
                <a:solidFill>
                  <a:schemeClr val="lt1"/>
                </a:solidFill>
                <a:latin typeface="Century Gothic"/>
                <a:ea typeface="Century Gothic"/>
                <a:cs typeface="Century Gothic"/>
                <a:sym typeface="Century Gothic"/>
              </a:rPr>
              <a:t> </a:t>
            </a:r>
            <a:r>
              <a:rPr b="0" i="0" lang="en-US" sz="1800" u="none" cap="none" strike="noStrike">
                <a:solidFill>
                  <a:schemeClr val="lt1"/>
                </a:solidFill>
                <a:latin typeface="Century Gothic"/>
                <a:ea typeface="Century Gothic"/>
                <a:cs typeface="Century Gothic"/>
                <a:sym typeface="Century Gothic"/>
              </a:rPr>
              <a:t>View</a:t>
            </a:r>
            <a:endParaRPr/>
          </a:p>
        </p:txBody>
      </p:sp>
      <p:sp>
        <p:nvSpPr>
          <p:cNvPr id="147" name="Google Shape;147;p5"/>
          <p:cNvSpPr txBox="1"/>
          <p:nvPr/>
        </p:nvSpPr>
        <p:spPr>
          <a:xfrm>
            <a:off x="8539650" y="5802025"/>
            <a:ext cx="20685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Figure3: </a:t>
            </a:r>
            <a:r>
              <a:rPr lang="en-US" sz="1800">
                <a:solidFill>
                  <a:schemeClr val="lt1"/>
                </a:solidFill>
                <a:latin typeface="Century Gothic"/>
                <a:ea typeface="Century Gothic"/>
                <a:cs typeface="Century Gothic"/>
                <a:sym typeface="Century Gothic"/>
              </a:rPr>
              <a:t>Top View</a:t>
            </a:r>
            <a:endParaRPr/>
          </a:p>
        </p:txBody>
      </p:sp>
      <p:pic>
        <p:nvPicPr>
          <p:cNvPr id="148" name="Google Shape;148;p5"/>
          <p:cNvPicPr preferRelativeResize="0"/>
          <p:nvPr/>
        </p:nvPicPr>
        <p:blipFill>
          <a:blip r:embed="rId3">
            <a:alphaModFix/>
          </a:blip>
          <a:stretch>
            <a:fillRect/>
          </a:stretch>
        </p:blipFill>
        <p:spPr>
          <a:xfrm>
            <a:off x="114900" y="2619050"/>
            <a:ext cx="3639599" cy="3182974"/>
          </a:xfrm>
          <a:prstGeom prst="rect">
            <a:avLst/>
          </a:prstGeom>
          <a:noFill/>
          <a:ln>
            <a:noFill/>
          </a:ln>
        </p:spPr>
      </p:pic>
      <p:pic>
        <p:nvPicPr>
          <p:cNvPr id="149" name="Google Shape;149;p5"/>
          <p:cNvPicPr preferRelativeResize="0"/>
          <p:nvPr/>
        </p:nvPicPr>
        <p:blipFill>
          <a:blip r:embed="rId4">
            <a:alphaModFix/>
          </a:blip>
          <a:stretch>
            <a:fillRect/>
          </a:stretch>
        </p:blipFill>
        <p:spPr>
          <a:xfrm>
            <a:off x="8270075" y="2619050"/>
            <a:ext cx="3639625" cy="3182975"/>
          </a:xfrm>
          <a:prstGeom prst="rect">
            <a:avLst/>
          </a:prstGeom>
          <a:noFill/>
          <a:ln>
            <a:noFill/>
          </a:ln>
        </p:spPr>
      </p:pic>
      <p:pic>
        <p:nvPicPr>
          <p:cNvPr id="150" name="Google Shape;150;p5"/>
          <p:cNvPicPr preferRelativeResize="0"/>
          <p:nvPr/>
        </p:nvPicPr>
        <p:blipFill>
          <a:blip r:embed="rId5">
            <a:alphaModFix/>
          </a:blip>
          <a:stretch>
            <a:fillRect/>
          </a:stretch>
        </p:blipFill>
        <p:spPr>
          <a:xfrm>
            <a:off x="3930312" y="2619050"/>
            <a:ext cx="4163950" cy="3182975"/>
          </a:xfrm>
          <a:prstGeom prst="rect">
            <a:avLst/>
          </a:prstGeom>
          <a:noFill/>
          <a:ln>
            <a:noFill/>
          </a:ln>
        </p:spPr>
      </p:pic>
      <p:sp>
        <p:nvSpPr>
          <p:cNvPr id="151" name="Google Shape;151;p5"/>
          <p:cNvSpPr txBox="1"/>
          <p:nvPr/>
        </p:nvSpPr>
        <p:spPr>
          <a:xfrm>
            <a:off x="4250975" y="5888750"/>
            <a:ext cx="3221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Century Gothic"/>
                <a:ea typeface="Century Gothic"/>
                <a:cs typeface="Century Gothic"/>
                <a:sym typeface="Century Gothic"/>
              </a:rPr>
              <a:t>Figure 2: </a:t>
            </a:r>
            <a:r>
              <a:rPr lang="en-US" sz="1800">
                <a:solidFill>
                  <a:schemeClr val="lt1"/>
                </a:solidFill>
                <a:latin typeface="Century Gothic"/>
                <a:ea typeface="Century Gothic"/>
                <a:cs typeface="Century Gothic"/>
                <a:sym typeface="Century Gothic"/>
              </a:rPr>
              <a:t>Isometric</a:t>
            </a:r>
            <a:r>
              <a:rPr lang="en-US" sz="1800">
                <a:solidFill>
                  <a:schemeClr val="lt1"/>
                </a:solidFill>
                <a:latin typeface="Century Gothic"/>
                <a:ea typeface="Century Gothic"/>
                <a:cs typeface="Century Gothic"/>
                <a:sym typeface="Century Gothic"/>
              </a:rPr>
              <a:t> View</a:t>
            </a:r>
            <a:endParaRPr/>
          </a:p>
        </p:txBody>
      </p:sp>
      <p:sp>
        <p:nvSpPr>
          <p:cNvPr id="152" name="Google Shape;152;p5"/>
          <p:cNvSpPr txBox="1"/>
          <p:nvPr/>
        </p:nvSpPr>
        <p:spPr>
          <a:xfrm>
            <a:off x="9096050" y="63698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Salem/SAE Baja/21-2-2021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c9ee4b3430_0_2"/>
          <p:cNvSpPr txBox="1"/>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Description</a:t>
            </a:r>
            <a:endParaRPr/>
          </a:p>
        </p:txBody>
      </p:sp>
      <p:sp>
        <p:nvSpPr>
          <p:cNvPr id="158" name="Google Shape;158;gc9ee4b3430_0_2"/>
          <p:cNvSpPr txBox="1"/>
          <p:nvPr>
            <p:ph idx="1" type="body"/>
          </p:nvPr>
        </p:nvSpPr>
        <p:spPr>
          <a:xfrm>
            <a:off x="113062" y="2200237"/>
            <a:ext cx="10554600" cy="3636600"/>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a:bodyPr>
          <a:lstStyle/>
          <a:p>
            <a:pPr indent="-342900" lvl="0" marL="342900" rtl="0" algn="l">
              <a:spcBef>
                <a:spcPts val="0"/>
              </a:spcBef>
              <a:spcAft>
                <a:spcPts val="0"/>
              </a:spcAft>
              <a:buSzPts val="1800"/>
              <a:buChar char="🞆"/>
            </a:pPr>
            <a:r>
              <a:rPr lang="en-US"/>
              <a:t>Figure 4:S</a:t>
            </a:r>
            <a:r>
              <a:rPr lang="en-US"/>
              <a:t>chematic of dashboard</a:t>
            </a:r>
            <a:endParaRPr/>
          </a:p>
          <a:p>
            <a:pPr indent="0" lvl="0" marL="342900" rtl="0" algn="l">
              <a:spcBef>
                <a:spcPts val="0"/>
              </a:spcBef>
              <a:spcAft>
                <a:spcPts val="0"/>
              </a:spcAft>
              <a:buNone/>
            </a:pPr>
            <a:r>
              <a:rPr lang="en-US"/>
              <a:t> circuit design</a:t>
            </a:r>
            <a:endParaRPr/>
          </a:p>
        </p:txBody>
      </p:sp>
      <p:pic>
        <p:nvPicPr>
          <p:cNvPr id="159" name="Google Shape;159;gc9ee4b3430_0_2"/>
          <p:cNvPicPr preferRelativeResize="0"/>
          <p:nvPr/>
        </p:nvPicPr>
        <p:blipFill>
          <a:blip r:embed="rId3">
            <a:alphaModFix/>
          </a:blip>
          <a:stretch>
            <a:fillRect/>
          </a:stretch>
        </p:blipFill>
        <p:spPr>
          <a:xfrm>
            <a:off x="4509150" y="2007225"/>
            <a:ext cx="6872851" cy="4236060"/>
          </a:xfrm>
          <a:prstGeom prst="rect">
            <a:avLst/>
          </a:prstGeom>
          <a:noFill/>
          <a:ln>
            <a:noFill/>
          </a:ln>
        </p:spPr>
      </p:pic>
      <p:sp>
        <p:nvSpPr>
          <p:cNvPr id="160" name="Google Shape;160;gc9ee4b3430_0_2"/>
          <p:cNvSpPr txBox="1"/>
          <p:nvPr/>
        </p:nvSpPr>
        <p:spPr>
          <a:xfrm>
            <a:off x="9112925" y="6457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chemeClr val="lt1"/>
                </a:solidFill>
                <a:latin typeface="Trebuchet MS"/>
                <a:ea typeface="Trebuchet MS"/>
                <a:cs typeface="Trebuchet MS"/>
                <a:sym typeface="Trebuchet MS"/>
              </a:rPr>
              <a:t>Wang/ SAE Baja/21-2-2021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7"/>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Functioning</a:t>
            </a:r>
            <a:endParaRPr/>
          </a:p>
        </p:txBody>
      </p:sp>
      <p:sp>
        <p:nvSpPr>
          <p:cNvPr id="166" name="Google Shape;166;p7"/>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fontScale="92500" lnSpcReduction="20000"/>
          </a:bodyPr>
          <a:lstStyle/>
          <a:p>
            <a:pPr indent="-334327" lvl="0" marL="342900" rtl="0" algn="l">
              <a:spcBef>
                <a:spcPts val="0"/>
              </a:spcBef>
              <a:spcAft>
                <a:spcPts val="0"/>
              </a:spcAft>
              <a:buSzPct val="100000"/>
              <a:buChar char="🞆"/>
            </a:pPr>
            <a:r>
              <a:rPr lang="en-US"/>
              <a:t>Wishbones will provide the suspension support</a:t>
            </a:r>
            <a:endParaRPr/>
          </a:p>
          <a:p>
            <a:pPr indent="-334327" lvl="0" marL="342900" rtl="0" algn="l">
              <a:spcBef>
                <a:spcPts val="960"/>
              </a:spcBef>
              <a:spcAft>
                <a:spcPts val="0"/>
              </a:spcAft>
              <a:buSzPct val="100000"/>
              <a:buChar char="🞆"/>
            </a:pPr>
            <a:r>
              <a:rPr lang="en-US"/>
              <a:t>It will connect with the car chassis</a:t>
            </a:r>
            <a:endParaRPr/>
          </a:p>
          <a:p>
            <a:pPr indent="-334327" lvl="0" marL="342900" rtl="0" algn="l">
              <a:spcBef>
                <a:spcPts val="960"/>
              </a:spcBef>
              <a:spcAft>
                <a:spcPts val="0"/>
              </a:spcAft>
              <a:buSzPct val="100000"/>
              <a:buChar char="🞆"/>
            </a:pPr>
            <a:r>
              <a:rPr lang="en-US"/>
              <a:t>Force will apply over the wishbone by the car</a:t>
            </a:r>
            <a:endParaRPr/>
          </a:p>
          <a:p>
            <a:pPr indent="-334327" lvl="0" marL="342900" rtl="0" algn="l">
              <a:spcBef>
                <a:spcPts val="960"/>
              </a:spcBef>
              <a:spcAft>
                <a:spcPts val="0"/>
              </a:spcAft>
              <a:buSzPct val="100000"/>
              <a:buChar char="🞆"/>
            </a:pPr>
            <a:r>
              <a:rPr lang="en-US"/>
              <a:t>Wishbones will move around the axis in up and down direction</a:t>
            </a:r>
            <a:endParaRPr/>
          </a:p>
          <a:p>
            <a:pPr indent="-334327" lvl="0" marL="342900" rtl="0" algn="l">
              <a:spcBef>
                <a:spcPts val="960"/>
              </a:spcBef>
              <a:spcAft>
                <a:spcPts val="0"/>
              </a:spcAft>
              <a:buSzPct val="100000"/>
              <a:buChar char="🞆"/>
            </a:pPr>
            <a:r>
              <a:rPr lang="en-US"/>
              <a:t>Brake system contains disc</a:t>
            </a:r>
            <a:endParaRPr/>
          </a:p>
          <a:p>
            <a:pPr indent="-334327" lvl="0" marL="342900" rtl="0" algn="l">
              <a:spcBef>
                <a:spcPts val="960"/>
              </a:spcBef>
              <a:spcAft>
                <a:spcPts val="0"/>
              </a:spcAft>
              <a:buSzPct val="100000"/>
              <a:buChar char="🞆"/>
            </a:pPr>
            <a:r>
              <a:rPr lang="en-US"/>
              <a:t>Disc rotate with the wheel</a:t>
            </a:r>
            <a:endParaRPr/>
          </a:p>
          <a:p>
            <a:pPr indent="-334327" lvl="0" marL="342900" rtl="0" algn="l">
              <a:spcBef>
                <a:spcPts val="960"/>
              </a:spcBef>
              <a:spcAft>
                <a:spcPts val="0"/>
              </a:spcAft>
              <a:buSzPct val="100000"/>
              <a:buChar char="🞆"/>
            </a:pPr>
            <a:r>
              <a:rPr lang="en-US"/>
              <a:t>When the brake will apply, disc pad will provide friction to the wheel</a:t>
            </a:r>
            <a:endParaRPr/>
          </a:p>
          <a:p>
            <a:pPr indent="-334327" lvl="0" marL="342900" rtl="0" algn="l">
              <a:spcBef>
                <a:spcPts val="960"/>
              </a:spcBef>
              <a:spcAft>
                <a:spcPts val="0"/>
              </a:spcAft>
              <a:buSzPct val="100000"/>
              <a:buChar char="🞆"/>
            </a:pPr>
            <a:r>
              <a:rPr lang="en-US"/>
              <a:t>Wheel will stop smoothly and instantly </a:t>
            </a:r>
            <a:endParaRPr/>
          </a:p>
          <a:p>
            <a:pPr indent="-334327" lvl="0" marL="342900" rtl="0" algn="l">
              <a:spcBef>
                <a:spcPts val="960"/>
              </a:spcBef>
              <a:spcAft>
                <a:spcPts val="0"/>
              </a:spcAft>
              <a:buSzPct val="100000"/>
              <a:buChar char="🞆"/>
            </a:pPr>
            <a:r>
              <a:rPr lang="en-US"/>
              <a:t>When the motor speed changes, the pulse frequency should change.</a:t>
            </a:r>
            <a:endParaRPr/>
          </a:p>
          <a:p>
            <a:pPr indent="-334327" lvl="0" marL="342900" rtl="0" algn="l">
              <a:spcBef>
                <a:spcPts val="960"/>
              </a:spcBef>
              <a:spcAft>
                <a:spcPts val="0"/>
              </a:spcAft>
              <a:buSzPct val="100000"/>
              <a:buChar char="🞆"/>
            </a:pPr>
            <a:r>
              <a:rPr lang="en-US"/>
              <a:t>When the oil level changes, the signal level will change</a:t>
            </a:r>
            <a:endParaRPr/>
          </a:p>
          <a:p>
            <a:pPr indent="-228600" lvl="0" marL="342900" rtl="0" algn="l">
              <a:spcBef>
                <a:spcPts val="960"/>
              </a:spcBef>
              <a:spcAft>
                <a:spcPts val="0"/>
              </a:spcAft>
              <a:buSzPct val="100000"/>
              <a:buNone/>
            </a:pPr>
            <a:r>
              <a:t/>
            </a:r>
            <a:endParaRPr/>
          </a:p>
        </p:txBody>
      </p:sp>
      <p:sp>
        <p:nvSpPr>
          <p:cNvPr id="167" name="Google Shape;167;p7"/>
          <p:cNvSpPr txBox="1"/>
          <p:nvPr/>
        </p:nvSpPr>
        <p:spPr>
          <a:xfrm>
            <a:off x="9451975" y="6226725"/>
            <a:ext cx="2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Salem/SAE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8"/>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Implementation Plan</a:t>
            </a:r>
            <a:endParaRPr/>
          </a:p>
        </p:txBody>
      </p:sp>
      <p:sp>
        <p:nvSpPr>
          <p:cNvPr id="173" name="Google Shape;173;p8"/>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rmAutofit fontScale="92500" lnSpcReduction="20000"/>
          </a:bodyPr>
          <a:lstStyle/>
          <a:p>
            <a:pPr indent="-334327" lvl="0" marL="342900" rtl="0" algn="l">
              <a:spcBef>
                <a:spcPts val="0"/>
              </a:spcBef>
              <a:spcAft>
                <a:spcPts val="0"/>
              </a:spcAft>
              <a:buSzPct val="100000"/>
              <a:buChar char="🞆"/>
            </a:pPr>
            <a:r>
              <a:rPr lang="en-US"/>
              <a:t>Material for the wishbone and brake disc will decide </a:t>
            </a:r>
            <a:endParaRPr/>
          </a:p>
          <a:p>
            <a:pPr indent="-334327" lvl="0" marL="342900" rtl="0" algn="l">
              <a:spcBef>
                <a:spcPts val="960"/>
              </a:spcBef>
              <a:spcAft>
                <a:spcPts val="0"/>
              </a:spcAft>
              <a:buSzPct val="100000"/>
              <a:buChar char="🞆"/>
            </a:pPr>
            <a:r>
              <a:rPr lang="en-US"/>
              <a:t>Wishbone frame will manufacture </a:t>
            </a:r>
            <a:endParaRPr/>
          </a:p>
          <a:p>
            <a:pPr indent="-334327" lvl="0" marL="342900" rtl="0" algn="l">
              <a:spcBef>
                <a:spcPts val="960"/>
              </a:spcBef>
              <a:spcAft>
                <a:spcPts val="0"/>
              </a:spcAft>
              <a:buSzPct val="100000"/>
              <a:buChar char="🞆"/>
            </a:pPr>
            <a:r>
              <a:rPr lang="en-US"/>
              <a:t>Brake disc will manufacture</a:t>
            </a:r>
            <a:endParaRPr/>
          </a:p>
          <a:p>
            <a:pPr indent="-334327" lvl="0" marL="342900" rtl="0" algn="l">
              <a:spcBef>
                <a:spcPts val="960"/>
              </a:spcBef>
              <a:spcAft>
                <a:spcPts val="0"/>
              </a:spcAft>
              <a:buSzPct val="100000"/>
              <a:buChar char="🞆"/>
            </a:pPr>
            <a:r>
              <a:rPr lang="en-US"/>
              <a:t>Joints will develop</a:t>
            </a:r>
            <a:endParaRPr/>
          </a:p>
          <a:p>
            <a:pPr indent="-334327" lvl="0" marL="342900" rtl="0" algn="l">
              <a:spcBef>
                <a:spcPts val="960"/>
              </a:spcBef>
              <a:spcAft>
                <a:spcPts val="0"/>
              </a:spcAft>
              <a:buSzPct val="100000"/>
              <a:buChar char="🞆"/>
            </a:pPr>
            <a:r>
              <a:rPr lang="en-US"/>
              <a:t>All the components will assemble </a:t>
            </a:r>
            <a:endParaRPr/>
          </a:p>
          <a:p>
            <a:pPr indent="-334327" lvl="0" marL="342900" rtl="0" algn="l">
              <a:spcBef>
                <a:spcPts val="960"/>
              </a:spcBef>
              <a:spcAft>
                <a:spcPts val="0"/>
              </a:spcAft>
              <a:buSzPct val="100000"/>
              <a:buChar char="🞆"/>
            </a:pPr>
            <a:r>
              <a:rPr lang="en-US"/>
              <a:t>Wishbones will connect with the disc brake through the joints </a:t>
            </a:r>
            <a:endParaRPr/>
          </a:p>
          <a:p>
            <a:pPr indent="-334327" lvl="0" marL="342900" rtl="0" algn="l">
              <a:spcBef>
                <a:spcPts val="960"/>
              </a:spcBef>
              <a:spcAft>
                <a:spcPts val="0"/>
              </a:spcAft>
              <a:buSzPct val="100000"/>
              <a:buChar char="🞆"/>
            </a:pPr>
            <a:r>
              <a:rPr lang="en-US"/>
              <a:t>Brake disc will fix with the joints </a:t>
            </a:r>
            <a:endParaRPr/>
          </a:p>
          <a:p>
            <a:pPr indent="-334327" lvl="0" marL="342900" rtl="0" algn="l">
              <a:spcBef>
                <a:spcPts val="960"/>
              </a:spcBef>
              <a:spcAft>
                <a:spcPts val="0"/>
              </a:spcAft>
              <a:buSzPct val="100000"/>
              <a:buChar char="🞆"/>
            </a:pPr>
            <a:r>
              <a:rPr lang="en-US"/>
              <a:t>Leather pads will fix over the disc brake</a:t>
            </a:r>
            <a:endParaRPr/>
          </a:p>
          <a:p>
            <a:pPr indent="-334327" lvl="0" marL="342900" rtl="0" algn="l">
              <a:spcBef>
                <a:spcPts val="960"/>
              </a:spcBef>
              <a:spcAft>
                <a:spcPts val="0"/>
              </a:spcAft>
              <a:buSzPct val="100000"/>
              <a:buChar char="🞆"/>
            </a:pPr>
            <a:r>
              <a:rPr lang="en-US"/>
              <a:t>Simulate vehicle speed changes by changing the motor speed</a:t>
            </a:r>
            <a:endParaRPr/>
          </a:p>
          <a:p>
            <a:pPr indent="-334327" lvl="0" marL="342900" rtl="0" algn="l">
              <a:spcBef>
                <a:spcPts val="960"/>
              </a:spcBef>
              <a:spcAft>
                <a:spcPts val="0"/>
              </a:spcAft>
              <a:buSzPct val="100000"/>
              <a:buChar char="🞆"/>
            </a:pPr>
            <a:r>
              <a:rPr lang="en-US"/>
              <a:t>Turn on/off  the switch to display the level of the liquid level</a:t>
            </a:r>
            <a:endParaRPr/>
          </a:p>
          <a:p>
            <a:pPr indent="-184150" lvl="1" marL="742950" rtl="0" algn="l">
              <a:spcBef>
                <a:spcPts val="920"/>
              </a:spcBef>
              <a:spcAft>
                <a:spcPts val="0"/>
              </a:spcAft>
              <a:buSzPct val="100000"/>
              <a:buNone/>
            </a:pPr>
            <a:r>
              <a:t/>
            </a:r>
            <a:endParaRPr/>
          </a:p>
        </p:txBody>
      </p:sp>
      <p:sp>
        <p:nvSpPr>
          <p:cNvPr id="174" name="Google Shape;174;p8"/>
          <p:cNvSpPr txBox="1"/>
          <p:nvPr/>
        </p:nvSpPr>
        <p:spPr>
          <a:xfrm>
            <a:off x="9493500" y="6160300"/>
            <a:ext cx="241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Trebuchet MS"/>
                <a:ea typeface="Trebuchet MS"/>
                <a:cs typeface="Trebuchet MS"/>
                <a:sym typeface="Trebuchet MS"/>
              </a:rPr>
              <a:t>Salem/SAE Baja/21-2-2021</a:t>
            </a:r>
            <a:endParaRPr>
              <a:solidFill>
                <a:srgbClr val="FFFFFF"/>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9"/>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Design Requirements – CR’s</a:t>
            </a:r>
            <a:endParaRPr/>
          </a:p>
        </p:txBody>
      </p:sp>
      <p:graphicFrame>
        <p:nvGraphicFramePr>
          <p:cNvPr id="180" name="Google Shape;180;p9"/>
          <p:cNvGraphicFramePr/>
          <p:nvPr/>
        </p:nvGraphicFramePr>
        <p:xfrm>
          <a:off x="1648342" y="2459236"/>
          <a:ext cx="3000000" cy="3000000"/>
        </p:xfrm>
        <a:graphic>
          <a:graphicData uri="http://schemas.openxmlformats.org/drawingml/2006/table">
            <a:tbl>
              <a:tblPr bandRow="1">
                <a:noFill/>
                <a:tableStyleId>{357ADA49-8E34-43F3-8211-33628F39E334}</a:tableStyleId>
              </a:tblPr>
              <a:tblGrid>
                <a:gridCol w="2856350"/>
                <a:gridCol w="5693975"/>
              </a:tblGrid>
              <a:tr h="391025">
                <a:tc>
                  <a:txBody>
                    <a:bodyPr/>
                    <a:lstStyle/>
                    <a:p>
                      <a:pPr indent="0" lvl="0" marL="0" marR="0" rtl="0" algn="l">
                        <a:lnSpc>
                          <a:spcPct val="115000"/>
                        </a:lnSpc>
                        <a:spcBef>
                          <a:spcPts val="0"/>
                        </a:spcBef>
                        <a:spcAft>
                          <a:spcPts val="0"/>
                        </a:spcAft>
                        <a:buNone/>
                      </a:pPr>
                      <a:r>
                        <a:rPr b="1" lang="en-US" sz="1600" u="none" cap="none" strike="noStrike"/>
                        <a:t>Customer Requirements</a:t>
                      </a:r>
                      <a:endParaRPr b="1" sz="14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b="1" lang="en-US" sz="1600" u="none" cap="none" strike="noStrike"/>
                        <a:t>Details</a:t>
                      </a:r>
                      <a:endParaRPr b="1" sz="1400" u="none" cap="none" strike="noStrike">
                        <a:latin typeface="Times New Roman"/>
                        <a:ea typeface="Times New Roman"/>
                        <a:cs typeface="Times New Roman"/>
                        <a:sym typeface="Times New Roman"/>
                      </a:endParaRPr>
                    </a:p>
                  </a:txBody>
                  <a:tcPr marT="30050" marB="30050" marR="30050" marL="30050"/>
                </a:tc>
              </a:tr>
              <a:tr h="505150">
                <a:tc>
                  <a:txBody>
                    <a:bodyPr/>
                    <a:lstStyle/>
                    <a:p>
                      <a:pPr indent="0" lvl="0" marL="0" marR="0" rtl="0" algn="l">
                        <a:lnSpc>
                          <a:spcPct val="115000"/>
                        </a:lnSpc>
                        <a:spcBef>
                          <a:spcPts val="0"/>
                        </a:spcBef>
                        <a:spcAft>
                          <a:spcPts val="0"/>
                        </a:spcAft>
                        <a:buNone/>
                      </a:pPr>
                      <a:r>
                        <a:rPr lang="en-US" sz="1050" u="none" cap="none" strike="noStrike"/>
                        <a:t>Efficient Brake System</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The system need to efficiently stop the vehicle in short duration of time</a:t>
                      </a:r>
                      <a:endParaRPr sz="1000" u="none" cap="none" strike="noStrike">
                        <a:latin typeface="Times New Roman"/>
                        <a:ea typeface="Times New Roman"/>
                        <a:cs typeface="Times New Roman"/>
                        <a:sym typeface="Times New Roman"/>
                      </a:endParaRPr>
                    </a:p>
                  </a:txBody>
                  <a:tcPr marT="30050" marB="30050" marR="30050" marL="30050"/>
                </a:tc>
              </a:tr>
              <a:tr h="477775">
                <a:tc>
                  <a:txBody>
                    <a:bodyPr/>
                    <a:lstStyle/>
                    <a:p>
                      <a:pPr indent="0" lvl="0" marL="0" marR="0" rtl="0" algn="l">
                        <a:lnSpc>
                          <a:spcPct val="115000"/>
                        </a:lnSpc>
                        <a:spcBef>
                          <a:spcPts val="0"/>
                        </a:spcBef>
                        <a:spcAft>
                          <a:spcPts val="0"/>
                        </a:spcAft>
                        <a:buNone/>
                      </a:pPr>
                      <a:r>
                        <a:rPr lang="en-US" sz="1000" u="none" cap="none" strike="noStrike"/>
                        <a:t>Efficient Front Suspension System</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The suspension need to work smoothly and efficiently to provide complete comfort</a:t>
                      </a:r>
                      <a:endParaRPr sz="1000" u="none" cap="none" strike="noStrike">
                        <a:latin typeface="Times New Roman"/>
                        <a:ea typeface="Times New Roman"/>
                        <a:cs typeface="Times New Roman"/>
                        <a:sym typeface="Times New Roman"/>
                      </a:endParaRPr>
                    </a:p>
                  </a:txBody>
                  <a:tcPr marT="30050" marB="30050" marR="30050" marL="30050"/>
                </a:tc>
              </a:tr>
              <a:tr h="477775">
                <a:tc>
                  <a:txBody>
                    <a:bodyPr/>
                    <a:lstStyle/>
                    <a:p>
                      <a:pPr indent="0" lvl="0" marL="0" marR="0" rtl="0" algn="l">
                        <a:lnSpc>
                          <a:spcPct val="115000"/>
                        </a:lnSpc>
                        <a:spcBef>
                          <a:spcPts val="0"/>
                        </a:spcBef>
                        <a:spcAft>
                          <a:spcPts val="0"/>
                        </a:spcAft>
                        <a:buNone/>
                      </a:pPr>
                      <a:r>
                        <a:rPr lang="en-US" sz="1050" u="none" cap="none" strike="noStrike"/>
                        <a:t> Dashboard</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a:t>The </a:t>
                      </a:r>
                      <a:r>
                        <a:rPr lang="en-US" sz="1050"/>
                        <a:t>dashboard</a:t>
                      </a:r>
                      <a:r>
                        <a:rPr lang="en-US" sz="1050"/>
                        <a:t> can clearly, precisely display the vehicle speed, rpm and fuel level</a:t>
                      </a:r>
                      <a:endParaRPr sz="1000" u="none" cap="none" strike="noStrike">
                        <a:latin typeface="Times New Roman"/>
                        <a:ea typeface="Times New Roman"/>
                        <a:cs typeface="Times New Roman"/>
                        <a:sym typeface="Times New Roman"/>
                      </a:endParaRPr>
                    </a:p>
                  </a:txBody>
                  <a:tcPr marT="30050" marB="30050" marR="30050" marL="30050"/>
                </a:tc>
              </a:tr>
              <a:tr h="333675">
                <a:tc>
                  <a:txBody>
                    <a:bodyPr/>
                    <a:lstStyle/>
                    <a:p>
                      <a:pPr indent="0" lvl="0" marL="0" marR="0" rtl="0" algn="l">
                        <a:lnSpc>
                          <a:spcPct val="115000"/>
                        </a:lnSpc>
                        <a:spcBef>
                          <a:spcPts val="0"/>
                        </a:spcBef>
                        <a:spcAft>
                          <a:spcPts val="0"/>
                        </a:spcAft>
                        <a:buNone/>
                      </a:pPr>
                      <a:r>
                        <a:rPr lang="en-US" sz="1050" u="none" cap="none" strike="noStrike"/>
                        <a:t>Safe to Use</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Brake system should be safe to use</a:t>
                      </a:r>
                      <a:endParaRPr sz="1000" u="none" cap="none" strike="noStrike">
                        <a:latin typeface="Times New Roman"/>
                        <a:ea typeface="Times New Roman"/>
                        <a:cs typeface="Times New Roman"/>
                        <a:sym typeface="Times New Roman"/>
                      </a:endParaRPr>
                    </a:p>
                  </a:txBody>
                  <a:tcPr marT="30050" marB="30050" marR="30050" marL="30050"/>
                </a:tc>
              </a:tr>
              <a:tr h="347800">
                <a:tc>
                  <a:txBody>
                    <a:bodyPr/>
                    <a:lstStyle/>
                    <a:p>
                      <a:pPr indent="0" lvl="0" marL="0" marR="0" rtl="0" algn="l">
                        <a:lnSpc>
                          <a:spcPct val="115000"/>
                        </a:lnSpc>
                        <a:spcBef>
                          <a:spcPts val="0"/>
                        </a:spcBef>
                        <a:spcAft>
                          <a:spcPts val="0"/>
                        </a:spcAft>
                        <a:buNone/>
                      </a:pPr>
                      <a:r>
                        <a:rPr lang="en-US" sz="1000" u="none" cap="none" strike="noStrike"/>
                        <a:t>Durable/Long Lasting </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00" u="none" cap="none" strike="noStrike"/>
                        <a:t>Suspension and brake should work for long duration</a:t>
                      </a:r>
                      <a:endParaRPr sz="1000" u="none" cap="none" strike="noStrike">
                        <a:latin typeface="Times New Roman"/>
                        <a:ea typeface="Times New Roman"/>
                        <a:cs typeface="Times New Roman"/>
                        <a:sym typeface="Times New Roman"/>
                      </a:endParaRPr>
                    </a:p>
                  </a:txBody>
                  <a:tcPr marT="30050" marB="30050" marR="30050" marL="30050"/>
                </a:tc>
              </a:tr>
              <a:tr h="331375">
                <a:tc>
                  <a:txBody>
                    <a:bodyPr/>
                    <a:lstStyle/>
                    <a:p>
                      <a:pPr indent="0" lvl="0" marL="0" marR="0" rtl="0" algn="l">
                        <a:lnSpc>
                          <a:spcPct val="115000"/>
                        </a:lnSpc>
                        <a:spcBef>
                          <a:spcPts val="0"/>
                        </a:spcBef>
                        <a:spcAft>
                          <a:spcPts val="0"/>
                        </a:spcAft>
                        <a:buNone/>
                      </a:pPr>
                      <a:r>
                        <a:rPr lang="en-US" sz="1050" u="none" cap="none" strike="noStrike"/>
                        <a:t>Reliable</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Systems should be reliable and must not fail during the operation</a:t>
                      </a:r>
                      <a:endParaRPr sz="1000" u="none" cap="none" strike="noStrike">
                        <a:latin typeface="Times New Roman"/>
                        <a:ea typeface="Times New Roman"/>
                        <a:cs typeface="Times New Roman"/>
                        <a:sym typeface="Times New Roman"/>
                      </a:endParaRPr>
                    </a:p>
                  </a:txBody>
                  <a:tcPr marT="30050" marB="30050" marR="30050" marL="30050"/>
                </a:tc>
              </a:tr>
              <a:tr h="336200">
                <a:tc>
                  <a:txBody>
                    <a:bodyPr/>
                    <a:lstStyle/>
                    <a:p>
                      <a:pPr indent="0" lvl="0" marL="0" marR="0" rtl="0" algn="l">
                        <a:lnSpc>
                          <a:spcPct val="115000"/>
                        </a:lnSpc>
                        <a:spcBef>
                          <a:spcPts val="0"/>
                        </a:spcBef>
                        <a:spcAft>
                          <a:spcPts val="0"/>
                        </a:spcAft>
                        <a:buNone/>
                      </a:pPr>
                      <a:r>
                        <a:rPr lang="en-US" sz="1050" u="none" cap="none" strike="noStrike"/>
                        <a:t>Flexible Suspension</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Suspension should be flexible enough to bear the rough terrains and off-road hectic. </a:t>
                      </a:r>
                      <a:endParaRPr sz="1000" u="none" cap="none" strike="noStrike">
                        <a:latin typeface="Times New Roman"/>
                        <a:ea typeface="Times New Roman"/>
                        <a:cs typeface="Times New Roman"/>
                        <a:sym typeface="Times New Roman"/>
                      </a:endParaRPr>
                    </a:p>
                  </a:txBody>
                  <a:tcPr marT="30050" marB="30050" marR="30050" marL="30050"/>
                </a:tc>
              </a:tr>
              <a:tr h="359025">
                <a:tc>
                  <a:txBody>
                    <a:bodyPr/>
                    <a:lstStyle/>
                    <a:p>
                      <a:pPr indent="0" lvl="0" marL="0" marR="0" rtl="0" algn="l">
                        <a:lnSpc>
                          <a:spcPct val="115000"/>
                        </a:lnSpc>
                        <a:spcBef>
                          <a:spcPts val="0"/>
                        </a:spcBef>
                        <a:spcAft>
                          <a:spcPts val="0"/>
                        </a:spcAft>
                        <a:buNone/>
                      </a:pPr>
                      <a:r>
                        <a:rPr lang="en-US" sz="1050" u="none" cap="none" strike="noStrike"/>
                        <a:t>Light in Weight</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Suspension, brakes, and dashboard everything should be light weight</a:t>
                      </a:r>
                      <a:endParaRPr sz="1000" u="none" cap="none" strike="noStrike">
                        <a:latin typeface="Times New Roman"/>
                        <a:ea typeface="Times New Roman"/>
                        <a:cs typeface="Times New Roman"/>
                        <a:sym typeface="Times New Roman"/>
                      </a:endParaRPr>
                    </a:p>
                  </a:txBody>
                  <a:tcPr marT="30050" marB="30050" marR="30050" marL="30050"/>
                </a:tc>
              </a:tr>
              <a:tr h="304300">
                <a:tc>
                  <a:txBody>
                    <a:bodyPr/>
                    <a:lstStyle/>
                    <a:p>
                      <a:pPr indent="0" lvl="0" marL="0" marR="0" rtl="0" algn="l">
                        <a:lnSpc>
                          <a:spcPct val="115000"/>
                        </a:lnSpc>
                        <a:spcBef>
                          <a:spcPts val="0"/>
                        </a:spcBef>
                        <a:spcAft>
                          <a:spcPts val="0"/>
                        </a:spcAft>
                        <a:buNone/>
                      </a:pPr>
                      <a:r>
                        <a:rPr lang="en-US" sz="1050" u="none" cap="none" strike="noStrike"/>
                        <a:t>Long power backup</a:t>
                      </a:r>
                      <a:endParaRPr sz="1000" u="none" cap="none" strike="noStrike">
                        <a:latin typeface="Times New Roman"/>
                        <a:ea typeface="Times New Roman"/>
                        <a:cs typeface="Times New Roman"/>
                        <a:sym typeface="Times New Roman"/>
                      </a:endParaRPr>
                    </a:p>
                  </a:txBody>
                  <a:tcPr marT="30050" marB="30050" marR="30050" marL="30050"/>
                </a:tc>
                <a:tc>
                  <a:txBody>
                    <a:bodyPr/>
                    <a:lstStyle/>
                    <a:p>
                      <a:pPr indent="0" lvl="0" marL="0" marR="0" rtl="0" algn="l">
                        <a:lnSpc>
                          <a:spcPct val="115000"/>
                        </a:lnSpc>
                        <a:spcBef>
                          <a:spcPts val="0"/>
                        </a:spcBef>
                        <a:spcAft>
                          <a:spcPts val="0"/>
                        </a:spcAft>
                        <a:buNone/>
                      </a:pPr>
                      <a:r>
                        <a:rPr lang="en-US" sz="1050" u="none" cap="none" strike="noStrike"/>
                        <a:t>Battery size should be sufficient for power</a:t>
                      </a:r>
                      <a:endParaRPr sz="1000" u="none" cap="none" strike="noStrike">
                        <a:latin typeface="Times New Roman"/>
                        <a:ea typeface="Times New Roman"/>
                        <a:cs typeface="Times New Roman"/>
                        <a:sym typeface="Times New Roman"/>
                      </a:endParaRPr>
                    </a:p>
                  </a:txBody>
                  <a:tcPr marT="30050" marB="30050" marR="30050" marL="30050"/>
                </a:tc>
              </a:tr>
            </a:tbl>
          </a:graphicData>
        </a:graphic>
      </p:graphicFrame>
      <p:sp>
        <p:nvSpPr>
          <p:cNvPr id="181" name="Google Shape;181;p9"/>
          <p:cNvSpPr txBox="1"/>
          <p:nvPr/>
        </p:nvSpPr>
        <p:spPr>
          <a:xfrm>
            <a:off x="9336575" y="6304725"/>
            <a:ext cx="2706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a:solidFill>
                  <a:schemeClr val="lt1"/>
                </a:solidFill>
                <a:latin typeface="Trebuchet MS"/>
                <a:ea typeface="Trebuchet MS"/>
                <a:cs typeface="Trebuchet MS"/>
                <a:sym typeface="Trebuchet MS"/>
              </a:rPr>
              <a:t>Wang</a:t>
            </a:r>
            <a:r>
              <a:rPr lang="en-US">
                <a:solidFill>
                  <a:schemeClr val="lt1"/>
                </a:solidFill>
                <a:latin typeface="Trebuchet MS"/>
                <a:ea typeface="Trebuchet MS"/>
                <a:cs typeface="Trebuchet MS"/>
                <a:sym typeface="Trebuchet MS"/>
              </a:rPr>
              <a:t>/ SAE Baja/21-2-2021</a:t>
            </a:r>
            <a:endParaRPr>
              <a:solidFill>
                <a:srgbClr val="FFFFFF"/>
              </a:solidFill>
              <a:latin typeface="Century Gothic"/>
              <a:ea typeface="Century Gothic"/>
              <a:cs typeface="Century Gothic"/>
              <a:sym typeface="Century Gothic"/>
            </a:endParaRPr>
          </a:p>
        </p:txBody>
      </p:sp>
      <p:sp>
        <p:nvSpPr>
          <p:cNvPr id="182" name="Google Shape;182;p9"/>
          <p:cNvSpPr txBox="1"/>
          <p:nvPr/>
        </p:nvSpPr>
        <p:spPr>
          <a:xfrm>
            <a:off x="4504700" y="1974750"/>
            <a:ext cx="401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FFFFF"/>
                </a:solidFill>
                <a:latin typeface="Century Gothic"/>
                <a:ea typeface="Century Gothic"/>
                <a:cs typeface="Century Gothic"/>
                <a:sym typeface="Century Gothic"/>
              </a:rPr>
              <a:t>Table 1: </a:t>
            </a:r>
            <a:r>
              <a:rPr lang="en-US">
                <a:solidFill>
                  <a:srgbClr val="FFFFFF"/>
                </a:solidFill>
                <a:latin typeface="Century Gothic"/>
                <a:ea typeface="Century Gothic"/>
                <a:cs typeface="Century Gothic"/>
                <a:sym typeface="Century Gothic"/>
              </a:rPr>
              <a:t>Customer Requirements</a:t>
            </a:r>
            <a:endParaRPr>
              <a:solidFill>
                <a:srgbClr val="FFFFFF"/>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Quotable">
  <a:themeElements>
    <a:clrScheme name="Quotable">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2021-03-19T14:38:34Z</dcterms:created>
  <dc:creator>Omer Alamoudi</dc:creator>
</cp:coreProperties>
</file>