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1"/>
  </p:notesMasterIdLst>
  <p:sldIdLst>
    <p:sldId id="256" r:id="rId5"/>
    <p:sldId id="257" r:id="rId6"/>
    <p:sldId id="258" r:id="rId7"/>
    <p:sldId id="265" r:id="rId8"/>
    <p:sldId id="260" r:id="rId9"/>
    <p:sldId id="272" r:id="rId10"/>
    <p:sldId id="268" r:id="rId11"/>
    <p:sldId id="269" r:id="rId12"/>
    <p:sldId id="270" r:id="rId13"/>
    <p:sldId id="266" r:id="rId14"/>
    <p:sldId id="267" r:id="rId15"/>
    <p:sldId id="261" r:id="rId16"/>
    <p:sldId id="262" r:id="rId17"/>
    <p:sldId id="263" r:id="rId18"/>
    <p:sldId id="264" r:id="rId19"/>
    <p:sldId id="25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622C5C5-2EF5-4D8A-AC3D-6AD42145AF67}" v="1" dt="2020-10-17T03:35:33.5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aron" userId="bc6fc95c-9715-4a67-9530-e19eeacfe858" providerId="ADAL" clId="{C10C30C4-C904-40F9-90A3-8D9DACC256E5}"/>
    <pc:docChg chg="modSld">
      <pc:chgData name="Aaron" userId="bc6fc95c-9715-4a67-9530-e19eeacfe858" providerId="ADAL" clId="{C10C30C4-C904-40F9-90A3-8D9DACC256E5}" dt="2020-10-12T17:45:14.910" v="0" actId="1036"/>
      <pc:docMkLst>
        <pc:docMk/>
      </pc:docMkLst>
      <pc:sldChg chg="modSp">
        <pc:chgData name="Aaron" userId="bc6fc95c-9715-4a67-9530-e19eeacfe858" providerId="ADAL" clId="{C10C30C4-C904-40F9-90A3-8D9DACC256E5}" dt="2020-10-12T17:45:14.910" v="0" actId="1036"/>
        <pc:sldMkLst>
          <pc:docMk/>
          <pc:sldMk cId="814701384" sldId="260"/>
        </pc:sldMkLst>
        <pc:picChg chg="mod">
          <ac:chgData name="Aaron" userId="bc6fc95c-9715-4a67-9530-e19eeacfe858" providerId="ADAL" clId="{C10C30C4-C904-40F9-90A3-8D9DACC256E5}" dt="2020-10-12T17:45:14.910" v="0" actId="1036"/>
          <ac:picMkLst>
            <pc:docMk/>
            <pc:sldMk cId="814701384" sldId="260"/>
            <ac:picMk id="3" creationId="{6CEFCC47-89CD-48CF-8FA8-E18C34B303AD}"/>
          </ac:picMkLst>
        </pc:picChg>
      </pc:sldChg>
    </pc:docChg>
  </pc:docChgLst>
  <pc:docChgLst>
    <pc:chgData name="Yanchu Du" userId="34791905-34f7-4362-8f71-64c84b9f3995" providerId="ADAL" clId="{9622C5C5-2EF5-4D8A-AC3D-6AD42145AF67}"/>
    <pc:docChg chg="modSld sldOrd">
      <pc:chgData name="Yanchu Du" userId="34791905-34f7-4362-8f71-64c84b9f3995" providerId="ADAL" clId="{9622C5C5-2EF5-4D8A-AC3D-6AD42145AF67}" dt="2020-10-17T03:35:33.517" v="0"/>
      <pc:docMkLst>
        <pc:docMk/>
      </pc:docMkLst>
      <pc:sldChg chg="ord">
        <pc:chgData name="Yanchu Du" userId="34791905-34f7-4362-8f71-64c84b9f3995" providerId="ADAL" clId="{9622C5C5-2EF5-4D8A-AC3D-6AD42145AF67}" dt="2020-10-17T03:35:33.517" v="0"/>
        <pc:sldMkLst>
          <pc:docMk/>
          <pc:sldMk cId="3604745358" sldId="26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84D629-16F4-4D92-9605-9C8562E9467A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A99762-99E3-4924-99A0-9CB860071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540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A99762-99E3-4924-99A0-9CB86007151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018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A99762-99E3-4924-99A0-9CB86007151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78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299E3-4958-44B0-A30B-8C7D7740BF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3FA50C-5A3D-4FE6-B343-2AF5D24F8A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E551CE-19A2-4145-BEE4-8E0847E04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4C0D5-81DD-4B40-B3DE-CDF69FD4A636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A74536-D195-4B18-8F39-37EC0F15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8F767-5994-418C-A689-D4116D4A4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BBCE8-B9BC-44EE-B710-3410D616F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25254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01CD4-25CF-4E11-9DF6-DC7526F28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2DA218-0EEB-41CB-9AC0-FC09A18138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4DC7AC-7305-4CBD-9844-24E640BD0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4C0D5-81DD-4B40-B3DE-CDF69FD4A636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395B97-5EDE-4CAB-AFDD-E0C3E142D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1CF2B7-365A-4466-9633-1920A3F98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BBCE8-B9BC-44EE-B710-3410D616F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333888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01A7C0-3D96-4759-9FCA-3DC7A1DE98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9F2295-2A1B-4935-A257-A06597B199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5F9B5F-3799-4491-989A-A18DEAF33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4C0D5-81DD-4B40-B3DE-CDF69FD4A636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C1C5B3-5A04-442D-921B-7700ACC98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5C36CE-8058-4F79-9615-314189920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BBCE8-B9BC-44EE-B710-3410D616F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286052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6A67C-3F5E-407E-A2FB-724CB233A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53856-6A5A-4E71-A60A-637514B512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666F60-32B4-42FA-B84B-9A2731FC5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4C0D5-81DD-4B40-B3DE-CDF69FD4A636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52554-1D77-4098-8D48-4BB0680FD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738310-0C88-4F13-B04A-CD2722EAD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BBCE8-B9BC-44EE-B710-3410D616F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694879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8A0C7-2EB0-4F25-BA8D-B16DB5D61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858AF8-8D3B-439D-A2AF-4A171352F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0F543D-E129-4E36-898E-D6186735B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4C0D5-81DD-4B40-B3DE-CDF69FD4A636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4A303-0F4C-43BE-9AAD-28A44251C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49665D-D169-44D4-9513-DF3ED27AB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BBCE8-B9BC-44EE-B710-3410D616F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013562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839AD-973E-4DA5-9325-2BC748067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EFC072-8678-421F-8C1F-B72E7D9DB1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941541-87F2-438E-98A1-A09BA4D050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875DD1-5953-4B49-8223-B6C667E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4C0D5-81DD-4B40-B3DE-CDF69FD4A636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82CD49-5210-4D58-8FE8-39136A1F7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71461F-D0E6-4B49-B68D-7B0416F35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BBCE8-B9BC-44EE-B710-3410D616F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469497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01D81-05D6-4BC1-8EB1-5935CCE56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31B58A-9B88-4483-9546-624B4F41DC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D64ECE-1BB2-4452-BB37-D750B96EE4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4E1FFE-96F1-4A3D-93E2-F5D1A65CA8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A09544-49FF-4644-B7DC-83F92A8258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69497B-8148-4461-96E6-5551C8CC6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4C0D5-81DD-4B40-B3DE-CDF69FD4A636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2389C9-08D0-450E-B1D8-24F95D2C6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80C12C-FC10-49B3-AC5C-D9959AAE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BBCE8-B9BC-44EE-B710-3410D616F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443379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D7910-BE75-473E-8766-63D59DE5D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558F3B-244C-4BDE-ACEF-DDD0A961D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4C0D5-81DD-4B40-B3DE-CDF69FD4A636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5D2FC4-C53B-4EDF-94C7-CB068160B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F9C4AB-7CAD-49ED-9206-4DED81A07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BBCE8-B9BC-44EE-B710-3410D616F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102718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E111A2-8301-4426-B7FA-0984AD2C9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4C0D5-81DD-4B40-B3DE-CDF69FD4A636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4304B1-76FD-4AC8-90FA-E42D9BAE1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566B7A-8E05-4C35-8F72-EDC03A7AB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BBCE8-B9BC-44EE-B710-3410D616F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79346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3F4C9-C2FB-4277-95E2-BA891550F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04B56B-9C80-409B-97E3-AF4084A20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CB189E-4257-4D77-A6C9-D6FE942684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4CBF-247A-41C0-9C95-0BFB03C98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4C0D5-81DD-4B40-B3DE-CDF69FD4A636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E7B4A3-785A-46CB-9BCB-AD3FB2FDE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239BFC-0C56-4DFF-A7F1-DC5A150BD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BBCE8-B9BC-44EE-B710-3410D616F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014534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6145A-351D-42C9-8909-14540C9EC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2D7E6B-B503-4300-86AC-0B0EE1C62F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168619-260E-41C2-85B3-B3AC40651E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23E219-AC35-4EBD-A557-ACD6DD694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4C0D5-81DD-4B40-B3DE-CDF69FD4A636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5109AA-99A0-4197-A4B8-B49AA3633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BC3417-91D9-4DA7-9449-05FF15A50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BBCE8-B9BC-44EE-B710-3410D616F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852664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C2C89F-D6B3-459B-A296-14347A774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E30F84-C5F5-4F07-BF85-24111E6BC6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F57960-98F6-45F1-8D37-46670045E5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4C0D5-81DD-4B40-B3DE-CDF69FD4A636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A72949-0085-4FF7-8CFF-7E485D5E8F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F97802-CC73-4DCB-B32A-E7B06ED95B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FBBCE8-B9BC-44EE-B710-3410D616F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679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6.gif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F3DDA-B516-4748-9EEA-10F3F676A3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200">
                <a:cs typeface="Calibri Light"/>
              </a:rPr>
              <a:t>Vertical Farming</a:t>
            </a:r>
            <a:endParaRPr lang="en-US" sz="62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704A0C-2FCA-42C5-9D19-5AFEFB5D0A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83682"/>
            <a:ext cx="9144000" cy="258104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>
                <a:cs typeface="Calibri"/>
              </a:rPr>
              <a:t>Team Members: </a:t>
            </a:r>
          </a:p>
          <a:p>
            <a:pPr fontAlgn="base"/>
            <a:r>
              <a:rPr lang="en-US">
                <a:solidFill>
                  <a:srgbClr val="000000"/>
                </a:solidFill>
                <a:latin typeface="Calibri"/>
                <a:cs typeface="Calibri"/>
              </a:rPr>
              <a:t>Aaron Curley – Documents </a:t>
            </a:r>
            <a:endParaRPr lang="en-US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  <a:p>
            <a:pPr fontAlgn="base"/>
            <a:r>
              <a:rPr lang="en-US" b="0" i="0" u="none" strike="noStrike" err="1">
                <a:solidFill>
                  <a:srgbClr val="000000"/>
                </a:solidFill>
                <a:effectLst/>
                <a:latin typeface="Calibri"/>
                <a:cs typeface="Calibri"/>
              </a:rPr>
              <a:t>Yanchu</a:t>
            </a:r>
            <a:r>
              <a:rPr lang="en-US" b="0" i="0" u="none" strike="noStrike">
                <a:solidFill>
                  <a:srgbClr val="000000"/>
                </a:solidFill>
                <a:effectLst/>
                <a:latin typeface="Calibri"/>
                <a:cs typeface="Calibri"/>
              </a:rPr>
              <a:t> Du – Client Contact</a:t>
            </a:r>
            <a:r>
              <a:rPr lang="en-US" b="0" i="0">
                <a:solidFill>
                  <a:srgbClr val="000000"/>
                </a:solidFill>
                <a:effectLst/>
                <a:latin typeface="Calibri"/>
                <a:cs typeface="Calibri"/>
              </a:rPr>
              <a:t>​</a:t>
            </a:r>
          </a:p>
          <a:p>
            <a:pPr fontAlgn="base"/>
            <a:r>
              <a:rPr lang="en-US">
                <a:solidFill>
                  <a:srgbClr val="000000"/>
                </a:solidFill>
                <a:latin typeface="Calibri"/>
                <a:cs typeface="Calibri"/>
              </a:rPr>
              <a:t>Richard Hamilton – Website Developer</a:t>
            </a:r>
          </a:p>
          <a:p>
            <a:pPr fontAlgn="base"/>
            <a:r>
              <a:rPr lang="en-US">
                <a:solidFill>
                  <a:srgbClr val="000000"/>
                </a:solidFill>
                <a:latin typeface="Calibri"/>
                <a:cs typeface="Calibri"/>
              </a:rPr>
              <a:t>Hunter Kea – Project Manager​</a:t>
            </a:r>
          </a:p>
          <a:p>
            <a:pPr fontAlgn="base"/>
            <a:r>
              <a:rPr lang="en-US">
                <a:solidFill>
                  <a:srgbClr val="000000"/>
                </a:solidFill>
                <a:latin typeface="Calibri"/>
                <a:cs typeface="Calibri"/>
              </a:rPr>
              <a:t>Alfred Serventi – Budget Liaison​</a:t>
            </a:r>
            <a:endParaRPr lang="en-US" b="0" i="0">
              <a:solidFill>
                <a:srgbClr val="000000"/>
              </a:solidFill>
              <a:effectLst/>
              <a:latin typeface="Calibri"/>
              <a:cs typeface="Calibri"/>
            </a:endParaRP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49097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F3DDA-B516-4748-9EEA-10F3F676A3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291090"/>
            <a:ext cx="10515599" cy="932688"/>
          </a:xfrm>
        </p:spPr>
        <p:txBody>
          <a:bodyPr>
            <a:normAutofit/>
          </a:bodyPr>
          <a:lstStyle/>
          <a:p>
            <a:r>
              <a:rPr lang="en-US" sz="5400" b="1">
                <a:solidFill>
                  <a:schemeClr val="bg1"/>
                </a:solidFill>
                <a:cs typeface="Calibri Light"/>
              </a:rPr>
              <a:t>Current State of System (Aaron)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F50D4CF-D6A8-4153-8BA5-CDF59707C7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1221711"/>
              </p:ext>
            </p:extLst>
          </p:nvPr>
        </p:nvGraphicFramePr>
        <p:xfrm>
          <a:off x="4252366" y="1546764"/>
          <a:ext cx="7158040" cy="4549236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2279995">
                  <a:extLst>
                    <a:ext uri="{9D8B030D-6E8A-4147-A177-3AD203B41FA5}">
                      <a16:colId xmlns:a16="http://schemas.microsoft.com/office/drawing/2014/main" val="2539074824"/>
                    </a:ext>
                  </a:extLst>
                </a:gridCol>
                <a:gridCol w="769500">
                  <a:extLst>
                    <a:ext uri="{9D8B030D-6E8A-4147-A177-3AD203B41FA5}">
                      <a16:colId xmlns:a16="http://schemas.microsoft.com/office/drawing/2014/main" val="3886686873"/>
                    </a:ext>
                  </a:extLst>
                </a:gridCol>
                <a:gridCol w="553234">
                  <a:extLst>
                    <a:ext uri="{9D8B030D-6E8A-4147-A177-3AD203B41FA5}">
                      <a16:colId xmlns:a16="http://schemas.microsoft.com/office/drawing/2014/main" val="1119551040"/>
                    </a:ext>
                  </a:extLst>
                </a:gridCol>
                <a:gridCol w="677981">
                  <a:extLst>
                    <a:ext uri="{9D8B030D-6E8A-4147-A177-3AD203B41FA5}">
                      <a16:colId xmlns:a16="http://schemas.microsoft.com/office/drawing/2014/main" val="4269730022"/>
                    </a:ext>
                  </a:extLst>
                </a:gridCol>
                <a:gridCol w="821596">
                  <a:extLst>
                    <a:ext uri="{9D8B030D-6E8A-4147-A177-3AD203B41FA5}">
                      <a16:colId xmlns:a16="http://schemas.microsoft.com/office/drawing/2014/main" val="2977262545"/>
                    </a:ext>
                  </a:extLst>
                </a:gridCol>
                <a:gridCol w="646440">
                  <a:extLst>
                    <a:ext uri="{9D8B030D-6E8A-4147-A177-3AD203B41FA5}">
                      <a16:colId xmlns:a16="http://schemas.microsoft.com/office/drawing/2014/main" val="531123458"/>
                    </a:ext>
                  </a:extLst>
                </a:gridCol>
                <a:gridCol w="1409294">
                  <a:extLst>
                    <a:ext uri="{9D8B030D-6E8A-4147-A177-3AD203B41FA5}">
                      <a16:colId xmlns:a16="http://schemas.microsoft.com/office/drawing/2014/main" val="908502341"/>
                    </a:ext>
                  </a:extLst>
                </a:gridCol>
              </a:tblGrid>
              <a:tr h="5220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u="none" strike="noStrike" cap="none" spc="60" dirty="0">
                          <a:solidFill>
                            <a:schemeClr val="bg1"/>
                          </a:solidFill>
                          <a:effectLst/>
                        </a:rPr>
                        <a:t>Material</a:t>
                      </a:r>
                      <a:endParaRPr lang="en-US" sz="1500" b="0" i="0" u="none" strike="noStrike" cap="none" spc="6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u="none" strike="noStrike" cap="none" spc="60">
                          <a:solidFill>
                            <a:schemeClr val="bg1"/>
                          </a:solidFill>
                          <a:effectLst/>
                        </a:rPr>
                        <a:t>Amount</a:t>
                      </a:r>
                      <a:endParaRPr lang="en-US" sz="1500" b="0" i="0" u="none" strike="noStrike" cap="none" spc="6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u="none" strike="noStrike" cap="none" spc="6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500" b="0" i="0" u="none" strike="noStrike" cap="none" spc="6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u="none" strike="noStrike" cap="none" spc="60">
                          <a:solidFill>
                            <a:schemeClr val="bg1"/>
                          </a:solidFill>
                          <a:effectLst/>
                        </a:rPr>
                        <a:t>Pricing</a:t>
                      </a:r>
                      <a:endParaRPr lang="en-US" sz="1500" b="0" i="0" u="none" strike="noStrike" cap="none" spc="6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u="none" strike="noStrike" cap="none" spc="6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500" b="0" i="0" u="none" strike="noStrike" cap="none" spc="6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u="none" strike="noStrike" cap="none" spc="60">
                          <a:solidFill>
                            <a:schemeClr val="bg1"/>
                          </a:solidFill>
                          <a:effectLst/>
                        </a:rPr>
                        <a:t>Total Cost</a:t>
                      </a:r>
                      <a:endParaRPr lang="en-US" sz="1500" b="0" i="0" u="none" strike="noStrike" cap="none" spc="6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u="none" strike="noStrike" cap="none" spc="60">
                          <a:solidFill>
                            <a:schemeClr val="bg1"/>
                          </a:solidFill>
                          <a:effectLst/>
                        </a:rPr>
                        <a:t>Supplier</a:t>
                      </a:r>
                      <a:endParaRPr lang="en-US" sz="1500" b="0" i="0" u="none" strike="noStrike" cap="none" spc="6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431306"/>
                  </a:ext>
                </a:extLst>
              </a:tr>
              <a:tr h="4634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Unistrut p1000</a:t>
                      </a:r>
                      <a:endParaRPr lang="en-US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51.5</a:t>
                      </a:r>
                      <a:endParaRPr lang="en-US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ft</a:t>
                      </a:r>
                      <a:endParaRPr lang="en-US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35.75</a:t>
                      </a:r>
                      <a:endParaRPr lang="en-US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USD/10ft</a:t>
                      </a:r>
                      <a:endParaRPr lang="en-US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$196.625</a:t>
                      </a:r>
                      <a:endParaRPr lang="en-US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Gainger</a:t>
                      </a:r>
                      <a:endParaRPr lang="en-US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49163"/>
                  </a:ext>
                </a:extLst>
              </a:tr>
              <a:tr h="2731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Unistrut p2223</a:t>
                      </a:r>
                      <a:endParaRPr lang="en-US" sz="13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endParaRPr lang="en-US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pieces</a:t>
                      </a:r>
                      <a:endParaRPr lang="en-US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9.62</a:t>
                      </a:r>
                      <a:endParaRPr lang="en-US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piece</a:t>
                      </a:r>
                      <a:endParaRPr lang="en-US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$153.92</a:t>
                      </a:r>
                      <a:endParaRPr lang="en-US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2177379"/>
                  </a:ext>
                </a:extLst>
              </a:tr>
              <a:tr h="2731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Led Panel</a:t>
                      </a:r>
                      <a:endParaRPr lang="en-US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Pieces</a:t>
                      </a:r>
                      <a:endParaRPr lang="en-US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160</a:t>
                      </a:r>
                      <a:endParaRPr lang="en-US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USD</a:t>
                      </a:r>
                      <a:endParaRPr lang="en-US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$320</a:t>
                      </a:r>
                      <a:endParaRPr lang="en-US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Amazon</a:t>
                      </a:r>
                      <a:endParaRPr lang="en-US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4038899"/>
                  </a:ext>
                </a:extLst>
              </a:tr>
              <a:tr h="2731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Downpour spouts</a:t>
                      </a:r>
                      <a:endParaRPr lang="en-US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42</a:t>
                      </a:r>
                      <a:endParaRPr lang="en-US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ft</a:t>
                      </a:r>
                      <a:endParaRPr lang="en-US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27</a:t>
                      </a:r>
                      <a:endParaRPr lang="en-US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USD/10ft</a:t>
                      </a:r>
                      <a:endParaRPr lang="en-US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$135</a:t>
                      </a:r>
                      <a:endParaRPr lang="en-US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HomeDepot</a:t>
                      </a:r>
                      <a:endParaRPr lang="en-US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7527318"/>
                  </a:ext>
                </a:extLst>
              </a:tr>
              <a:tr h="2731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0.5 in PVC tubing</a:t>
                      </a:r>
                      <a:endParaRPr lang="en-US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endParaRPr lang="en-US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ft</a:t>
                      </a:r>
                      <a:endParaRPr lang="en-US" sz="13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2.15</a:t>
                      </a:r>
                      <a:endParaRPr lang="en-US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USD/10ft</a:t>
                      </a:r>
                      <a:endParaRPr lang="en-US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$4.30</a:t>
                      </a:r>
                      <a:endParaRPr lang="en-US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HomeDepot</a:t>
                      </a:r>
                      <a:endParaRPr lang="en-US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2162503"/>
                  </a:ext>
                </a:extLst>
              </a:tr>
              <a:tr h="2731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0.5 in PVC Elbow</a:t>
                      </a:r>
                      <a:endParaRPr lang="en-US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endParaRPr lang="en-US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pieces</a:t>
                      </a:r>
                      <a:endParaRPr lang="en-US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0.4</a:t>
                      </a:r>
                      <a:endParaRPr lang="en-US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USD</a:t>
                      </a:r>
                      <a:endParaRPr lang="en-US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$6</a:t>
                      </a:r>
                      <a:endParaRPr lang="en-US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HomeDepot</a:t>
                      </a:r>
                      <a:endParaRPr lang="en-US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3665081"/>
                  </a:ext>
                </a:extLst>
              </a:tr>
              <a:tr h="2731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Wood</a:t>
                      </a:r>
                      <a:endParaRPr lang="en-US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62.5</a:t>
                      </a:r>
                      <a:endParaRPr lang="en-US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ft.</a:t>
                      </a:r>
                      <a:endParaRPr lang="en-US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en-US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USD/8ft</a:t>
                      </a:r>
                      <a:endParaRPr lang="en-US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$46.80</a:t>
                      </a:r>
                      <a:endParaRPr lang="en-US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HomeDepot</a:t>
                      </a:r>
                      <a:endParaRPr lang="en-US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0226063"/>
                  </a:ext>
                </a:extLst>
              </a:tr>
              <a:tr h="2731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PlyWood</a:t>
                      </a:r>
                      <a:endParaRPr lang="en-US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Sheets</a:t>
                      </a:r>
                      <a:endParaRPr lang="en-US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22</a:t>
                      </a:r>
                      <a:endParaRPr lang="en-US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USD/Sheet</a:t>
                      </a:r>
                      <a:endParaRPr lang="en-US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$44</a:t>
                      </a:r>
                      <a:endParaRPr lang="en-US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HomeDepot</a:t>
                      </a:r>
                      <a:endParaRPr lang="en-US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7474371"/>
                  </a:ext>
                </a:extLst>
              </a:tr>
              <a:tr h="2731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4x4 Wood</a:t>
                      </a:r>
                      <a:endParaRPr lang="en-US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endParaRPr lang="en-US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ft</a:t>
                      </a:r>
                      <a:endParaRPr lang="en-US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14.5</a:t>
                      </a:r>
                      <a:endParaRPr lang="en-US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USD/8ft</a:t>
                      </a:r>
                      <a:endParaRPr lang="en-US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$29</a:t>
                      </a:r>
                      <a:endParaRPr lang="en-US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cap="none" spc="0" err="1">
                          <a:solidFill>
                            <a:schemeClr val="tx1"/>
                          </a:solidFill>
                          <a:effectLst/>
                        </a:rPr>
                        <a:t>HomeDepot</a:t>
                      </a:r>
                      <a:endParaRPr lang="en-US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0051656"/>
                  </a:ext>
                </a:extLst>
              </a:tr>
              <a:tr h="4634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Electronics, Pump, Arduino, Sensors</a:t>
                      </a:r>
                      <a:endParaRPr lang="en-US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$150</a:t>
                      </a:r>
                      <a:endParaRPr lang="en-US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Various</a:t>
                      </a:r>
                      <a:endParaRPr lang="en-US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9009685"/>
                  </a:ext>
                </a:extLst>
              </a:tr>
              <a:tr h="4634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Building Materials, PVC pipe glue, screws</a:t>
                      </a:r>
                      <a:endParaRPr lang="en-US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$150</a:t>
                      </a:r>
                      <a:endParaRPr lang="en-US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Various</a:t>
                      </a:r>
                      <a:endParaRPr lang="en-US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5700066"/>
                  </a:ext>
                </a:extLst>
              </a:tr>
              <a:tr h="2731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Automatic Fish feeder</a:t>
                      </a:r>
                      <a:endParaRPr lang="en-US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endParaRPr lang="en-US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USD</a:t>
                      </a:r>
                      <a:endParaRPr lang="en-US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$16</a:t>
                      </a:r>
                      <a:endParaRPr lang="en-US" sz="13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Amazon</a:t>
                      </a:r>
                      <a:endParaRPr lang="en-US" sz="13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6172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482441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CFF57AF-89FA-4D37-A3BA-23E9918131F9}"/>
              </a:ext>
            </a:extLst>
          </p:cNvPr>
          <p:cNvSpPr txBox="1"/>
          <p:nvPr/>
        </p:nvSpPr>
        <p:spPr>
          <a:xfrm>
            <a:off x="522514" y="1959429"/>
            <a:ext cx="215972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Total Cost - $1251.64</a:t>
            </a:r>
          </a:p>
          <a:p>
            <a:endParaRPr lang="en-US" dirty="0"/>
          </a:p>
          <a:p>
            <a:r>
              <a:rPr lang="en-US" b="1" dirty="0"/>
              <a:t>Purchases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Water flow sensor - $8.99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PVC tubing – 10.24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55380BA-5907-4E04-B5C3-1A303212E1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477186-CE14-4608-AE3D-FB86AB9D39E5}"/>
              </a:ext>
            </a:extLst>
          </p:cNvPr>
          <p:cNvSpPr txBox="1"/>
          <p:nvPr/>
        </p:nvSpPr>
        <p:spPr>
          <a:xfrm>
            <a:off x="4228991" y="1305552"/>
            <a:ext cx="232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Table 1: Bill of materials </a:t>
            </a:r>
          </a:p>
        </p:txBody>
      </p:sp>
    </p:spTree>
    <p:extLst>
      <p:ext uri="{BB962C8B-B14F-4D97-AF65-F5344CB8AC3E}">
        <p14:creationId xmlns:p14="http://schemas.microsoft.com/office/powerpoint/2010/main" val="2870343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406"/>
    </mc:Choice>
    <mc:Fallback>
      <p:transition spd="slow" advTm="24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F3DDA-B516-4748-9EEA-10F3F676A3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680357" y="-1118281"/>
            <a:ext cx="9144000" cy="2387600"/>
          </a:xfrm>
        </p:spPr>
        <p:txBody>
          <a:bodyPr>
            <a:normAutofit/>
          </a:bodyPr>
          <a:lstStyle/>
          <a:p>
            <a:r>
              <a:rPr lang="en-US" sz="4400" b="1">
                <a:solidFill>
                  <a:schemeClr val="bg1"/>
                </a:solidFill>
                <a:cs typeface="Calibri Light"/>
              </a:rPr>
              <a:t>Current State of System (Aaron)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AA22083-7E61-4340-83C9-D2374BD4E1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593822"/>
              </p:ext>
            </p:extLst>
          </p:nvPr>
        </p:nvGraphicFramePr>
        <p:xfrm>
          <a:off x="672737" y="1632857"/>
          <a:ext cx="10490344" cy="45182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1732">
                  <a:extLst>
                    <a:ext uri="{9D8B030D-6E8A-4147-A177-3AD203B41FA5}">
                      <a16:colId xmlns:a16="http://schemas.microsoft.com/office/drawing/2014/main" val="3821940905"/>
                    </a:ext>
                  </a:extLst>
                </a:gridCol>
                <a:gridCol w="2524254">
                  <a:extLst>
                    <a:ext uri="{9D8B030D-6E8A-4147-A177-3AD203B41FA5}">
                      <a16:colId xmlns:a16="http://schemas.microsoft.com/office/drawing/2014/main" val="2539625728"/>
                    </a:ext>
                  </a:extLst>
                </a:gridCol>
                <a:gridCol w="2092757">
                  <a:extLst>
                    <a:ext uri="{9D8B030D-6E8A-4147-A177-3AD203B41FA5}">
                      <a16:colId xmlns:a16="http://schemas.microsoft.com/office/drawing/2014/main" val="2319113349"/>
                    </a:ext>
                  </a:extLst>
                </a:gridCol>
                <a:gridCol w="1920158">
                  <a:extLst>
                    <a:ext uri="{9D8B030D-6E8A-4147-A177-3AD203B41FA5}">
                      <a16:colId xmlns:a16="http://schemas.microsoft.com/office/drawing/2014/main" val="4123490007"/>
                    </a:ext>
                  </a:extLst>
                </a:gridCol>
                <a:gridCol w="2011443">
                  <a:extLst>
                    <a:ext uri="{9D8B030D-6E8A-4147-A177-3AD203B41FA5}">
                      <a16:colId xmlns:a16="http://schemas.microsoft.com/office/drawing/2014/main" val="3537352068"/>
                    </a:ext>
                  </a:extLst>
                </a:gridCol>
              </a:tblGrid>
              <a:tr h="728875">
                <a:tc>
                  <a:txBody>
                    <a:bodyPr/>
                    <a:lstStyle/>
                    <a:p>
                      <a:r>
                        <a:rPr lang="en-US" dirty="0"/>
                        <a:t>Team member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Week</a:t>
                      </a:r>
                    </a:p>
                    <a:p>
                      <a:pPr lvl="0">
                        <a:buNone/>
                      </a:pPr>
                      <a:r>
                        <a:rPr lang="en-US"/>
                        <a:t>8/9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Week </a:t>
                      </a:r>
                    </a:p>
                    <a:p>
                      <a:pPr lvl="0">
                        <a:buNone/>
                      </a:pPr>
                      <a:r>
                        <a:rPr lang="en-US"/>
                        <a:t>8/16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Week </a:t>
                      </a:r>
                    </a:p>
                    <a:p>
                      <a:pPr lvl="0">
                        <a:buNone/>
                      </a:pPr>
                      <a:r>
                        <a:rPr lang="en-US"/>
                        <a:t>8/23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Week</a:t>
                      </a:r>
                    </a:p>
                    <a:p>
                      <a:pPr lvl="0">
                        <a:buNone/>
                      </a:pPr>
                      <a:r>
                        <a:rPr lang="en-US"/>
                        <a:t>8/30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1685469"/>
                  </a:ext>
                </a:extLst>
              </a:tr>
              <a:tr h="608138">
                <a:tc>
                  <a:txBody>
                    <a:bodyPr/>
                    <a:lstStyle/>
                    <a:p>
                      <a:r>
                        <a:rPr lang="en-US"/>
                        <a:t>Aaron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Learn simulink</a:t>
                      </a:r>
                      <a:endParaRPr lang="en-US" err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Create Simulink 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Test Flow 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Write code for flow meter.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6377806"/>
                  </a:ext>
                </a:extLst>
              </a:tr>
              <a:tr h="954723">
                <a:tc>
                  <a:txBody>
                    <a:bodyPr/>
                    <a:lstStyle/>
                    <a:p>
                      <a:r>
                        <a:rPr lang="en-US"/>
                        <a:t>Alfred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Structural analysis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Design wooden components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Learn woodworking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Prototype joints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2991879"/>
                  </a:ext>
                </a:extLst>
              </a:tr>
              <a:tr h="608138">
                <a:tc>
                  <a:txBody>
                    <a:bodyPr/>
                    <a:lstStyle/>
                    <a:p>
                      <a:r>
                        <a:rPr lang="en-US"/>
                        <a:t>Hunter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Calculate number of fish needed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Auto fish feeders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Feed rate</a:t>
                      </a:r>
                    </a:p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noProof="0">
                          <a:latin typeface="+mn-lt"/>
                        </a:rPr>
                        <a:t>Fish acquisition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7358634"/>
                  </a:ext>
                </a:extLst>
              </a:tr>
              <a:tr h="1129398">
                <a:tc>
                  <a:txBody>
                    <a:bodyPr/>
                    <a:lstStyle/>
                    <a:p>
                      <a:r>
                        <a:rPr lang="en-US"/>
                        <a:t>Richard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CAD – Joint known parts such as Unistrut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CAD – </a:t>
                      </a:r>
                      <a:r>
                        <a:rPr lang="en-US" sz="1800" b="0" i="0" u="none" strike="noStrike" noProof="0">
                          <a:latin typeface="Calibri"/>
                        </a:rPr>
                        <a:t>Modeled lights and fish tank</a:t>
                      </a:r>
                      <a:endParaRPr lang="en-US"/>
                    </a:p>
                    <a:p>
                      <a:pPr lvl="0">
                        <a:buNone/>
                      </a:pPr>
                      <a:r>
                        <a:rPr lang="en-US"/>
                        <a:t>Learn soldering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CAD  - Modeled wood base,</a:t>
                      </a:r>
                    </a:p>
                    <a:p>
                      <a:pPr lvl="0">
                        <a:buNone/>
                      </a:pPr>
                      <a:r>
                        <a:rPr lang="en-US"/>
                        <a:t>Practice through hole soldering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CAD – Modeling pipes and flow in system</a:t>
                      </a:r>
                    </a:p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1730518"/>
                  </a:ext>
                </a:extLst>
              </a:tr>
              <a:tr h="34750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Yanchu</a:t>
                      </a:r>
                      <a:endParaRPr lang="en-US" err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Nutrient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Auto fish feeders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Feed rate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GD&amp;T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4054383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EE48A79-E4AE-4D77-A503-0F1FCDC1B0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170042-A9D7-47BC-9548-A6C1299378A0}"/>
              </a:ext>
            </a:extLst>
          </p:cNvPr>
          <p:cNvSpPr txBox="1"/>
          <p:nvPr/>
        </p:nvSpPr>
        <p:spPr>
          <a:xfrm>
            <a:off x="672737" y="1292765"/>
            <a:ext cx="232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Table 2: Action items </a:t>
            </a:r>
          </a:p>
        </p:txBody>
      </p:sp>
    </p:spTree>
    <p:extLst>
      <p:ext uri="{BB962C8B-B14F-4D97-AF65-F5344CB8AC3E}">
        <p14:creationId xmlns:p14="http://schemas.microsoft.com/office/powerpoint/2010/main" val="2576672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343"/>
    </mc:Choice>
    <mc:Fallback>
      <p:transition spd="slow" advTm="30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F3DDA-B516-4748-9EEA-10F3F676A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8550"/>
            <a:ext cx="10515600" cy="1325563"/>
          </a:xfrm>
        </p:spPr>
        <p:txBody>
          <a:bodyPr/>
          <a:lstStyle/>
          <a:p>
            <a:r>
              <a:rPr lang="en-US" b="1">
                <a:solidFill>
                  <a:schemeClr val="bg1"/>
                </a:solidFill>
                <a:ea typeface="+mj-lt"/>
                <a:cs typeface="+mj-lt"/>
              </a:rPr>
              <a:t>Implementation Plan (Hunter)</a:t>
            </a:r>
            <a:endParaRPr lang="en-US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704A0C-2FCA-42C5-9D19-5AFEFB5D0A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6590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/>
            <a:r>
              <a:rPr lang="en-US" sz="1800">
                <a:cs typeface="Calibri"/>
              </a:rPr>
              <a:t>When we finally receive a budget the team will go through the bill of materials and trim the excess and upgrade where needed.</a:t>
            </a:r>
            <a:endParaRPr lang="en-US"/>
          </a:p>
          <a:p>
            <a:r>
              <a:rPr lang="en-US" sz="1800">
                <a:cs typeface="Calibri"/>
              </a:rPr>
              <a:t>The team will work on the rest of the project together at a decided location to finalize the project deliverables</a:t>
            </a:r>
          </a:p>
          <a:p>
            <a:r>
              <a:rPr lang="en-US" sz="1800">
                <a:cs typeface="Calibri"/>
              </a:rPr>
              <a:t>The team will decide on who is performing what task when the materials arrive</a:t>
            </a:r>
          </a:p>
          <a:p>
            <a:endParaRPr lang="en-US" sz="1800">
              <a:cs typeface="Calibri"/>
            </a:endParaRPr>
          </a:p>
          <a:p>
            <a:pPr marL="0" indent="0">
              <a:buNone/>
            </a:pPr>
            <a:endParaRPr lang="en-US" sz="180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F2A8BB-A1DF-4686-B8B8-86DCCFF60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BBCE8-B9BC-44EE-B710-3410D616F961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C15936D1-2A2B-4B14-80A8-E0610C392B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40" y="3153089"/>
            <a:ext cx="5030582" cy="2981649"/>
          </a:xfrm>
          <a:prstGeom prst="rect">
            <a:avLst/>
          </a:prstGeom>
        </p:spPr>
      </p:pic>
      <p:pic>
        <p:nvPicPr>
          <p:cNvPr id="7" name="Picture 7" descr="A picture containing table, computer, group, person&#10;&#10;Description automatically generated">
            <a:extLst>
              <a:ext uri="{FF2B5EF4-FFF2-40B4-BE49-F238E27FC236}">
                <a16:creationId xmlns:a16="http://schemas.microsoft.com/office/drawing/2014/main" id="{5980B282-6DCA-4E05-B80F-BC52348D7D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0692" y="3456524"/>
            <a:ext cx="6921407" cy="268905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D20A746-BA47-43F3-8AF2-57BF4B4B57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382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090"/>
    </mc:Choice>
    <mc:Fallback>
      <p:transition spd="slow" advTm="47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F3DDA-B516-4748-9EEA-10F3F676A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700" y="229054"/>
            <a:ext cx="10515600" cy="1325563"/>
          </a:xfrm>
        </p:spPr>
        <p:txBody>
          <a:bodyPr/>
          <a:lstStyle/>
          <a:p>
            <a:r>
              <a:rPr lang="en-US" b="1">
                <a:solidFill>
                  <a:schemeClr val="bg1"/>
                </a:solidFill>
                <a:cs typeface="Calibri Light"/>
              </a:rPr>
              <a:t>Testing Plan (Alfred)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704A0C-2FCA-42C5-9D19-5AFEFB5D0A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+mn-lt"/>
                <a:cs typeface="+mn-lt"/>
              </a:rPr>
              <a:t>Voltage Analysis across 24 hours</a:t>
            </a:r>
          </a:p>
          <a:p>
            <a:pPr lvl="1"/>
            <a:r>
              <a:rPr lang="en-US">
                <a:ea typeface="+mn-lt"/>
                <a:cs typeface="+mn-lt"/>
              </a:rPr>
              <a:t>Voltage meter &amp; wall plug in for power draw</a:t>
            </a:r>
          </a:p>
          <a:p>
            <a:r>
              <a:rPr lang="en-US">
                <a:cs typeface="Calibri"/>
              </a:rPr>
              <a:t>Measure flow rate of system for pumps</a:t>
            </a:r>
          </a:p>
          <a:p>
            <a:pPr lvl="1"/>
            <a:r>
              <a:rPr lang="en-US">
                <a:cs typeface="Calibri"/>
              </a:rPr>
              <a:t>Bucket-timer method</a:t>
            </a:r>
          </a:p>
          <a:p>
            <a:r>
              <a:rPr lang="en-US">
                <a:ea typeface="+mn-lt"/>
                <a:cs typeface="+mn-lt"/>
              </a:rPr>
              <a:t>Light output with a PAR meter</a:t>
            </a:r>
          </a:p>
          <a:p>
            <a:r>
              <a:rPr lang="en-US">
                <a:ea typeface="+mn-lt"/>
                <a:cs typeface="+mn-lt"/>
              </a:rPr>
              <a:t>Operational check of fish food dispenser</a:t>
            </a:r>
          </a:p>
          <a:p>
            <a:r>
              <a:rPr lang="en-US">
                <a:ea typeface="+mn-lt"/>
                <a:cs typeface="+mn-lt"/>
              </a:rPr>
              <a:t>All equipment needed can be purchased through Amazon</a:t>
            </a:r>
          </a:p>
          <a:p>
            <a:r>
              <a:rPr lang="en-US">
                <a:ea typeface="+mn-lt"/>
                <a:cs typeface="+mn-lt"/>
              </a:rPr>
              <a:t>If budget does not cover full design: </a:t>
            </a:r>
          </a:p>
          <a:p>
            <a:pPr lvl="1"/>
            <a:r>
              <a:rPr lang="en-US">
                <a:ea typeface="+mn-lt"/>
                <a:cs typeface="+mn-lt"/>
              </a:rPr>
              <a:t>test individual subsystems for proof of concept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3246C9-D406-4FF7-AC7E-8FD31E9C6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BBCE8-B9BC-44EE-B710-3410D616F961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 descr="A picture containing sitting, side, piece, close&#10;&#10;Description automatically generated">
            <a:extLst>
              <a:ext uri="{FF2B5EF4-FFF2-40B4-BE49-F238E27FC236}">
                <a16:creationId xmlns:a16="http://schemas.microsoft.com/office/drawing/2014/main" id="{AAEC5AC1-BA87-46B9-B955-EC19EBFD6B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947" y="1218135"/>
            <a:ext cx="3078506" cy="29807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CC2CF3-A91B-4C5F-85DC-6A16BC55823E}"/>
              </a:ext>
            </a:extLst>
          </p:cNvPr>
          <p:cNvSpPr txBox="1"/>
          <p:nvPr/>
        </p:nvSpPr>
        <p:spPr>
          <a:xfrm>
            <a:off x="8545551" y="4100586"/>
            <a:ext cx="2390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14: Fish Feeder [1]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61029F5B-273C-4399-9467-CBED22FCDD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438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360"/>
    </mc:Choice>
    <mc:Fallback>
      <p:transition spd="slow" advTm="39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F3DDA-B516-4748-9EEA-10F3F676A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486" y="229054"/>
            <a:ext cx="10515600" cy="1325563"/>
          </a:xfrm>
        </p:spPr>
        <p:txBody>
          <a:bodyPr/>
          <a:lstStyle/>
          <a:p>
            <a:r>
              <a:rPr lang="en-US" b="1">
                <a:solidFill>
                  <a:schemeClr val="bg1"/>
                </a:solidFill>
                <a:cs typeface="Calibri Light"/>
              </a:rPr>
              <a:t>Conclusion (Alfred)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704A0C-2FCA-42C5-9D19-5AFEFB5D0A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Project/Design </a:t>
            </a:r>
            <a:r>
              <a:rPr lang="en-US" err="1"/>
              <a:t>Decription</a:t>
            </a:r>
            <a:endParaRPr lang="en-US"/>
          </a:p>
          <a:p>
            <a:r>
              <a:rPr lang="en-US"/>
              <a:t>Current State of System</a:t>
            </a:r>
          </a:p>
          <a:p>
            <a:r>
              <a:rPr lang="en-US"/>
              <a:t>Implementation Plan</a:t>
            </a:r>
          </a:p>
          <a:p>
            <a:r>
              <a:rPr lang="en-US"/>
              <a:t>Testing Plan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C5F75C-D995-4D03-BD0C-CDDAADAAE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BBCE8-B9BC-44EE-B710-3410D616F961}" type="slidenum">
              <a:rPr lang="en-US" smtClean="0"/>
              <a:t>14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86AE252-B9B7-46E7-9FBE-B43A60AE3E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74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14"/>
    </mc:Choice>
    <mc:Fallback xmlns="">
      <p:transition spd="slow" advTm="96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F3DDA-B516-4748-9EEA-10F3F676A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323" y="3144945"/>
            <a:ext cx="10515600" cy="1325563"/>
          </a:xfrm>
        </p:spPr>
        <p:txBody>
          <a:bodyPr/>
          <a:lstStyle/>
          <a:p>
            <a:r>
              <a:rPr lang="en-US" b="1">
                <a:solidFill>
                  <a:schemeClr val="bg1"/>
                </a:solidFill>
                <a:cs typeface="Calibri Light"/>
              </a:rPr>
              <a:t>Q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FA6647-D9DB-4369-8DC9-7AA4593CEFD5}"/>
              </a:ext>
            </a:extLst>
          </p:cNvPr>
          <p:cNvSpPr txBox="1"/>
          <p:nvPr/>
        </p:nvSpPr>
        <p:spPr>
          <a:xfrm>
            <a:off x="261257" y="388256"/>
            <a:ext cx="4884056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b="1">
                <a:solidFill>
                  <a:schemeClr val="bg1"/>
                </a:solidFill>
              </a:rPr>
              <a:t>Questions? (Alfred)</a:t>
            </a:r>
            <a:endParaRPr lang="en-US" sz="4400" b="1">
              <a:solidFill>
                <a:schemeClr val="bg1"/>
              </a:solidFill>
              <a:cs typeface="Calibri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315A27-7FCA-420F-91FC-D0D79B5F2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BBCE8-B9BC-44EE-B710-3410D616F961}" type="slidenum">
              <a:rPr lang="en-US" smtClean="0"/>
              <a:t>15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C95816D-2E1D-43A7-B5C6-F7833A70F8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94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7"/>
    </mc:Choice>
    <mc:Fallback xmlns="">
      <p:transition spd="slow" advTm="2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F3DDA-B516-4748-9EEA-10F3F676A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486" y="229054"/>
            <a:ext cx="10515600" cy="1325563"/>
          </a:xfrm>
        </p:spPr>
        <p:txBody>
          <a:bodyPr/>
          <a:lstStyle/>
          <a:p>
            <a:r>
              <a:rPr lang="en-US" b="1">
                <a:solidFill>
                  <a:schemeClr val="bg1"/>
                </a:solidFill>
                <a:cs typeface="Calibri Light"/>
              </a:rPr>
              <a:t>References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704A0C-2FCA-42C5-9D19-5AFEFB5D0A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300" dirty="0"/>
              <a:t>[1] </a:t>
            </a:r>
            <a:r>
              <a:rPr lang="en-US" sz="105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Amazon.com. 2020. </a:t>
            </a:r>
            <a:r>
              <a:rPr lang="en-US" sz="1050" b="0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Penn-Plax Daily Double II Battery-Operated Automatic Fish Feeder</a:t>
            </a:r>
            <a:r>
              <a:rPr lang="en-US" sz="105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[online] Available at: &lt;https://www.amazon.com/Penn-Plax-Double-Battery-Operated-Automatic-Feeder/dp/B0002565NO/ref=as_li_ss_il?dchild=1&amp;keywords=penn-plax+daily+double+ii+battery-operated+automatic&amp;qid=1594110826&amp;sr=8-1&amp;linkCode=li2&amp;tag=fishkeepingw-20&amp;linkId=7575a7597e17e5f114c1b81d03582b35&amp;language=en_US&gt; [Accessed 1 September 2020].</a:t>
            </a:r>
            <a:endParaRPr lang="en-US" sz="13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EBDBF8-7EB8-45A7-A2F5-1670FFD5B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BBCE8-B9BC-44EE-B710-3410D616F96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443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F3DDA-B516-4748-9EEA-10F3F676A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5377"/>
            <a:ext cx="10515600" cy="1325563"/>
          </a:xfrm>
        </p:spPr>
        <p:txBody>
          <a:bodyPr/>
          <a:lstStyle/>
          <a:p>
            <a:r>
              <a:rPr lang="en-US" b="1">
                <a:solidFill>
                  <a:schemeClr val="bg1"/>
                </a:solidFill>
                <a:ea typeface="+mj-lt"/>
                <a:cs typeface="+mj-lt"/>
              </a:rPr>
              <a:t>Project Description (</a:t>
            </a:r>
            <a:r>
              <a:rPr lang="en-US" b="1" err="1">
                <a:solidFill>
                  <a:schemeClr val="bg1"/>
                </a:solidFill>
                <a:ea typeface="+mj-lt"/>
                <a:cs typeface="+mj-lt"/>
              </a:rPr>
              <a:t>Yanchu</a:t>
            </a:r>
            <a:r>
              <a:rPr lang="en-US" b="1">
                <a:solidFill>
                  <a:schemeClr val="bg1"/>
                </a:solidFill>
                <a:ea typeface="+mj-lt"/>
                <a:cs typeface="+mj-lt"/>
              </a:rPr>
              <a:t>)</a:t>
            </a:r>
            <a:endParaRPr lang="en-US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704A0C-2FCA-42C5-9D19-5AFEFB5D0A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Background</a:t>
            </a:r>
          </a:p>
          <a:p>
            <a:r>
              <a:rPr lang="en-US">
                <a:cs typeface="Calibri"/>
              </a:rPr>
              <a:t>Target Customer: </a:t>
            </a:r>
            <a:r>
              <a:rPr lang="en-US">
                <a:ea typeface="+mn-lt"/>
                <a:cs typeface="+mn-lt"/>
              </a:rPr>
              <a:t>individuals who is interested in planting</a:t>
            </a:r>
          </a:p>
          <a:p>
            <a:r>
              <a:rPr lang="en-US">
                <a:cs typeface="Calibri"/>
              </a:rPr>
              <a:t>Requirements: size, </a:t>
            </a:r>
            <a:r>
              <a:rPr lang="en-US">
                <a:ea typeface="+mn-lt"/>
                <a:cs typeface="+mn-lt"/>
              </a:rPr>
              <a:t>sustainable, affordable</a:t>
            </a:r>
          </a:p>
          <a:p>
            <a:r>
              <a:rPr lang="en-US">
                <a:cs typeface="Calibri"/>
              </a:rPr>
              <a:t>Client: our teammate Hunter</a:t>
            </a:r>
          </a:p>
          <a:p>
            <a:r>
              <a:rPr lang="en-US">
                <a:cs typeface="Calibri"/>
              </a:rPr>
              <a:t>Sponsor: no sponsor currently</a:t>
            </a: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ACAEAD-D2EC-4BA2-9511-5FDABDCE7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BBCE8-B9BC-44EE-B710-3410D616F961}" type="slidenum">
              <a:rPr lang="en-US" smtClean="0"/>
              <a:t>2</a:t>
            </a:fld>
            <a:endParaRPr lang="en-US"/>
          </a:p>
        </p:txBody>
      </p:sp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3DC17118-38F2-44E4-BE0B-13B5DF4957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149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403"/>
    </mc:Choice>
    <mc:Fallback>
      <p:transition spd="slow" advTm="64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F3DDA-B516-4748-9EEA-10F3F676A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572"/>
            <a:ext cx="10515600" cy="1325563"/>
          </a:xfrm>
        </p:spPr>
        <p:txBody>
          <a:bodyPr/>
          <a:lstStyle/>
          <a:p>
            <a:r>
              <a:rPr lang="en-US" b="1">
                <a:solidFill>
                  <a:schemeClr val="bg1"/>
                </a:solidFill>
                <a:ea typeface="+mj-lt"/>
                <a:cs typeface="+mj-lt"/>
              </a:rPr>
              <a:t>Design Description (Richard)</a:t>
            </a:r>
            <a:endParaRPr lang="en-US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704A0C-2FCA-42C5-9D19-5AFEFB5D0A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4163"/>
            <a:ext cx="7995139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+mn-lt"/>
                <a:cs typeface="+mn-lt"/>
              </a:rPr>
              <a:t>The current system uses a wooden base with an upper frame made of Unistrut to support the weight of the fish tank.</a:t>
            </a:r>
          </a:p>
          <a:p>
            <a:r>
              <a:rPr lang="en-US">
                <a:cs typeface="Calibri"/>
              </a:rPr>
              <a:t>Underneath the tank is storage for fish food and plant nutrients as well as space for electronics and cables.</a:t>
            </a:r>
          </a:p>
          <a:p>
            <a:r>
              <a:rPr lang="en-US">
                <a:cs typeface="Calibri"/>
              </a:rPr>
              <a:t>The submersed pump pushes water to the upper troughs through tubing</a:t>
            </a:r>
          </a:p>
          <a:p>
            <a:r>
              <a:rPr lang="en-US">
                <a:cs typeface="Calibri"/>
              </a:rPr>
              <a:t>The water then runs into the troughs below and back into the fish tank.</a:t>
            </a:r>
          </a:p>
        </p:txBody>
      </p:sp>
      <p:pic>
        <p:nvPicPr>
          <p:cNvPr id="4" name="Picture 4" descr="Full model design&#10;Description automatically generated">
            <a:extLst>
              <a:ext uri="{FF2B5EF4-FFF2-40B4-BE49-F238E27FC236}">
                <a16:creationId xmlns:a16="http://schemas.microsoft.com/office/drawing/2014/main" id="{8E5FD168-FC69-48D6-B7A3-4854D8FE5F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5683" y="1239535"/>
            <a:ext cx="3368430" cy="498801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371A61-CBFC-46E4-96BE-1425D7E22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BBCE8-B9BC-44EE-B710-3410D616F961}" type="slidenum">
              <a:rPr lang="en-US" smtClean="0"/>
              <a:pPr/>
              <a:t>3</a:t>
            </a:fld>
            <a:r>
              <a:rPr lang="en-US"/>
              <a:t> Richard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F1FFDF-4994-4857-88BD-F5F6D4A5E143}"/>
              </a:ext>
            </a:extLst>
          </p:cNvPr>
          <p:cNvSpPr txBox="1"/>
          <p:nvPr/>
        </p:nvSpPr>
        <p:spPr>
          <a:xfrm>
            <a:off x="8829869" y="6170645"/>
            <a:ext cx="274319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/>
              <a:t>Figure 1: Full CAD Model</a:t>
            </a:r>
            <a:endParaRPr lang="en-US" sz="1400">
              <a:cs typeface="Calibri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D306ECF-6FC9-4DD9-954A-4F6FCF5B55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56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44"/>
    </mc:Choice>
    <mc:Fallback>
      <p:transition spd="slow" advTm="37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F3DDA-B516-4748-9EEA-10F3F676A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572"/>
            <a:ext cx="10515600" cy="1325563"/>
          </a:xfrm>
        </p:spPr>
        <p:txBody>
          <a:bodyPr/>
          <a:lstStyle/>
          <a:p>
            <a:r>
              <a:rPr lang="en-US" b="1">
                <a:solidFill>
                  <a:schemeClr val="bg1"/>
                </a:solidFill>
                <a:ea typeface="+mj-lt"/>
                <a:cs typeface="+mj-lt"/>
              </a:rPr>
              <a:t>Design Description Cont. (Richard)</a:t>
            </a:r>
            <a:endParaRPr lang="en-US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704A0C-2FCA-42C5-9D19-5AFEFB5D0A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7416" y="1226911"/>
            <a:ext cx="4566139" cy="20276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/>
            <a:r>
              <a:rPr lang="en-US" sz="2000">
                <a:ea typeface="+mn-lt"/>
                <a:cs typeface="+mn-lt"/>
              </a:rPr>
              <a:t>The water drains from the lower pipes into the tank to be reused by the fish and pump.</a:t>
            </a:r>
            <a:endParaRPr lang="en-US" sz="2000">
              <a:cs typeface="Calibri"/>
            </a:endParaRPr>
          </a:p>
          <a:p>
            <a:pPr marL="457200" indent="-457200"/>
            <a:r>
              <a:rPr lang="en-US" sz="2000">
                <a:cs typeface="Calibri"/>
              </a:rPr>
              <a:t>The flowing water helps aerate the water to keep fish oxygenated.</a:t>
            </a:r>
          </a:p>
          <a:p>
            <a:pPr marL="457200" indent="-457200"/>
            <a:endParaRPr lang="en-US" sz="2000">
              <a:cs typeface="Calibri"/>
            </a:endParaRPr>
          </a:p>
          <a:p>
            <a:endParaRPr lang="en-US" sz="2000">
              <a:cs typeface="Calibri"/>
            </a:endParaRPr>
          </a:p>
        </p:txBody>
      </p:sp>
      <p:pic>
        <p:nvPicPr>
          <p:cNvPr id="4" name="Picture 4" descr="A picture containing outdoor, fence, snow, track&#10;&#10;Description automatically generated">
            <a:extLst>
              <a:ext uri="{FF2B5EF4-FFF2-40B4-BE49-F238E27FC236}">
                <a16:creationId xmlns:a16="http://schemas.microsoft.com/office/drawing/2014/main" id="{03F91E58-01F4-4396-B6E9-8A5BD0E8DC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8" y="1228820"/>
            <a:ext cx="2712098" cy="3062774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61435191-835F-4D7D-AB71-F5FAE5887A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0091" y="3069901"/>
            <a:ext cx="4508041" cy="21724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FFC2C7-10CD-4F16-A705-03AC6523ADB8}"/>
              </a:ext>
            </a:extLst>
          </p:cNvPr>
          <p:cNvSpPr txBox="1"/>
          <p:nvPr/>
        </p:nvSpPr>
        <p:spPr>
          <a:xfrm>
            <a:off x="2642557" y="1330688"/>
            <a:ext cx="4511429" cy="34778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>
                <a:cs typeface="Calibri"/>
              </a:rPr>
              <a:t>When installed, the PVC tubing sticks into the troughs 0.25 inches.</a:t>
            </a:r>
          </a:p>
          <a:p>
            <a:pPr marL="285750" indent="-285750">
              <a:buFont typeface="Arial"/>
              <a:buChar char="•"/>
            </a:pPr>
            <a:endParaRPr lang="en-US" sz="200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000">
                <a:cs typeface="Calibri"/>
              </a:rPr>
              <a:t>Due to this, the water level in the troughs must be maintained at 0.25 inches before drainage can occur.</a:t>
            </a:r>
          </a:p>
          <a:p>
            <a:pPr marL="285750" indent="-285750">
              <a:buFont typeface="Arial"/>
              <a:buChar char="•"/>
            </a:pPr>
            <a:endParaRPr lang="en-US" sz="200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000">
                <a:cs typeface="Calibri"/>
              </a:rPr>
              <a:t>This guarantees appropriate water level in the system and provides a method for limiting water drain.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848CC3-2BDD-40BA-976D-5292D7C5A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BBCE8-B9BC-44EE-B710-3410D616F961}" type="slidenum">
              <a:rPr lang="en-US" smtClean="0"/>
              <a:t>4</a:t>
            </a:fld>
            <a:r>
              <a:rPr lang="en-US"/>
              <a:t> Richard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FA8971-9C9D-497B-84F5-CB2DC71009C7}"/>
              </a:ext>
            </a:extLst>
          </p:cNvPr>
          <p:cNvSpPr txBox="1"/>
          <p:nvPr/>
        </p:nvSpPr>
        <p:spPr>
          <a:xfrm>
            <a:off x="4665" y="4288971"/>
            <a:ext cx="274319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/>
              <a:t>Figure 2: Troughs with built in drain limiter</a:t>
            </a:r>
            <a:endParaRPr lang="en-US" sz="1400"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4DF805-8733-4359-BCC6-46DC7EC704A9}"/>
              </a:ext>
            </a:extLst>
          </p:cNvPr>
          <p:cNvSpPr txBox="1"/>
          <p:nvPr/>
        </p:nvSpPr>
        <p:spPr>
          <a:xfrm>
            <a:off x="7679094" y="5244115"/>
            <a:ext cx="449268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Figure 3: Drains from lower troughs into tank.</a:t>
            </a:r>
            <a:endParaRPr lang="en-US" sz="1400" dirty="0">
              <a:cs typeface="Calibri"/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FA3283F7-0C7A-4BE0-B566-5115A678C1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745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653"/>
    </mc:Choice>
    <mc:Fallback>
      <p:transition spd="slow" advTm="49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F3DDA-B516-4748-9EEA-10F3F676A3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680357" y="-1118281"/>
            <a:ext cx="9144000" cy="238760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bg1"/>
                </a:solidFill>
                <a:cs typeface="Calibri Light"/>
              </a:rPr>
              <a:t>Current State of System (Aaron)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AF45A5-0044-48D4-9F79-965D8531F3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875" y="1575284"/>
            <a:ext cx="3324446" cy="4294444"/>
          </a:xfrm>
          <a:prstGeom prst="rect">
            <a:avLst/>
          </a:prstGeom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62A75AE6-7C5B-4837-8A94-4FF66203A9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5832498"/>
              </p:ext>
            </p:extLst>
          </p:nvPr>
        </p:nvGraphicFramePr>
        <p:xfrm>
          <a:off x="806657" y="1655303"/>
          <a:ext cx="5917906" cy="3966960"/>
        </p:xfrm>
        <a:graphic>
          <a:graphicData uri="http://schemas.openxmlformats.org/drawingml/2006/table">
            <a:tbl>
              <a:tblPr/>
              <a:tblGrid>
                <a:gridCol w="3097791">
                  <a:extLst>
                    <a:ext uri="{9D8B030D-6E8A-4147-A177-3AD203B41FA5}">
                      <a16:colId xmlns:a16="http://schemas.microsoft.com/office/drawing/2014/main" val="4190601057"/>
                    </a:ext>
                  </a:extLst>
                </a:gridCol>
                <a:gridCol w="2820115">
                  <a:extLst>
                    <a:ext uri="{9D8B030D-6E8A-4147-A177-3AD203B41FA5}">
                      <a16:colId xmlns:a16="http://schemas.microsoft.com/office/drawing/2014/main" val="3321257995"/>
                    </a:ext>
                  </a:extLst>
                </a:gridCol>
              </a:tblGrid>
              <a:tr h="4100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Arial"/>
                        </a:rPr>
                        <a:t>Customer Requirements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Arial"/>
                        </a:rPr>
                        <a:t>Target Engineering Requirements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9172438"/>
                  </a:ext>
                </a:extLst>
              </a:tr>
              <a:tr h="3700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Arial"/>
                        </a:rPr>
                        <a:t>Sufficient lighting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Arial"/>
                        </a:rPr>
                        <a:t>200 PPFD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0898823"/>
                  </a:ext>
                </a:extLst>
              </a:tr>
              <a:tr h="3700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Arial"/>
                        </a:rPr>
                        <a:t>Maintain proper nutrient solution basicity 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Arial"/>
                        </a:rPr>
                        <a:t>6.8 - 7.2 PH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6326295"/>
                  </a:ext>
                </a:extLst>
              </a:tr>
              <a:tr h="3700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Arial"/>
                        </a:rPr>
                        <a:t>Maintain water temperature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Arial"/>
                        </a:rPr>
                        <a:t>68°F-74°F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7650640"/>
                  </a:ext>
                </a:extLst>
              </a:tr>
              <a:tr h="3700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Arial"/>
                        </a:rPr>
                        <a:t>Support fish tank weight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Arial"/>
                        </a:rPr>
                        <a:t>Support 1300 </a:t>
                      </a:r>
                      <a:r>
                        <a:rPr lang="en-US" sz="1600" b="0" i="0" u="none" strike="noStrike" dirty="0" err="1">
                          <a:effectLst/>
                          <a:latin typeface="Arial"/>
                        </a:rPr>
                        <a:t>lbs</a:t>
                      </a:r>
                      <a:endParaRPr lang="en-US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8850214"/>
                  </a:ext>
                </a:extLst>
              </a:tr>
              <a:tr h="3700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Arial"/>
                        </a:rPr>
                        <a:t>Adequate flow rate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Arial"/>
                        </a:rPr>
                        <a:t>28 GPH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6586406"/>
                  </a:ext>
                </a:extLst>
              </a:tr>
              <a:tr h="3700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Arial"/>
                        </a:rPr>
                        <a:t>Minimal electrical operating cost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Arial"/>
                        </a:rPr>
                        <a:t>$60 per month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2147130"/>
                  </a:ext>
                </a:extLst>
              </a:tr>
              <a:tr h="3818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Arial"/>
                        </a:rPr>
                        <a:t>Small footprint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Arial"/>
                        </a:rPr>
                        <a:t>8 ft</a:t>
                      </a:r>
                      <a:r>
                        <a:rPr lang="en-US" sz="1600" b="0" i="0" u="none" strike="noStrike" baseline="30000">
                          <a:effectLst/>
                          <a:latin typeface="Arial"/>
                        </a:rPr>
                        <a:t>2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0830137"/>
                  </a:ext>
                </a:extLst>
              </a:tr>
              <a:tr h="3700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Arial"/>
                        </a:rPr>
                        <a:t>Quiet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Arial"/>
                        </a:rPr>
                        <a:t>55 Decibels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3307491"/>
                  </a:ext>
                </a:extLst>
              </a:tr>
              <a:tr h="3700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Arial"/>
                        </a:rPr>
                        <a:t>Monitor flow rate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Arial"/>
                        </a:rPr>
                        <a:t>Alert @ flow rate &lt; 5 GPH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1533650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EA4F824-4770-4FA2-A882-3183A2B67F34}"/>
              </a:ext>
            </a:extLst>
          </p:cNvPr>
          <p:cNvSpPr txBox="1"/>
          <p:nvPr/>
        </p:nvSpPr>
        <p:spPr>
          <a:xfrm>
            <a:off x="8843502" y="5869728"/>
            <a:ext cx="296713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Figure 4: Current CAD model</a:t>
            </a:r>
            <a:endParaRPr lang="en-US" sz="1400" dirty="0">
              <a:cs typeface="Calibri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CEFCC47-89CD-48CF-8FA8-E18C34B303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1002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701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905"/>
    </mc:Choice>
    <mc:Fallback>
      <p:transition spd="slow" advTm="25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F3DDA-B516-4748-9EEA-10F3F676A3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680357" y="-1118281"/>
            <a:ext cx="9144000" cy="238760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bg1"/>
                </a:solidFill>
                <a:cs typeface="Calibri Light"/>
              </a:rPr>
              <a:t>Current State of System (Aaron)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itle 1">
                <a:extLst>
                  <a:ext uri="{FF2B5EF4-FFF2-40B4-BE49-F238E27FC236}">
                    <a16:creationId xmlns:a16="http://schemas.microsoft.com/office/drawing/2014/main" id="{FF272378-BA70-4179-AF7B-54CCA6BB8B3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7559" y="2008506"/>
                <a:ext cx="3464408" cy="13208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97500"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3300" dirty="0"/>
                  <a:t>Light </a:t>
                </a:r>
                <a14:m>
                  <m:oMath xmlns:m="http://schemas.openxmlformats.org/officeDocument/2006/math">
                    <m:r>
                      <a:rPr lang="en-US" sz="33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sz="3300" dirty="0"/>
                  <a:t> 200 PPFD</a:t>
                </a:r>
              </a:p>
            </p:txBody>
          </p:sp>
        </mc:Choice>
        <mc:Fallback>
          <p:sp>
            <p:nvSpPr>
              <p:cNvPr id="9" name="Title 1">
                <a:extLst>
                  <a:ext uri="{FF2B5EF4-FFF2-40B4-BE49-F238E27FC236}">
                    <a16:creationId xmlns:a16="http://schemas.microsoft.com/office/drawing/2014/main" id="{FF272378-BA70-4179-AF7B-54CCA6BB8B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559" y="2008506"/>
                <a:ext cx="3464408" cy="13208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E7C9A328-C1BD-4A3C-90D4-9B64F13A2B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7351" y="1667583"/>
            <a:ext cx="2608353" cy="18348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056E36-1198-4621-9708-B31FF7338739}"/>
              </a:ext>
            </a:extLst>
          </p:cNvPr>
          <p:cNvSpPr txBox="1"/>
          <p:nvPr/>
        </p:nvSpPr>
        <p:spPr>
          <a:xfrm>
            <a:off x="6117160" y="3599711"/>
            <a:ext cx="25360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Fig 5: VA600 Par light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88F192-F8E8-4E0C-BA52-7A138C762FB0}"/>
              </a:ext>
            </a:extLst>
          </p:cNvPr>
          <p:cNvSpPr/>
          <p:nvPr/>
        </p:nvSpPr>
        <p:spPr>
          <a:xfrm>
            <a:off x="360679" y="4274974"/>
            <a:ext cx="3966956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3200" dirty="0">
                <a:latin typeface="+mj-lt"/>
                <a:ea typeface="+mj-ea"/>
                <a:cs typeface="+mj-cs"/>
              </a:rPr>
              <a:t>Power of hydrogen = 6.8 - 7.2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ED8885-BAAC-46E1-9CF3-CFCBF436A383}"/>
              </a:ext>
            </a:extLst>
          </p:cNvPr>
          <p:cNvSpPr txBox="1"/>
          <p:nvPr/>
        </p:nvSpPr>
        <p:spPr>
          <a:xfrm>
            <a:off x="5922069" y="6295949"/>
            <a:ext cx="29650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Fig 6:  </a:t>
            </a:r>
            <a:r>
              <a:rPr lang="it-IT" sz="1200" dirty="0"/>
              <a:t>Milwaukee MC122 PRO pH Controller </a:t>
            </a:r>
            <a:endParaRPr lang="en-US" sz="1200" dirty="0"/>
          </a:p>
        </p:txBody>
      </p:sp>
      <p:pic>
        <p:nvPicPr>
          <p:cNvPr id="13" name="Picture 7" descr="A picture containing table, meter, clock&#10;&#10;Description automatically generated">
            <a:extLst>
              <a:ext uri="{FF2B5EF4-FFF2-40B4-BE49-F238E27FC236}">
                <a16:creationId xmlns:a16="http://schemas.microsoft.com/office/drawing/2014/main" id="{0827B642-2BD6-4A96-A7C6-9133F113B4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6592" y="3900735"/>
            <a:ext cx="1994172" cy="215068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A19A00F-00BA-4B3D-89FA-AC85DFF3AF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025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639"/>
    </mc:Choice>
    <mc:Fallback>
      <p:transition spd="slow" advTm="36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F3DDA-B516-4748-9EEA-10F3F676A3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680357" y="-1118281"/>
            <a:ext cx="9144000" cy="238760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bg1"/>
                </a:solidFill>
                <a:cs typeface="Calibri Light"/>
              </a:rPr>
              <a:t>Current State of System (Aaron)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1A909E-936D-4308-B0A3-235D0EC4708B}"/>
              </a:ext>
            </a:extLst>
          </p:cNvPr>
          <p:cNvSpPr/>
          <p:nvPr/>
        </p:nvSpPr>
        <p:spPr>
          <a:xfrm>
            <a:off x="639747" y="1733493"/>
            <a:ext cx="4334273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3200" dirty="0">
                <a:latin typeface="+mj-lt"/>
                <a:ea typeface="+mj-ea"/>
                <a:cs typeface="+mj-cs"/>
              </a:rPr>
              <a:t>Maintain water temperature between 68°F-74°F</a:t>
            </a:r>
          </a:p>
        </p:txBody>
      </p:sp>
      <p:pic>
        <p:nvPicPr>
          <p:cNvPr id="7" name="Picture 7" descr="A picture containing sitting, bicycle, pair, table&#10;&#10;Description automatically generated">
            <a:extLst>
              <a:ext uri="{FF2B5EF4-FFF2-40B4-BE49-F238E27FC236}">
                <a16:creationId xmlns:a16="http://schemas.microsoft.com/office/drawing/2014/main" id="{5D4F86A9-D0BE-408E-8BB9-CF501009A7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9325" y="1250911"/>
            <a:ext cx="2208170" cy="21780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7CA7D38-17DA-4C89-805E-5B8A817CBBBD}"/>
              </a:ext>
            </a:extLst>
          </p:cNvPr>
          <p:cNvSpPr txBox="1"/>
          <p:nvPr/>
        </p:nvSpPr>
        <p:spPr>
          <a:xfrm>
            <a:off x="5867526" y="3466011"/>
            <a:ext cx="1967412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dirty="0"/>
              <a:t>Fig 7: aquarium heater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8C441A-4CA5-4010-8A5C-D603CE51D00C}"/>
              </a:ext>
            </a:extLst>
          </p:cNvPr>
          <p:cNvSpPr/>
          <p:nvPr/>
        </p:nvSpPr>
        <p:spPr>
          <a:xfrm>
            <a:off x="1213260" y="4315954"/>
            <a:ext cx="37607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+mj-lt"/>
                <a:ea typeface="+mj-ea"/>
                <a:cs typeface="+mj-cs"/>
              </a:rPr>
              <a:t>Volumetric flow rate per planter = 28 gph</a:t>
            </a:r>
          </a:p>
        </p:txBody>
      </p:sp>
      <p:pic>
        <p:nvPicPr>
          <p:cNvPr id="10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111E6D6C-E4EE-4AFC-BE52-332DC60F59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2292" y="3780021"/>
            <a:ext cx="2807081" cy="24080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060846C-68EF-4369-AADF-BEEE04E8C84E}"/>
              </a:ext>
            </a:extLst>
          </p:cNvPr>
          <p:cNvSpPr txBox="1"/>
          <p:nvPr/>
        </p:nvSpPr>
        <p:spPr>
          <a:xfrm>
            <a:off x="5867526" y="6271799"/>
            <a:ext cx="2313425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dirty="0"/>
              <a:t>Fig 9: PP-291xx performance curve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4B8387E-1426-449F-832B-6BF7AD4CF3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6783" y="3858482"/>
            <a:ext cx="2051957" cy="181584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7BF74E3-9293-4B4B-A1E1-A940860B437A}"/>
              </a:ext>
            </a:extLst>
          </p:cNvPr>
          <p:cNvSpPr/>
          <p:nvPr/>
        </p:nvSpPr>
        <p:spPr>
          <a:xfrm>
            <a:off x="9068387" y="5674323"/>
            <a:ext cx="21284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200" dirty="0">
                <a:solidFill>
                  <a:prstClr val="black"/>
                </a:solidFill>
              </a:rPr>
              <a:t>Fig 8: </a:t>
            </a:r>
            <a:r>
              <a:rPr lang="en-US" sz="1200" dirty="0" err="1">
                <a:solidFill>
                  <a:prstClr val="black"/>
                </a:solidFill>
              </a:rPr>
              <a:t>Ponics</a:t>
            </a:r>
            <a:r>
              <a:rPr lang="en-US" sz="1200" dirty="0">
                <a:solidFill>
                  <a:prstClr val="black"/>
                </a:solidFill>
              </a:rPr>
              <a:t> Pumps model-291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5EC645E9-7608-41C7-897D-F8B0687233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221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944"/>
    </mc:Choice>
    <mc:Fallback>
      <p:transition spd="slow" advTm="44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F3DDA-B516-4748-9EEA-10F3F676A3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680357" y="-1118281"/>
            <a:ext cx="9144000" cy="238760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bg1"/>
                </a:solidFill>
                <a:cs typeface="Calibri Light"/>
              </a:rPr>
              <a:t>Current State of System (Aaron)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157AAC-8D6A-4778-B14A-26409D3B96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0208" y="1249425"/>
            <a:ext cx="4154418" cy="17752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8013FB-D4DF-4AD7-A569-97795D61022F}"/>
              </a:ext>
            </a:extLst>
          </p:cNvPr>
          <p:cNvSpPr txBox="1"/>
          <p:nvPr/>
        </p:nvSpPr>
        <p:spPr>
          <a:xfrm>
            <a:off x="6654568" y="3119432"/>
            <a:ext cx="20696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Fig 10: Hall effect flow meter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5BBA8D-0774-466B-A056-7BAEDCAA2C57}"/>
              </a:ext>
            </a:extLst>
          </p:cNvPr>
          <p:cNvSpPr/>
          <p:nvPr/>
        </p:nvSpPr>
        <p:spPr>
          <a:xfrm>
            <a:off x="388015" y="1507529"/>
            <a:ext cx="5035323" cy="1070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+mj-lt"/>
                <a:ea typeface="+mj-ea"/>
                <a:cs typeface="+mj-cs"/>
              </a:rPr>
              <a:t>Volumetric flow rate per grow trough = 28gph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082786-575B-4972-9BD4-812A66D3B4AE}"/>
              </a:ext>
            </a:extLst>
          </p:cNvPr>
          <p:cNvSpPr/>
          <p:nvPr/>
        </p:nvSpPr>
        <p:spPr>
          <a:xfrm>
            <a:off x="1031401" y="4343492"/>
            <a:ext cx="21070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+mj-lt"/>
                <a:ea typeface="+mj-ea"/>
                <a:cs typeface="+mj-cs"/>
              </a:rPr>
              <a:t>Area = 8 ft</a:t>
            </a:r>
            <a:r>
              <a:rPr lang="en-US" sz="3200" baseline="30000" dirty="0">
                <a:latin typeface="+mj-lt"/>
                <a:ea typeface="+mj-ea"/>
                <a:cs typeface="+mj-cs"/>
              </a:rPr>
              <a:t>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8FAC71-D6BC-4A42-86A0-BD1767AC186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7584"/>
          <a:stretch/>
        </p:blipFill>
        <p:spPr>
          <a:xfrm>
            <a:off x="6643215" y="3532620"/>
            <a:ext cx="1820428" cy="264910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845B732-76B2-4565-B05F-84701FEC673C}"/>
              </a:ext>
            </a:extLst>
          </p:cNvPr>
          <p:cNvSpPr/>
          <p:nvPr/>
        </p:nvSpPr>
        <p:spPr>
          <a:xfrm>
            <a:off x="388015" y="2673156"/>
            <a:ext cx="46245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+mj-lt"/>
                <a:ea typeface="+mj-ea"/>
                <a:cs typeface="+mj-cs"/>
              </a:rPr>
              <a:t>Alert @ flow rate &lt; 28 GPH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51325C-7404-4AC5-90B5-98582C10CE5F}"/>
              </a:ext>
            </a:extLst>
          </p:cNvPr>
          <p:cNvSpPr/>
          <p:nvPr/>
        </p:nvSpPr>
        <p:spPr>
          <a:xfrm>
            <a:off x="838217" y="5041240"/>
            <a:ext cx="42978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Average ceiling height in the U.S. is 8-9ft 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054B297F-A85D-4636-83E0-5C84375BC9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1A839BE-C6EF-49AD-865C-F1C4A712917E}"/>
              </a:ext>
            </a:extLst>
          </p:cNvPr>
          <p:cNvSpPr txBox="1"/>
          <p:nvPr/>
        </p:nvSpPr>
        <p:spPr>
          <a:xfrm>
            <a:off x="6654568" y="6209830"/>
            <a:ext cx="20696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Fig 11: Hall effect flow meter </a:t>
            </a:r>
          </a:p>
        </p:txBody>
      </p:sp>
    </p:spTree>
    <p:extLst>
      <p:ext uri="{BB962C8B-B14F-4D97-AF65-F5344CB8AC3E}">
        <p14:creationId xmlns:p14="http://schemas.microsoft.com/office/powerpoint/2010/main" val="3159962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622"/>
    </mc:Choice>
    <mc:Fallback>
      <p:transition spd="slow" advTm="29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F3DDA-B516-4748-9EEA-10F3F676A3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680357" y="-1118281"/>
            <a:ext cx="9144000" cy="238760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bg1"/>
                </a:solidFill>
                <a:cs typeface="Calibri Light"/>
              </a:rPr>
              <a:t>Current State of System (Aaron)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9E842E5-993D-4D30-AA7B-AA83E9DE68D9}"/>
                  </a:ext>
                </a:extLst>
              </p:cNvPr>
              <p:cNvSpPr/>
              <p:nvPr/>
            </p:nvSpPr>
            <p:spPr>
              <a:xfrm>
                <a:off x="738578" y="1883466"/>
                <a:ext cx="5117876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>
                    <a:latin typeface="+mj-lt"/>
                    <a:ea typeface="+mj-ea"/>
                    <a:cs typeface="+mj-cs"/>
                  </a:rPr>
                  <a:t>Operation noise 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+mj-cs"/>
                      </a:rPr>
                      <m:t>≤</m:t>
                    </m:r>
                  </m:oMath>
                </a14:m>
                <a:r>
                  <a:rPr lang="en-US" sz="3200" dirty="0">
                    <a:latin typeface="+mj-lt"/>
                    <a:ea typeface="+mj-ea"/>
                    <a:cs typeface="+mj-cs"/>
                  </a:rPr>
                  <a:t>55 Decibels</a:t>
                </a:r>
              </a:p>
            </p:txBody>
          </p:sp>
        </mc:Choice>
        <mc:Fallback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9E842E5-993D-4D30-AA7B-AA83E9DE68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578" y="1883466"/>
                <a:ext cx="5117876" cy="584775"/>
              </a:xfrm>
              <a:prstGeom prst="rect">
                <a:avLst/>
              </a:prstGeom>
              <a:blipFill>
                <a:blip r:embed="rId5"/>
                <a:stretch>
                  <a:fillRect l="-2976" t="-12500" r="-2262" b="-343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02079BC9-82DA-457E-9293-A442F17D07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1692" y="1527556"/>
            <a:ext cx="2223902" cy="16796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EE80C3-66DC-4491-8DC0-26057FA4476C}"/>
              </a:ext>
            </a:extLst>
          </p:cNvPr>
          <p:cNvSpPr txBox="1"/>
          <p:nvPr/>
        </p:nvSpPr>
        <p:spPr>
          <a:xfrm>
            <a:off x="7357953" y="3209677"/>
            <a:ext cx="232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Fig 12: Silicone drying mat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EA641B-8AD9-4F78-99DC-CB932B14CB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2363" y="3783568"/>
            <a:ext cx="2223902" cy="18339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DB25EB-AB0C-47E5-A8F4-DF8B2CD52DA5}"/>
              </a:ext>
            </a:extLst>
          </p:cNvPr>
          <p:cNvSpPr txBox="1"/>
          <p:nvPr/>
        </p:nvSpPr>
        <p:spPr>
          <a:xfrm>
            <a:off x="7566773" y="5702035"/>
            <a:ext cx="232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Fig 13: Rubber pump feet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2242E83-7817-4454-9A9D-9D38355AE3C1}"/>
              </a:ext>
            </a:extLst>
          </p:cNvPr>
          <p:cNvSpPr/>
          <p:nvPr/>
        </p:nvSpPr>
        <p:spPr>
          <a:xfrm>
            <a:off x="985370" y="2605357"/>
            <a:ext cx="5110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Typical refrigerator operating noise is 50 decibels 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5D2431D5-E588-4FEC-8E5B-44AC6C2746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74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16"/>
    </mc:Choice>
    <mc:Fallback>
      <p:transition spd="slow" advTm="16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2787D10DF6114A9CC081C7E103805D" ma:contentTypeVersion="11" ma:contentTypeDescription="Create a new document." ma:contentTypeScope="" ma:versionID="519ae2664263c3d913897eaa6bcde97f">
  <xsd:schema xmlns:xsd="http://www.w3.org/2001/XMLSchema" xmlns:xs="http://www.w3.org/2001/XMLSchema" xmlns:p="http://schemas.microsoft.com/office/2006/metadata/properties" xmlns:ns2="586bf104-dc2e-471d-90ed-41d390c56d9e" xmlns:ns3="fe094f8b-0bfa-41c2-bd78-ffc52640bfd0" targetNamespace="http://schemas.microsoft.com/office/2006/metadata/properties" ma:root="true" ma:fieldsID="13d60dab590955afd171f0cfbce3008e" ns2:_="" ns3:_="">
    <xsd:import namespace="586bf104-dc2e-471d-90ed-41d390c56d9e"/>
    <xsd:import namespace="fe094f8b-0bfa-41c2-bd78-ffc52640bfd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6bf104-dc2e-471d-90ed-41d390c56d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094f8b-0bfa-41c2-bd78-ffc52640bfd0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0748CEC-6DC5-4E89-BAA1-913F928BA784}">
  <ds:schemaRefs>
    <ds:schemaRef ds:uri="http://schemas.microsoft.com/office/2006/metadata/properties"/>
    <ds:schemaRef ds:uri="http://purl.org/dc/elements/1.1/"/>
    <ds:schemaRef ds:uri="http://purl.org/dc/dcmitype/"/>
    <ds:schemaRef ds:uri="http://www.w3.org/XML/1998/namespace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fe094f8b-0bfa-41c2-bd78-ffc52640bfd0"/>
    <ds:schemaRef ds:uri="586bf104-dc2e-471d-90ed-41d390c56d9e"/>
  </ds:schemaRefs>
</ds:datastoreItem>
</file>

<file path=customXml/itemProps2.xml><?xml version="1.0" encoding="utf-8"?>
<ds:datastoreItem xmlns:ds="http://schemas.openxmlformats.org/officeDocument/2006/customXml" ds:itemID="{72E49726-CAF0-431E-89D2-665EE7E08E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86bf104-dc2e-471d-90ed-41d390c56d9e"/>
    <ds:schemaRef ds:uri="fe094f8b-0bfa-41c2-bd78-ffc52640bfd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1E84C55-62D8-4C81-9DD7-2FA44369C38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1029</Words>
  <Application>Microsoft Office PowerPoint</Application>
  <PresentationFormat>宽屏</PresentationFormat>
  <Paragraphs>244</Paragraphs>
  <Slides>16</Slides>
  <Notes>2</Notes>
  <HiddenSlides>0</HiddenSlides>
  <MMClips>14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2" baseType="lpstr">
      <vt:lpstr>Open Sans</vt:lpstr>
      <vt:lpstr>Arial</vt:lpstr>
      <vt:lpstr>Calibri</vt:lpstr>
      <vt:lpstr>Calibri Light</vt:lpstr>
      <vt:lpstr>Cambria Math</vt:lpstr>
      <vt:lpstr>Office Theme</vt:lpstr>
      <vt:lpstr>Vertical Farming</vt:lpstr>
      <vt:lpstr>Project Description (Yanchu)</vt:lpstr>
      <vt:lpstr>Design Description (Richard)</vt:lpstr>
      <vt:lpstr>Design Description Cont. (Richard)</vt:lpstr>
      <vt:lpstr>Current State of System (Aaron)</vt:lpstr>
      <vt:lpstr>Current State of System (Aaron)</vt:lpstr>
      <vt:lpstr>Current State of System (Aaron)</vt:lpstr>
      <vt:lpstr>Current State of System (Aaron)</vt:lpstr>
      <vt:lpstr>Current State of System (Aaron)</vt:lpstr>
      <vt:lpstr>Current State of System (Aaron)</vt:lpstr>
      <vt:lpstr>Current State of System (Aaron)</vt:lpstr>
      <vt:lpstr>Implementation Plan (Hunter)</vt:lpstr>
      <vt:lpstr>Testing Plan (Alfred)</vt:lpstr>
      <vt:lpstr>Conclusion (Alfred)</vt:lpstr>
      <vt:lpstr>Q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Vertical Farming</dc:title>
  <dc:creator>Aaron Curley</dc:creator>
  <cp:lastModifiedBy>Yanchu Du</cp:lastModifiedBy>
  <cp:revision>10</cp:revision>
  <dcterms:created xsi:type="dcterms:W3CDTF">2020-09-09T00:18:24Z</dcterms:created>
  <dcterms:modified xsi:type="dcterms:W3CDTF">2020-10-17T03:35:43Z</dcterms:modified>
</cp:coreProperties>
</file>