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embeddedFontLst>
    <p:embeddedFont>
      <p:font typeface="PT Sans Narrow"/>
      <p:regular r:id="rId26"/>
      <p:bold r:id="rId27"/>
    </p:embeddedFont>
    <p:embeddedFont>
      <p:font typeface="Open Sans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16A6665-7B35-4D9E-A1A8-E9EFD65CE24F}">
  <a:tblStyle styleId="{916A6665-7B35-4D9E-A1A8-E9EFD65CE24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PTSansNarrow-regular.fntdata"/><Relationship Id="rId25" Type="http://schemas.openxmlformats.org/officeDocument/2006/relationships/slide" Target="slides/slide19.xml"/><Relationship Id="rId28" Type="http://schemas.openxmlformats.org/officeDocument/2006/relationships/font" Target="fonts/OpenSans-regular.fntdata"/><Relationship Id="rId27" Type="http://schemas.openxmlformats.org/officeDocument/2006/relationships/font" Target="fonts/PTSansNarrow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OpenSans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OpenSans-boldItalic.fntdata"/><Relationship Id="rId30" Type="http://schemas.openxmlformats.org/officeDocument/2006/relationships/font" Target="fonts/OpenSans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7ea199c75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7ea199c75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ea199c75b_4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7ea199c75b_4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6f4bcbbed4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6f4bcbbed4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6f4bcbbed4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6f4bcbbed4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ea199c75b_3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ea199c75b_3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ea199c75b_3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ea199c75b_3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7ea199c75b_3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7ea199c75b_3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6f4bcbbfd9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6f4bcbbfd9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7e97b5d875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7e97b5d875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700e34830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700e34830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f4bcbbed4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f4bcbbed4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6f4bcbbed4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6f4bcbbed4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e97b5d87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e97b5d87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6f4bcbbed4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6f4bcbbed4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6f4bcbbfd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6f4bcbbfd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ea199c75b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7ea199c75b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f4bcbbfd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6f4bcbbfd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f4bcbbed4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f4bcbbed4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12.png"/><Relationship Id="rId7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3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5.png"/><Relationship Id="rId6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Generation</a:t>
            </a:r>
            <a:endParaRPr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044675" y="2850050"/>
            <a:ext cx="5044500" cy="113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Ashley Blood, Jennifer Lawson, Cameron Lissarrague, Nick Green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/>
          <p:nvPr>
            <p:ph type="title"/>
          </p:nvPr>
        </p:nvSpPr>
        <p:spPr>
          <a:xfrm>
            <a:off x="311700" y="46977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Generation- Motors</a:t>
            </a:r>
            <a:endParaRPr/>
          </a:p>
        </p:txBody>
      </p:sp>
      <p:pic>
        <p:nvPicPr>
          <p:cNvPr id="156" name="Google Shape;15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7" y="1287875"/>
            <a:ext cx="3576225" cy="32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2372" y="1722863"/>
            <a:ext cx="4951278" cy="2426407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2"/>
          <p:cNvSpPr txBox="1"/>
          <p:nvPr/>
        </p:nvSpPr>
        <p:spPr>
          <a:xfrm>
            <a:off x="7234675" y="4694975"/>
            <a:ext cx="18057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Cameron Lissarrague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745600" y="4630900"/>
            <a:ext cx="2766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Figure 15: Stepper Motor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4444500" y="4217325"/>
            <a:ext cx="3308700" cy="2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Figure 16: Servo Motor Setup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Generation- Display &amp; Output/Input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Arduino: $18.00 [11]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Display: $9.95 [12]</a:t>
            </a:r>
            <a:endParaRPr/>
          </a:p>
        </p:txBody>
      </p:sp>
      <p:pic>
        <p:nvPicPr>
          <p:cNvPr id="167" name="Google Shape;16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8050" y="1335200"/>
            <a:ext cx="2987251" cy="224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496" y="2236625"/>
            <a:ext cx="2843050" cy="229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 txBox="1"/>
          <p:nvPr/>
        </p:nvSpPr>
        <p:spPr>
          <a:xfrm>
            <a:off x="763550" y="4567375"/>
            <a:ext cx="3165300" cy="2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Figure 17: Arduino Uno [11]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" name="Google Shape;170;p23"/>
          <p:cNvSpPr txBox="1"/>
          <p:nvPr/>
        </p:nvSpPr>
        <p:spPr>
          <a:xfrm>
            <a:off x="4900550" y="3623350"/>
            <a:ext cx="40989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Figure 18: Adafruit display (16x2 characters) [12]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" name="Google Shape;171;p23"/>
          <p:cNvSpPr txBox="1"/>
          <p:nvPr/>
        </p:nvSpPr>
        <p:spPr>
          <a:xfrm>
            <a:off x="7448025" y="4636775"/>
            <a:ext cx="21864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Jenny Lawson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/>
          <p:nvPr>
            <p:ph type="title"/>
          </p:nvPr>
        </p:nvSpPr>
        <p:spPr>
          <a:xfrm>
            <a:off x="311700" y="188200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Evaluation</a:t>
            </a:r>
            <a:endParaRPr/>
          </a:p>
        </p:txBody>
      </p:sp>
      <p:sp>
        <p:nvSpPr>
          <p:cNvPr id="177" name="Google Shape;177;p24"/>
          <p:cNvSpPr txBox="1"/>
          <p:nvPr/>
        </p:nvSpPr>
        <p:spPr>
          <a:xfrm>
            <a:off x="1096725" y="4338300"/>
            <a:ext cx="3540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Figure 19: Pugh chart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" name="Google Shape;178;p24"/>
          <p:cNvSpPr txBox="1"/>
          <p:nvPr/>
        </p:nvSpPr>
        <p:spPr>
          <a:xfrm>
            <a:off x="7836725" y="4623000"/>
            <a:ext cx="21447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Jenny Lawson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9" name="Google Shape;17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25" y="895600"/>
            <a:ext cx="6219961" cy="344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/>
          <p:nvPr>
            <p:ph type="title"/>
          </p:nvPr>
        </p:nvSpPr>
        <p:spPr>
          <a:xfrm>
            <a:off x="0" y="0"/>
            <a:ext cx="28863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Bill of Materials</a:t>
            </a:r>
            <a:endParaRPr/>
          </a:p>
        </p:txBody>
      </p:sp>
      <p:sp>
        <p:nvSpPr>
          <p:cNvPr id="185" name="Google Shape;185;p25"/>
          <p:cNvSpPr txBox="1"/>
          <p:nvPr/>
        </p:nvSpPr>
        <p:spPr>
          <a:xfrm>
            <a:off x="84750" y="1489263"/>
            <a:ext cx="2716800" cy="16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Estimated machining cost for final product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$237.35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Estimated total cost for final design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$267.30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p25"/>
          <p:cNvSpPr txBox="1"/>
          <p:nvPr/>
        </p:nvSpPr>
        <p:spPr>
          <a:xfrm>
            <a:off x="8033100" y="4687600"/>
            <a:ext cx="11109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Ashley Blood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7" name="Google Shape;18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1550" y="93625"/>
            <a:ext cx="6229124" cy="459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/>
          <p:nvPr>
            <p:ph type="title"/>
          </p:nvPr>
        </p:nvSpPr>
        <p:spPr>
          <a:xfrm>
            <a:off x="35775" y="771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Bill of Materials</a:t>
            </a:r>
            <a:endParaRPr/>
          </a:p>
        </p:txBody>
      </p:sp>
      <p:sp>
        <p:nvSpPr>
          <p:cNvPr id="193" name="Google Shape;193;p26"/>
          <p:cNvSpPr txBox="1"/>
          <p:nvPr/>
        </p:nvSpPr>
        <p:spPr>
          <a:xfrm>
            <a:off x="8040300" y="4676550"/>
            <a:ext cx="11037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Ashley Blood</a:t>
            </a:r>
            <a:endParaRPr/>
          </a:p>
        </p:txBody>
      </p:sp>
      <p:pic>
        <p:nvPicPr>
          <p:cNvPr id="194" name="Google Shape;19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4713" y="714575"/>
            <a:ext cx="5754575" cy="433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 Planning </a:t>
            </a:r>
            <a:endParaRPr/>
          </a:p>
        </p:txBody>
      </p:sp>
      <p:graphicFrame>
        <p:nvGraphicFramePr>
          <p:cNvPr id="200" name="Google Shape;200;p27"/>
          <p:cNvGraphicFramePr/>
          <p:nvPr/>
        </p:nvGraphicFramePr>
        <p:xfrm>
          <a:off x="924200" y="1500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{916A6665-7B35-4D9E-A1A8-E9EFD65CE24F}</a:tableStyleId>
              </a:tblPr>
              <a:tblGrid>
                <a:gridCol w="3508550"/>
                <a:gridCol w="3508550"/>
              </a:tblGrid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Final Product Costs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Machine Cost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$237.35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Motor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$2.00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Arduino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$18.00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Display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$9.95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Prototyping Costs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PLA costs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$35.33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Styrofoam costs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$5.83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Total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$308.46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01" name="Google Shape;201;p27"/>
          <p:cNvSpPr txBox="1"/>
          <p:nvPr/>
        </p:nvSpPr>
        <p:spPr>
          <a:xfrm>
            <a:off x="3391775" y="1149375"/>
            <a:ext cx="5475900" cy="3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Note: Machine costs NOT given by machine shop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" name="Google Shape;202;p27"/>
          <p:cNvSpPr txBox="1"/>
          <p:nvPr/>
        </p:nvSpPr>
        <p:spPr>
          <a:xfrm>
            <a:off x="7941300" y="4765425"/>
            <a:ext cx="12027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Ashley Blood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" name="Google Shape;203;p27"/>
          <p:cNvSpPr txBox="1"/>
          <p:nvPr/>
        </p:nvSpPr>
        <p:spPr>
          <a:xfrm>
            <a:off x="924200" y="1170525"/>
            <a:ext cx="27663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Table 2: Budget Analysis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/>
          <p:nvPr>
            <p:ph type="title"/>
          </p:nvPr>
        </p:nvSpPr>
        <p:spPr>
          <a:xfrm>
            <a:off x="3493200" y="2218050"/>
            <a:ext cx="2157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	</a:t>
            </a:r>
            <a:endParaRPr/>
          </a:p>
        </p:txBody>
      </p:sp>
      <p:sp>
        <p:nvSpPr>
          <p:cNvPr id="214" name="Google Shape;214;p29"/>
          <p:cNvSpPr txBox="1"/>
          <p:nvPr>
            <p:ph idx="1" type="body"/>
          </p:nvPr>
        </p:nvSpPr>
        <p:spPr>
          <a:xfrm>
            <a:off x="311700" y="1266325"/>
            <a:ext cx="8520600" cy="34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904" lvl="0" marL="374904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[1] “MSI Stent crimping equipment - precision tools for even stent compression,” MSI, 2016. [Online]. Available: https://msi.equipment/manufacturing-equipment/stent-crimping/. [Accessed: 24-Feb-2020].</a:t>
            </a:r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904" lvl="0" marL="374904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[2] </a:t>
            </a:r>
            <a:r>
              <a:rPr lang="en"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Asbemaister and 10 products, “Camera Aperture Model,” Camera iris aperture 3D model - TurboSquid 1325444, 09-Sep-2018. [Online]. Available: https://www.turbosquid.com/3d-models/camera-iris-aperture-3d-model-1325444. [Accessed: 04-Feb-2020]</a:t>
            </a:r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904" lvl="0" marL="374904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[3] “Free CAD Designs, Files &amp; 3D Models: The GrabCAD Community Library,” Free CAD Designs, Files &amp; 3D Models | The GrabCAD Community Library. [Online]. Available: https://grabcad.com/library/mechanical-iris-window-shade-1. [Accessed: 24-Feb-2020].</a:t>
            </a:r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904" lvl="0" marL="374904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[4] A. Thiraviam, “Free CAD Designs, Files &amp; 3D Models: The GrabCAD Community Library,” Free CAD Designs, Files &amp; 3D Models | The GrabCAD Community Library. [Online]. Available: https://grabcad.com/library/compliant-iris-1. [Accessed: 24-Feb-2020].</a:t>
            </a:r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904" lvl="0" marL="374904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[5] “stepper motor,” Google Shopping. [Online]. Available: https://www.google.com/shopping/product/3633421175327270473?rlz=1C1CHBF_enUS745US745&amp;biw=1920&amp;bih=969&amp;q=stepper+motor&amp;prds=epd:8772076644907374686,paur:ClkAsKraX4r2TBh9_tax5sssv5gDQY0o9Qm08j3Lw03yHrZh3NIZEolEf6r5i-4YflWvvFfbcfUfTkTti1FfqSbEYmHPg2M1SzLLP1J9KSNvdONE7fi9ZYhfvhIZAFPVH72T3sRRGwW5_0FUqO7E20cby_iu8A,prmr:1&amp;sa=X&amp;ved=0ahUKEwiwnKLV9-rnAhVKnp4KHRgSDXgQ8wIImgM. [Accessed: 24-Feb-2020].</a:t>
            </a:r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220" name="Google Shape;220;p30"/>
          <p:cNvSpPr txBox="1"/>
          <p:nvPr>
            <p:ph idx="1" type="body"/>
          </p:nvPr>
        </p:nvSpPr>
        <p:spPr>
          <a:xfrm>
            <a:off x="311700" y="1152425"/>
            <a:ext cx="8520600" cy="39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[6] “Adafruit Industries 711,” Octopart. [Online]. Available: https://octopart.com/711-adafruit industries-28550756. [Accessed: 24-Feb-2020].</a:t>
            </a:r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904" lvl="0" marL="374904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[7] “Buy SG90 9G Micro Servo Motor,” Sumozade Robotics | Robot Parts | Robot Kits | Dc Motors | Lipo Batteries. [Online]. Available: https://www.sumozade.com/sg90-9g-micro-servo-motor-513. [Accessed: 25-Feb-2020].</a:t>
            </a:r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904" lvl="0" marL="374904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[8] “200 mm Stroke 67 lb Thrust Light Duty Linear Actuator,” </a:t>
            </a:r>
            <a:r>
              <a:rPr i="1" lang="en" sz="11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ServoCity.com</a:t>
            </a:r>
            <a:r>
              <a:rPr lang="en" sz="11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 [Online]. Available: https://www.servocity.com/200-mm-stroke-67-lb-thrust-light-duty-linear-actuator. [Accessed: 25-Feb-2020].</a:t>
            </a:r>
            <a:endParaRPr sz="11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904" lvl="0" marL="374904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[9] “500N Electric Linear Actuator 100/200/300/400/500MM (4-20’) Stroke Linear Motor Controller DC 12V,” Walmart.com. [Online]. Available: https://www.walmart.com/ip/500N-Electric-Linear-Actuator-100-200-300-400-500MM-4-20-Stroke-Linear-Motor-Controller-DC-12V/476429288?wmlspartner=wlpa&amp;selectedSellerId=18528&amp;adid=22222222227292784080&amp;wl0=&amp;wl1=g&amp;wl2=c&amp;wl3=354512683893&amp;wl4=pla-762194253002&amp;wl5=1013406&amp;wl6=&amp;wl7=&amp;wl8=&amp;wl9=pla&amp;wl10=125216233&amp;wl11=online&amp;wl12=476429288&amp;veh=sem&amp;gclid=EAIaIQobChMIhLGl0fXr5wIVDtVkCh1unw6hEAkYCiABEgK6f_D_BwE. [Accessed: 24-Feb-2020]</a:t>
            </a:r>
            <a:endParaRPr sz="11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904" lvl="0" marL="374904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[10] Adafruit Industries, “Adafruit Motor/Stepper/Servo Shield for Arduino v2 Kit - v2.3,” adafruit industries blog RSS. [Online]. Available: https://www.adafruit.com/category/229. [Accessed: 24-Feb-2020].</a:t>
            </a:r>
            <a:endParaRPr sz="11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226" name="Google Shape;226;p3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904" lvl="0" marL="374904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[11] Amazon.com. (2020). [online] Available at: https://www.amazon.com/Arduino-A000066-ARDUINO-UNO-R3/dp/B008GRTSV6/ref=asc_df_B008GRTSV6/?tag=hyprod-20&amp;linkCode=df0&amp;hvadid=309751315916&amp;hvpos=&amp;hvnetw=g&amp;hvrand=13342739411460231366&amp;hvpone=&amp;hvptwo=&amp;hvqmt=&amp;hvdev=c&amp;hvdvcmdl=&amp;hvlocint=&amp;hvlocphy=1013406&amp;hvtargid=pla-457497319401&amp;psc=1&amp;tag=&amp;ref=&amp;adgrpid=67183599252&amp;hvpone=&amp;hvptwo=&amp;hvadid=309751315916&amp;hvpos=&amp;hvnetw=g&amp;hvrand=13342739411460231366&amp;hvqmt=&amp;hvdev=c&amp;hvdvcmdl=&amp;hvlocint=&amp;hvlocphy=1013406&amp;hvtargid=pla-457497319401 [Accessed 24 Feb. 2020].</a:t>
            </a:r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904" lvl="0" marL="374904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[12] Digikey.com. (2020). 181 Adafruit Industries LLC | Optoelectronics | DigiKey. [online] Available at: https://www.digikey.com/product-detail/en/adafruit-industries-llc/181/1528-1502-ND/5774228?utm_adgroup=Display%20Modules%20-%20LCD%2C%20OLED%20Character%20and%20Numeric&amp;utm_source=google&amp;utm_medium=cpc&amp;utm_campaign=Shopping_Optoelectronics_NEW&amp;utm_term=&amp;utm_content=Display%20Modules%20-%20LCD%2C%20OLED%20Character%20and%20Numeric&amp;gclid=EAIaIQobChMIwsHamfrw5wIVkcpkCh2tzgghEAkYEyABEgI4u_D_BwE [Accessed 24 Feb. 2020].</a:t>
            </a:r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Description</a:t>
            </a:r>
            <a:endParaRPr/>
          </a:p>
        </p:txBody>
      </p:sp>
      <p:sp>
        <p:nvSpPr>
          <p:cNvPr id="73" name="Google Shape;73;p1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are stents used for?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Expanding narrow or clogged arteries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Restoring blood to obstructed artery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is crimping?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Decrease size of stent to fit onto balloon and catheter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Goa</a:t>
            </a:r>
            <a:r>
              <a:rPr lang="en"/>
              <a:t>l Statement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1400"/>
              <a:buChar char="○"/>
            </a:pPr>
            <a:r>
              <a:rPr lang="en"/>
              <a:t>Design and develop a stent crimping device that utilizes an iris design with a radial force output.</a:t>
            </a:r>
            <a:endParaRPr/>
          </a:p>
        </p:txBody>
      </p:sp>
      <p:sp>
        <p:nvSpPr>
          <p:cNvPr id="74" name="Google Shape;74;p14"/>
          <p:cNvSpPr txBox="1"/>
          <p:nvPr/>
        </p:nvSpPr>
        <p:spPr>
          <a:xfrm>
            <a:off x="7897100" y="4682925"/>
            <a:ext cx="11505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Nick Green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Black Box Model</a:t>
            </a: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775" y="1692625"/>
            <a:ext cx="5391150" cy="19145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3364600" y="3544550"/>
            <a:ext cx="18675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Figure 1: Black Box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7897100" y="4682925"/>
            <a:ext cx="11505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Nick Green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Model</a:t>
            </a:r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04825"/>
            <a:ext cx="8839199" cy="327613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3347100" y="4580950"/>
            <a:ext cx="24498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Figure 2: Functional Model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7897100" y="4682925"/>
            <a:ext cx="11505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Nick Green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311700" y="28937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</a:t>
            </a:r>
            <a:r>
              <a:rPr lang="en"/>
              <a:t> Generation-Iris Designs</a:t>
            </a:r>
            <a:endParaRPr/>
          </a:p>
        </p:txBody>
      </p:sp>
      <p:sp>
        <p:nvSpPr>
          <p:cNvPr id="96" name="Google Shape;96;p17"/>
          <p:cNvSpPr txBox="1"/>
          <p:nvPr>
            <p:ph idx="1" type="body"/>
          </p:nvPr>
        </p:nvSpPr>
        <p:spPr>
          <a:xfrm>
            <a:off x="124850" y="1492800"/>
            <a:ext cx="2214000" cy="248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Leaflet types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Triangular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Curved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Geometric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Apparatuses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Gear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Slotted</a:t>
            </a: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2100" y="848200"/>
            <a:ext cx="1762449" cy="176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5350" y="897725"/>
            <a:ext cx="1603597" cy="17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2025" y="0"/>
            <a:ext cx="3101974" cy="241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46975" y="2821200"/>
            <a:ext cx="2624825" cy="22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46971" y="2507774"/>
            <a:ext cx="2925329" cy="248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2841600" y="2571750"/>
            <a:ext cx="10350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Figure 3 [1]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4621138" y="2601900"/>
            <a:ext cx="984300" cy="2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Figure 4 [2]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6042025" y="2426700"/>
            <a:ext cx="10824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Figure 5 [3]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" name="Google Shape;105;p17"/>
          <p:cNvSpPr txBox="1"/>
          <p:nvPr/>
        </p:nvSpPr>
        <p:spPr>
          <a:xfrm>
            <a:off x="6042025" y="4765425"/>
            <a:ext cx="10824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Figure 7 [4]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" name="Google Shape;106;p17"/>
          <p:cNvSpPr txBox="1"/>
          <p:nvPr/>
        </p:nvSpPr>
        <p:spPr>
          <a:xfrm>
            <a:off x="2016300" y="4679700"/>
            <a:ext cx="8253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Figure 6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124850" y="4752900"/>
            <a:ext cx="1395300" cy="1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Jenny Lawson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Generation</a:t>
            </a:r>
            <a:endParaRPr/>
          </a:p>
        </p:txBody>
      </p:sp>
      <p:sp>
        <p:nvSpPr>
          <p:cNvPr id="113" name="Google Shape;113;p18"/>
          <p:cNvSpPr txBox="1"/>
          <p:nvPr>
            <p:ph idx="1" type="body"/>
          </p:nvPr>
        </p:nvSpPr>
        <p:spPr>
          <a:xfrm>
            <a:off x="5350525" y="1266325"/>
            <a:ext cx="3614700" cy="3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more accurate sh</a:t>
            </a:r>
            <a:r>
              <a:rPr lang="en"/>
              <a:t>ape (</a:t>
            </a:r>
            <a:r>
              <a:rPr lang="en">
                <a:highlight>
                  <a:srgbClr val="FFFFFF"/>
                </a:highlight>
              </a:rPr>
              <a:t>octadecagon)</a:t>
            </a:r>
            <a:endParaRPr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rgbClr val="FFFFFF"/>
                </a:highlight>
              </a:rPr>
              <a:t>large range of diameters (0.3mm to 45 mm)</a:t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Cons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Expensive machining (requires tight tolerances)</a:t>
            </a:r>
            <a:endParaRPr/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52425"/>
            <a:ext cx="5239625" cy="36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/>
        </p:nvSpPr>
        <p:spPr>
          <a:xfrm>
            <a:off x="353750" y="4627025"/>
            <a:ext cx="2653200" cy="3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Figure 8: Slotted Design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7888800" y="4711925"/>
            <a:ext cx="12552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Ashley Blood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Generation</a:t>
            </a:r>
            <a:endParaRPr/>
          </a:p>
        </p:txBody>
      </p:sp>
      <p:pic>
        <p:nvPicPr>
          <p:cNvPr id="122" name="Google Shape;122;p19"/>
          <p:cNvPicPr preferRelativeResize="0"/>
          <p:nvPr/>
        </p:nvPicPr>
        <p:blipFill rotWithShape="1">
          <a:blip r:embed="rId3">
            <a:alphaModFix/>
          </a:blip>
          <a:srcRect b="0" l="1536" r="0" t="31110"/>
          <a:stretch/>
        </p:blipFill>
        <p:spPr>
          <a:xfrm>
            <a:off x="4379025" y="1350525"/>
            <a:ext cx="4028849" cy="196882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/>
        </p:nvSpPr>
        <p:spPr>
          <a:xfrm>
            <a:off x="2658525" y="4678425"/>
            <a:ext cx="4674600" cy="1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Figure 9. Slotted design with actuator/motor mount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7704825" y="4678425"/>
            <a:ext cx="16521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Jenny Lawson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5948" y="896600"/>
            <a:ext cx="4674600" cy="3428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Generations</a:t>
            </a:r>
            <a:endParaRPr/>
          </a:p>
        </p:txBody>
      </p:sp>
      <p:sp>
        <p:nvSpPr>
          <p:cNvPr id="131" name="Google Shape;131;p20"/>
          <p:cNvSpPr txBox="1"/>
          <p:nvPr>
            <p:ph idx="1" type="body"/>
          </p:nvPr>
        </p:nvSpPr>
        <p:spPr>
          <a:xfrm>
            <a:off x="4692900" y="944488"/>
            <a:ext cx="41394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Pros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Utilizing 2 slots per leaflet allows for angles to be adjusted for different diameters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Cons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Complex geometry is expensive to manufacture.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iris forms a decagon and not a perfect circle.</a:t>
            </a:r>
            <a:endParaRPr/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775" y="1266325"/>
            <a:ext cx="4082824" cy="220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/>
        </p:nvSpPr>
        <p:spPr>
          <a:xfrm>
            <a:off x="473775" y="3470450"/>
            <a:ext cx="38733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Figure 10: Double Slotted design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p20"/>
          <p:cNvSpPr txBox="1"/>
          <p:nvPr/>
        </p:nvSpPr>
        <p:spPr>
          <a:xfrm>
            <a:off x="7263800" y="4706575"/>
            <a:ext cx="1799700" cy="2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Cameron Lissarrague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Generation- Motors</a:t>
            </a:r>
            <a:endParaRPr/>
          </a:p>
        </p:txBody>
      </p:sp>
      <p:pic>
        <p:nvPicPr>
          <p:cNvPr id="140" name="Google Shape;1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1060888"/>
            <a:ext cx="2318804" cy="17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9897" y="1060900"/>
            <a:ext cx="2189525" cy="164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1475" y="2111650"/>
            <a:ext cx="2071876" cy="18608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3" name="Google Shape;143;p21"/>
          <p:cNvGraphicFramePr/>
          <p:nvPr/>
        </p:nvGraphicFramePr>
        <p:xfrm>
          <a:off x="106400" y="3435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{916A6665-7B35-4D9E-A1A8-E9EFD65CE24F}</a:tableStyleId>
              </a:tblPr>
              <a:tblGrid>
                <a:gridCol w="1323850"/>
                <a:gridCol w="1323850"/>
                <a:gridCol w="1323850"/>
                <a:gridCol w="1323850"/>
                <a:gridCol w="1472300"/>
              </a:tblGrid>
              <a:tr h="306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Stepper Motor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DC Motor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Servo Motor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Linear Actuator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Cost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$10.15 [5]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$1.95 [6]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$2.00 [7]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$37.44</a:t>
                      </a:r>
                      <a:r>
                        <a:rPr lang="en" sz="1800"/>
                        <a:t> </a:t>
                      </a:r>
                      <a:r>
                        <a:rPr lang="en"/>
                        <a:t>[9]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Torque (g*cm)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150 [10]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 [10]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2500 [10]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** 298.15N of Thrust [10]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44" name="Google Shape;144;p21"/>
          <p:cNvSpPr txBox="1"/>
          <p:nvPr/>
        </p:nvSpPr>
        <p:spPr>
          <a:xfrm>
            <a:off x="3466150" y="2760175"/>
            <a:ext cx="2012400" cy="2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Figure 12: DC Motor [6]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" name="Google Shape;145;p21"/>
          <p:cNvSpPr txBox="1"/>
          <p:nvPr/>
        </p:nvSpPr>
        <p:spPr>
          <a:xfrm>
            <a:off x="376400" y="2783875"/>
            <a:ext cx="2189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Figure 11: Stepper Motor [5]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" name="Google Shape;146;p21"/>
          <p:cNvSpPr txBox="1"/>
          <p:nvPr/>
        </p:nvSpPr>
        <p:spPr>
          <a:xfrm>
            <a:off x="5898825" y="1750450"/>
            <a:ext cx="23187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Figure 13: Servo Motor [7]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" name="Google Shape;147;p21"/>
          <p:cNvSpPr txBox="1"/>
          <p:nvPr/>
        </p:nvSpPr>
        <p:spPr>
          <a:xfrm>
            <a:off x="6936150" y="4059450"/>
            <a:ext cx="2122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Figure 14: Linear Actuator [8]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8" name="Google Shape;14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98825" y="0"/>
            <a:ext cx="2157276" cy="178244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 txBox="1"/>
          <p:nvPr/>
        </p:nvSpPr>
        <p:spPr>
          <a:xfrm>
            <a:off x="7153125" y="4788175"/>
            <a:ext cx="20622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Cameron Lissarrague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" name="Google Shape;150;p21"/>
          <p:cNvSpPr txBox="1"/>
          <p:nvPr/>
        </p:nvSpPr>
        <p:spPr>
          <a:xfrm>
            <a:off x="106400" y="3156775"/>
            <a:ext cx="2858400" cy="2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Table 1: Analysis of Motors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