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Roboto Condensed"/>
      <p:regular r:id="rId25"/>
      <p:bold r:id="rId26"/>
      <p:italic r:id="rId27"/>
      <p:boldItalic r:id="rId28"/>
    </p:embeddedFont>
    <p:embeddedFont>
      <p:font typeface="Roboto Condensed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946E41-71F2-4BB5-AE80-BBB70E8E54FC}">
  <a:tblStyle styleId="{B0946E41-71F2-4BB5-AE80-BBB70E8E54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Condensed-bold.fntdata"/><Relationship Id="rId25" Type="http://schemas.openxmlformats.org/officeDocument/2006/relationships/font" Target="fonts/RobotoCondensed-regular.fntdata"/><Relationship Id="rId28" Type="http://schemas.openxmlformats.org/officeDocument/2006/relationships/font" Target="fonts/RobotoCondensed-boldItalic.fntdata"/><Relationship Id="rId27" Type="http://schemas.openxmlformats.org/officeDocument/2006/relationships/font" Target="fonts/RobotoCondense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CondensedLigh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CondensedLight-italic.fntdata"/><Relationship Id="rId30" Type="http://schemas.openxmlformats.org/officeDocument/2006/relationships/font" Target="fonts/RobotoCondensedLight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RobotoCondensedLigh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0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3b0b686f7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3b0b686f7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3b0b686f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3b0b686f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3b0b686f7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3b0b686f7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3b0b686f7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3b0b686f7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3b0b686f7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3b0b686f7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3e202395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3e202395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3b0b686f7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3b0b686f7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3b0b686f7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3b0b686f7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3b0b686f7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3b0b686f7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gif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047100"/>
            <a:ext cx="2951400" cy="216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Roboto Condensed"/>
                <a:ea typeface="Roboto Condensed"/>
                <a:cs typeface="Roboto Condensed"/>
                <a:sym typeface="Roboto Condensed"/>
              </a:rPr>
              <a:t>NAU Gore Capstone Team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Ashley Blood, Nick Green, Jenny Lawson, Cameron Lissarrague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8287175" y="4752375"/>
            <a:ext cx="7602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Jenny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[1]  “CX - Stent Crimping Machines,” CX - Stent Crimper. [Online]. Available: http://www.blockwise.com/stent-crimpers/cx/. [Accessed: 20-Apr-2020]. 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[2]  </a:t>
            </a: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J. Madjarov, “Stents,” </a:t>
            </a:r>
            <a:r>
              <a:rPr i="1" lang="en" sz="1400">
                <a:solidFill>
                  <a:srgbClr val="666666"/>
                </a:solidFill>
              </a:rPr>
              <a:t>CTSNet</a:t>
            </a: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. [Online]. Available: https://www.ctsnet.org/article/stents. [Accessed: 24-Apr-2020].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[3] S. H. Duda, J. Wiskirchen, G. Tepe, M. Bitzer, T. W. Kaulich, D. Stoeckel, and C. D. Claussen, “Physical Properties of Endovascular Stents: An Experimental Comparison,” </a:t>
            </a:r>
            <a:r>
              <a:rPr i="1" lang="en" sz="1400">
                <a:solidFill>
                  <a:srgbClr val="666666"/>
                </a:solidFill>
              </a:rPr>
              <a:t>Journal of Vascular and Interventional Radiology</a:t>
            </a: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, 15-Apr-2007. [Online]. Available: https://www.sciencedirect.com/science/article/pii/S1051044307616200. [Accessed: 24-Apr-2020].</a:t>
            </a:r>
            <a:endParaRPr sz="16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[4] </a:t>
            </a:r>
            <a:r>
              <a:rPr lang="en" sz="1400">
                <a:solidFill>
                  <a:srgbClr val="666666"/>
                </a:solidFill>
              </a:rPr>
              <a:t>“Measuring Radial Force,” Blockwise Knowledge Base K050 [Online]. Available: http://www.blockwise.com/assests/knowledge/K050-Measureing%20Radial%20Force.pdf. [Accessed: 20-Apr-2020].</a:t>
            </a:r>
            <a:endParaRPr sz="1400">
              <a:solidFill>
                <a:srgbClr val="666666"/>
              </a:solidFill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8553600" y="4782000"/>
            <a:ext cx="5904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Nick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340198"/>
            <a:ext cx="3876600" cy="25521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Stents used for?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Expanding narrow or clogged arteries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Restoring blood to obstructed artery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is a Stent Crimper used for?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Reduces Diameter of Stent for implantation</a:t>
            </a:r>
            <a:endParaRPr sz="16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400" y="663625"/>
            <a:ext cx="4876800" cy="3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4108325" y="4568875"/>
            <a:ext cx="4876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Figure 1: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Stent Crimping Device [1]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8251200" y="4737600"/>
            <a:ext cx="8928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Jenny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Requirements</a:t>
            </a:r>
            <a:endParaRPr/>
          </a:p>
        </p:txBody>
      </p:sp>
      <p:graphicFrame>
        <p:nvGraphicFramePr>
          <p:cNvPr id="76" name="Google Shape;76;p15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{B0946E41-71F2-4BB5-AE80-BBB70E8E54FC}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Customer Need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Engineering Requirement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Iris Design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Device must perform like an iris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Diameter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4mm-12mm [2]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Length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10mm-59mm [2]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Radial Force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 least 105 N [3]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Outputs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Use of GUI to input and output data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Meets Safety Standards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Must meet ANSI and OSHA standards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7" name="Google Shape;77;p15"/>
          <p:cNvSpPr txBox="1"/>
          <p:nvPr/>
        </p:nvSpPr>
        <p:spPr>
          <a:xfrm>
            <a:off x="8420700" y="4752000"/>
            <a:ext cx="7233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Jenny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933900" y="1270400"/>
            <a:ext cx="7266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Table 1: Design Requirements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25607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Description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5" y="882175"/>
            <a:ext cx="4541426" cy="414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6075"/>
            <a:ext cx="4541426" cy="18307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8242875" y="4752375"/>
            <a:ext cx="9372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Cameron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17425" y="4702825"/>
            <a:ext cx="3650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Figure 2: CAD Model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731150" y="2387275"/>
            <a:ext cx="3718500" cy="2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Actuator rotates the front plate by pushing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horizontally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on the linkage plate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front plate spins the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leaflets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Leaflets close crushing a stent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9" name="Google Shape;89;p16"/>
          <p:cNvCxnSpPr/>
          <p:nvPr/>
        </p:nvCxnSpPr>
        <p:spPr>
          <a:xfrm flipH="1" rot="10800000">
            <a:off x="2585875" y="1285825"/>
            <a:ext cx="212100" cy="25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16"/>
          <p:cNvCxnSpPr/>
          <p:nvPr/>
        </p:nvCxnSpPr>
        <p:spPr>
          <a:xfrm>
            <a:off x="2797975" y="1285825"/>
            <a:ext cx="11727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Google Shape;91;p16"/>
          <p:cNvSpPr txBox="1"/>
          <p:nvPr/>
        </p:nvSpPr>
        <p:spPr>
          <a:xfrm>
            <a:off x="2755450" y="1051975"/>
            <a:ext cx="40695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Leaflets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4546" y="795650"/>
            <a:ext cx="1211975" cy="56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1568475" y="755950"/>
            <a:ext cx="40695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Front Plate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4" name="Google Shape;94;p16"/>
          <p:cNvCxnSpPr/>
          <p:nvPr/>
        </p:nvCxnSpPr>
        <p:spPr>
          <a:xfrm flipH="1" rot="10800000">
            <a:off x="3589150" y="1702600"/>
            <a:ext cx="7419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6"/>
          <p:cNvCxnSpPr/>
          <p:nvPr/>
        </p:nvCxnSpPr>
        <p:spPr>
          <a:xfrm flipH="1">
            <a:off x="3369850" y="1709800"/>
            <a:ext cx="219300" cy="11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6"/>
          <p:cNvSpPr txBox="1"/>
          <p:nvPr/>
        </p:nvSpPr>
        <p:spPr>
          <a:xfrm>
            <a:off x="3511425" y="1468750"/>
            <a:ext cx="40695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Back Plate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7" name="Google Shape;97;p16"/>
          <p:cNvCxnSpPr/>
          <p:nvPr/>
        </p:nvCxnSpPr>
        <p:spPr>
          <a:xfrm flipH="1">
            <a:off x="3193650" y="4479375"/>
            <a:ext cx="8406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6"/>
          <p:cNvSpPr txBox="1"/>
          <p:nvPr/>
        </p:nvSpPr>
        <p:spPr>
          <a:xfrm>
            <a:off x="3285350" y="4232175"/>
            <a:ext cx="10173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Linkage plate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9" name="Google Shape;99;p16"/>
          <p:cNvCxnSpPr/>
          <p:nvPr/>
        </p:nvCxnSpPr>
        <p:spPr>
          <a:xfrm flipH="1" rot="10800000">
            <a:off x="3186425" y="3702275"/>
            <a:ext cx="332100" cy="79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6"/>
          <p:cNvCxnSpPr/>
          <p:nvPr/>
        </p:nvCxnSpPr>
        <p:spPr>
          <a:xfrm rot="10800000">
            <a:off x="2465825" y="3645650"/>
            <a:ext cx="169500" cy="26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6"/>
          <p:cNvCxnSpPr/>
          <p:nvPr/>
        </p:nvCxnSpPr>
        <p:spPr>
          <a:xfrm flipH="1">
            <a:off x="1384875" y="3638600"/>
            <a:ext cx="10809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16"/>
          <p:cNvSpPr txBox="1"/>
          <p:nvPr/>
        </p:nvSpPr>
        <p:spPr>
          <a:xfrm>
            <a:off x="1317725" y="3404750"/>
            <a:ext cx="40695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Linear Actuator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311700" y="136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Validations</a:t>
            </a:r>
            <a:endParaRPr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311700" y="1165825"/>
            <a:ext cx="4187400" cy="29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Radial force	RF = [2/(dD/dx)] * F  [4]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RF = Radial Force,  dD =for Change in Diameter,  dx = Actuator displacement,  F = force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Fmin = 36.7 N given RF=105 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04025"/>
            <a:ext cx="4490025" cy="37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8125500" y="4730250"/>
            <a:ext cx="10185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Cameron</a:t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4563550" y="4520425"/>
            <a:ext cx="45069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Figure 3: Static Sensitivity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FMEA (Failure Mode and Effects Analysis)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311700" y="962200"/>
            <a:ext cx="8520600" cy="36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Risk Analysis </a:t>
            </a:r>
            <a:endParaRPr b="1" sz="1400"/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Potential failure if radial force is too high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Mitigated by determining the maximum force (see previous slide) and selecting appropriate material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Fatigue Failures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Determine materials and run fatigue analysis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Abrasive Wear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Determine friction between components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Mitigate through material selection and potential lubrication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Testing Procedures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Arduino and stepper motor: calibrate motor counts to precision diameter rods</a:t>
            </a:r>
            <a:r>
              <a:rPr lang="en"/>
              <a:t>	</a:t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8516700" y="4703900"/>
            <a:ext cx="6273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Nick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Overall Budget: $3,000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Budget for Next Semester: $2,915.56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Current Spending: $84.44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Arduino Kit: $42.99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Stepper Motor Controller: $14.99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PLA filament: $19.99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Expected</a:t>
            </a:r>
            <a:r>
              <a:rPr lang="en"/>
              <a:t> Spending: $98.95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Linear Actuator: $72.00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POM filament: $26.95</a:t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8338825" y="4703900"/>
            <a:ext cx="8412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Ashley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574350" y="242775"/>
            <a:ext cx="19953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713" y="1244438"/>
            <a:ext cx="5362575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1929463" y="868875"/>
            <a:ext cx="528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Table 2: Proposed Schedule for ME 486C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8368325" y="4737600"/>
            <a:ext cx="8709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Ashley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 to COVID-19, much has changed, but the team has adapted and is continuing to strive for success in the end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Prototyping will continue once the semester starts in the fall</a:t>
            </a: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8495400" y="4703900"/>
            <a:ext cx="6486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Nick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