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Roboto Slab" panose="020B0604020202020204" charset="0"/>
      <p:regular r:id="rId38"/>
      <p:bold r:id="rId39"/>
    </p:embeddedFont>
    <p:embeddedFont>
      <p:font typeface="Roboto"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02b0512ac_4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02b0512ac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idea, there is nozzle shape belt which make a long que and provide large space to the Legos as the idea has shown below.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02b0512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02b0512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FF"/>
                </a:highlight>
                <a:latin typeface="Calibri"/>
                <a:ea typeface="Calibri"/>
                <a:cs typeface="Calibri"/>
                <a:sym typeface="Calibri"/>
              </a:rPr>
              <a:t>In this design idea, there are breaks present in the belt that make the que of the Legos and arrange them in one-line shape to make it easy to move.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highlight>
                  <a:srgbClr val="FFFFFF"/>
                </a:highlight>
                <a:latin typeface="Calibri"/>
                <a:ea typeface="Calibri"/>
                <a:cs typeface="Calibri"/>
                <a:sym typeface="Calibri"/>
              </a:rPr>
              <a:t>More Legos to sort: it can move more legos and organize them to the next step </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highlight>
                  <a:srgbClr val="FFFFFF"/>
                </a:highlight>
                <a:latin typeface="Calibri"/>
                <a:ea typeface="Calibri"/>
                <a:cs typeface="Calibri"/>
                <a:sym typeface="Calibri"/>
              </a:rPr>
              <a:t>More safe: it safe because the lego will not fall down or the kid will touch them because it will have a glass  in the top of the belt </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highlight>
                  <a:srgbClr val="FFFFFF"/>
                </a:highlight>
                <a:latin typeface="Calibri"/>
                <a:ea typeface="Calibri"/>
                <a:cs typeface="Calibri"/>
                <a:sym typeface="Calibri"/>
              </a:rPr>
              <a:t>Easy movement: the legos will move easily because the wall prevent them to get stuck </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highlight>
                  <a:srgbClr val="FFFFFF"/>
                </a:highlight>
                <a:latin typeface="Calibri"/>
                <a:ea typeface="Calibri"/>
                <a:cs typeface="Calibri"/>
                <a:sym typeface="Calibri"/>
              </a:rPr>
              <a:t>Fast process: it's gonna be a fast process because the legos will not stop moving </a:t>
            </a:r>
            <a:endParaRPr sz="1400">
              <a:solidFill>
                <a:schemeClr val="dk1"/>
              </a:solidFill>
              <a:latin typeface="Roboto"/>
              <a:ea typeface="Roboto"/>
              <a:cs typeface="Roboto"/>
              <a:sym typeface="Roboto"/>
            </a:endParaRPr>
          </a:p>
          <a:p>
            <a:pPr marL="0" lvl="0" indent="0" algn="l" rtl="0">
              <a:spcBef>
                <a:spcPts val="8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02b0512ac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02b0512a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This is the idea that scan the Lego and differentiate it from others to find its location where it need to go according to the associated space and the idea has shown below.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02b0512ac_4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02b0512ac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Another option we have decided is the use of camera to do the differentiation between the Legos and recognize the Lego so it can move to its associated space.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02b0512ac_4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02b0512ac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This is the idea that check the weight of each Lego and differentiate it from others and move to the space associated to that weight and it has shown below:</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011a52a6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011a52a6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200">
                <a:highlight>
                  <a:srgbClr val="FFFFFF"/>
                </a:highlight>
                <a:latin typeface="Times New Roman"/>
                <a:ea typeface="Times New Roman"/>
                <a:cs typeface="Times New Roman"/>
                <a:sym typeface="Times New Roman"/>
              </a:rPr>
              <a:t>In this design, Legos have lot of space to store so different Legos store in different portions of the branches, so this design can manage multiple shapes, multiple colors and multiple sizes as well as the design has shown below. </a:t>
            </a:r>
            <a:endParaRPr sz="1200">
              <a:highlight>
                <a:srgbClr val="FFFFFF"/>
              </a:highlight>
              <a:latin typeface="Times New Roman"/>
              <a:ea typeface="Times New Roman"/>
              <a:cs typeface="Times New Roman"/>
              <a:sym typeface="Times New Roman"/>
            </a:endParaRPr>
          </a:p>
          <a:p>
            <a:pPr marL="0" lvl="0" indent="0" algn="l" rtl="0">
              <a:spcBef>
                <a:spcPts val="8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2b0512ac_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2b0512ac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all the Legos will sort out in one round shape area with the hands outside it and these hands store the Legos. One hand will store one kind of Lego and other hand will store second kind of Lego and in this way all the Legos will sort in this round shape. The design has shown below.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02b0512ac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02b0512ac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there are boxes formed with the link from center box and all the Legos have their own box so each design will get its own box so lot space and it is easy as well to store the Legos and within small space. As the design has shown below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1cd6dd1d9_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1cd6dd1d9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1cd6dd1d9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1cd6dd1d9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011a52a6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011a52a6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1cd6dd1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1cd6dd1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1cd6dd1d9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1cd6dd1d9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1cd6dd1d9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1cd6dd1d9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1cd6dd1d9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1cd6dd1d9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23d347d8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23d347d8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011a52a6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011a52a6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011a52a6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011a52a6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endParaRPr sz="1400" b="1">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sz="1400" b="1">
                <a:solidFill>
                  <a:schemeClr val="dk1"/>
                </a:solidFill>
              </a:rPr>
              <a:t>Describe the project’s budget including total dollars available, anticipated expenses, actual expenses to date, and the resulting balance. Note anticipated expenses will still be estimates at this point.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1cd6dd1d9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1cd6dd1d9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011a52a6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011a52a6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1cd6dd1d9_1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1cd6dd1d9_1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02b0512a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02b0512a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011a52a6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011a52a6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Arial"/>
              <a:buChar char="●"/>
            </a:pPr>
            <a:r>
              <a:rPr lang="en" sz="1400" b="1">
                <a:solidFill>
                  <a:schemeClr val="dk1"/>
                </a:solidFill>
              </a:rPr>
              <a:t>Provide an overview of the designs being considered. Do not show all designs, choose a representative sample of the best or most creative.</a:t>
            </a:r>
            <a:endParaRPr sz="1400" b="1">
              <a:solidFill>
                <a:schemeClr val="dk1"/>
              </a:solidFill>
            </a:endParaRPr>
          </a:p>
          <a:p>
            <a:pPr marL="0" lvl="0" indent="0" algn="l" rtl="0">
              <a:lnSpc>
                <a:spcPct val="115000"/>
              </a:lnSpc>
              <a:spcBef>
                <a:spcPts val="0"/>
              </a:spcBef>
              <a:spcAft>
                <a:spcPts val="0"/>
              </a:spcAft>
              <a:buClr>
                <a:srgbClr val="000000"/>
              </a:buClr>
              <a:buSzPts val="1100"/>
              <a:buFont typeface="Arial"/>
              <a:buNone/>
            </a:pPr>
            <a:endParaRPr sz="1400" b="1">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sz="1400" b="1">
                <a:solidFill>
                  <a:schemeClr val="dk1"/>
                </a:solidFill>
              </a:rPr>
              <a:t>Provide at least one back of the envelope calculation to back up each concept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011a52a6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011a52a6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his idea, we have a slide box that makes the Legos go to the next step by just throw it into the slide without any electrical or kinetic energy to move the Legos. The idea has shown below as well.</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t>Fast process: It’s going to be a fast process in this step because its a slide</a:t>
            </a:r>
            <a:endParaRPr/>
          </a:p>
          <a:p>
            <a:pPr marL="0" lvl="0" indent="0" algn="l" rtl="0">
              <a:spcBef>
                <a:spcPts val="0"/>
              </a:spcBef>
              <a:spcAft>
                <a:spcPts val="0"/>
              </a:spcAft>
              <a:buNone/>
            </a:pPr>
            <a:r>
              <a:rPr lang="en"/>
              <a:t>No Electrical or kinetic energy: We don't need any electrical or kinetic energy to move the legos to the next step</a:t>
            </a:r>
            <a:endParaRPr/>
          </a:p>
          <a:p>
            <a:pPr marL="0" lvl="0" indent="0" algn="l" rtl="0">
              <a:spcBef>
                <a:spcPts val="0"/>
              </a:spcBef>
              <a:spcAft>
                <a:spcPts val="0"/>
              </a:spcAft>
              <a:buNone/>
            </a:pPr>
            <a:endParaRPr/>
          </a:p>
          <a:p>
            <a:pPr marL="0" lvl="0" indent="0" algn="l" rtl="0">
              <a:spcBef>
                <a:spcPts val="0"/>
              </a:spcBef>
              <a:spcAft>
                <a:spcPts val="0"/>
              </a:spcAft>
              <a:buNone/>
            </a:pPr>
            <a:r>
              <a:rPr lang="en"/>
              <a:t>Chance of breaking: when it's going to slide to the next step it will slide fast and it might break or scratching the lego when it's reach to the end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02b0512ac_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02b0512ac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There is a Roulette in which the Legos goes, spin through the walls of the Roulette and then move to the next stage one by one, when the wall push it to move forward. The idea has shown below as well. </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
              <a:t>Large number of legos: it can hold more legos to move it to the next step </a:t>
            </a:r>
            <a:endParaRPr/>
          </a:p>
          <a:p>
            <a:pPr marL="0" lvl="0" indent="0" algn="l" rtl="0">
              <a:spcBef>
                <a:spcPts val="0"/>
              </a:spcBef>
              <a:spcAft>
                <a:spcPts val="0"/>
              </a:spcAft>
              <a:buNone/>
            </a:pPr>
            <a:endParaRPr/>
          </a:p>
          <a:p>
            <a:pPr marL="0" lvl="0" indent="0" algn="l" rtl="0">
              <a:spcBef>
                <a:spcPts val="0"/>
              </a:spcBef>
              <a:spcAft>
                <a:spcPts val="0"/>
              </a:spcAft>
              <a:buNone/>
            </a:pPr>
            <a:r>
              <a:rPr lang="en"/>
              <a:t>Slow process: when it will stick to the wall to get it to the next step it will move slowly because it might fall down if it goes fast.</a:t>
            </a:r>
            <a:endParaRPr/>
          </a:p>
          <a:p>
            <a:pPr marL="0" lvl="0" indent="0" algn="l" rtl="0">
              <a:spcBef>
                <a:spcPts val="0"/>
              </a:spcBef>
              <a:spcAft>
                <a:spcPts val="0"/>
              </a:spcAft>
              <a:buNone/>
            </a:pPr>
            <a:r>
              <a:rPr lang="en"/>
              <a:t>Chance of breaking : the lego might break because it move to the next step there is a chance to fall down to the beginning step </a:t>
            </a:r>
            <a:endParaRPr/>
          </a:p>
          <a:p>
            <a:pPr marL="0" lvl="0" indent="0" algn="l" rtl="0">
              <a:spcBef>
                <a:spcPts val="0"/>
              </a:spcBef>
              <a:spcAft>
                <a:spcPts val="0"/>
              </a:spcAft>
              <a:buNone/>
            </a:pPr>
            <a:r>
              <a:rPr lang="en"/>
              <a:t>Cost to much: this idea will cost too much because it needs motors by itself to roulette the legos to move it to the top and get it to the next step.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02b0512ac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02b0512ac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idea we are going to throw the legos into the box and as you see there is a small gap in the bottom of the front wall that gonna organize the lego to transport it to one by one the next step.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02b0512ac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02b0512ac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The design idea states that it is good to use the straight belt which make a long que of Lego and move straightly without any interaction. </a:t>
            </a:r>
            <a:endParaRPr>
              <a:highlight>
                <a:srgbClr val="FFFFFF"/>
              </a:highlight>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11"/>
          <p:cNvSpPr txBox="1">
            <a:spLocks noGrp="1"/>
          </p:cNvSpPr>
          <p:nvPr>
            <p:ph type="body" idx="1"/>
          </p:nvPr>
        </p:nvSpPr>
        <p:spPr>
          <a:xfrm>
            <a:off x="319500" y="4233725"/>
            <a:ext cx="5998800" cy="5988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3" name="Google Shape;5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2"/>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2"/>
          <p:cNvSpPr txBox="1">
            <a:spLocks noGrp="1"/>
          </p:cNvSpPr>
          <p:nvPr>
            <p:ph type="title" hasCustomPrompt="1"/>
          </p:nvPr>
        </p:nvSpPr>
        <p:spPr>
          <a:xfrm>
            <a:off x="387900" y="1152450"/>
            <a:ext cx="8368200" cy="15384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7" name="Google Shape;57;p12"/>
          <p:cNvSpPr txBox="1">
            <a:spLocks noGrp="1"/>
          </p:cNvSpPr>
          <p:nvPr>
            <p:ph type="body" idx="1"/>
          </p:nvPr>
        </p:nvSpPr>
        <p:spPr>
          <a:xfrm>
            <a:off x="387900" y="2919450"/>
            <a:ext cx="8368200" cy="10716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8" name="Google Shape;58;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cxnSp>
        <p:nvCxnSpPr>
          <p:cNvPr id="19" name="Google Shape;19;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0" name="Google Shape;20;p4"/>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
        <p:cNvGrpSpPr/>
        <p:nvPr/>
      </p:nvGrpSpPr>
      <p:grpSpPr>
        <a:xfrm>
          <a:off x="0" y="0"/>
          <a:ext cx="0" cy="0"/>
          <a:chOff x="0" y="0"/>
          <a:chExt cx="0" cy="0"/>
        </a:xfrm>
      </p:grpSpPr>
      <p:sp>
        <p:nvSpPr>
          <p:cNvPr id="24" name="Google Shape;24;p5"/>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 name="Google Shape;25;p5"/>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26" name="Google Shape;26;p5"/>
          <p:cNvSpPr txBox="1">
            <a:spLocks noGrp="1"/>
          </p:cNvSpPr>
          <p:nvPr>
            <p:ph type="title"/>
          </p:nvPr>
        </p:nvSpPr>
        <p:spPr>
          <a:xfrm>
            <a:off x="265500" y="1209075"/>
            <a:ext cx="4045200" cy="1506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27" name="Google Shape;27;p5"/>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28" name="Google Shape;28;p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cxnSp>
        <p:nvCxnSpPr>
          <p:cNvPr id="34" name="Google Shape;34;p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35" name="Google Shape;35;p7"/>
          <p:cNvSpPr txBox="1">
            <a:spLocks noGrp="1"/>
          </p:cNvSpPr>
          <p:nvPr>
            <p:ph type="title"/>
          </p:nvPr>
        </p:nvSpPr>
        <p:spPr>
          <a:xfrm>
            <a:off x="480750" y="1764950"/>
            <a:ext cx="8222100" cy="907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6" name="Google Shape;3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cxnSp>
        <p:nvCxnSpPr>
          <p:cNvPr id="38" name="Google Shape;38;p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39" name="Google Shape;39;p8"/>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0" name="Google Shape;40;p8"/>
          <p:cNvSpPr txBox="1">
            <a:spLocks noGrp="1"/>
          </p:cNvSpPr>
          <p:nvPr>
            <p:ph type="body" idx="1"/>
          </p:nvPr>
        </p:nvSpPr>
        <p:spPr>
          <a:xfrm>
            <a:off x="387900" y="1489825"/>
            <a:ext cx="3999900" cy="30789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1" name="Google Shape;41;p8"/>
          <p:cNvSpPr txBox="1">
            <a:spLocks noGrp="1"/>
          </p:cNvSpPr>
          <p:nvPr>
            <p:ph type="body" idx="2"/>
          </p:nvPr>
        </p:nvSpPr>
        <p:spPr>
          <a:xfrm>
            <a:off x="4756200" y="1489825"/>
            <a:ext cx="3999900" cy="30789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2" name="Google Shape;4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cxnSp>
        <p:nvCxnSpPr>
          <p:cNvPr id="47" name="Google Shape;47;p10"/>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48" name="Google Shape;48;p10"/>
          <p:cNvSpPr txBox="1">
            <a:spLocks noGrp="1"/>
          </p:cNvSpPr>
          <p:nvPr>
            <p:ph type="title"/>
          </p:nvPr>
        </p:nvSpPr>
        <p:spPr>
          <a:xfrm>
            <a:off x="3879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9" name="Google Shape;49;p10"/>
          <p:cNvSpPr txBox="1">
            <a:spLocks noGrp="1"/>
          </p:cNvSpPr>
          <p:nvPr>
            <p:ph type="body" idx="1"/>
          </p:nvPr>
        </p:nvSpPr>
        <p:spPr>
          <a:xfrm>
            <a:off x="387900" y="1594025"/>
            <a:ext cx="2808000" cy="26811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0" name="Google Shape;5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0" y="296125"/>
            <a:ext cx="5783400" cy="1711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000"/>
              <a:buNone/>
            </a:pPr>
            <a:r>
              <a:rPr lang="en" sz="3600" b="1">
                <a:latin typeface="Calibri"/>
                <a:ea typeface="Calibri"/>
                <a:cs typeface="Calibri"/>
                <a:sym typeface="Calibri"/>
              </a:rPr>
              <a:t>Team 10A: Automatic Lego Sorting Machine</a:t>
            </a:r>
            <a:endParaRPr sz="3600" b="1">
              <a:latin typeface="Calibri"/>
              <a:ea typeface="Calibri"/>
              <a:cs typeface="Calibri"/>
              <a:sym typeface="Calibri"/>
            </a:endParaRPr>
          </a:p>
        </p:txBody>
      </p:sp>
      <p:sp>
        <p:nvSpPr>
          <p:cNvPr id="64" name="Google Shape;64;p13"/>
          <p:cNvSpPr txBox="1">
            <a:spLocks noGrp="1"/>
          </p:cNvSpPr>
          <p:nvPr>
            <p:ph type="subTitle" idx="1"/>
          </p:nvPr>
        </p:nvSpPr>
        <p:spPr>
          <a:xfrm>
            <a:off x="1625500" y="2965600"/>
            <a:ext cx="4703100" cy="165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b="1">
                <a:latin typeface="Calibri"/>
                <a:ea typeface="Calibri"/>
                <a:cs typeface="Calibri"/>
                <a:sym typeface="Calibri"/>
              </a:rPr>
              <a:t>Team Members:</a:t>
            </a:r>
            <a:r>
              <a:rPr lang="en">
                <a:latin typeface="Calibri"/>
                <a:ea typeface="Calibri"/>
                <a:cs typeface="Calibri"/>
                <a:sym typeface="Calibri"/>
              </a:rPr>
              <a:t> Abdullah, Fahad , Sultan, Abdulaziz and Husain</a:t>
            </a:r>
            <a:endParaRPr>
              <a:latin typeface="Calibri"/>
              <a:ea typeface="Calibri"/>
              <a:cs typeface="Calibri"/>
              <a:sym typeface="Calibri"/>
            </a:endParaRPr>
          </a:p>
          <a:p>
            <a:pPr marL="0" lvl="0" indent="0" algn="l" rtl="0">
              <a:lnSpc>
                <a:spcPct val="100000"/>
              </a:lnSpc>
              <a:spcBef>
                <a:spcPts val="0"/>
              </a:spcBef>
              <a:spcAft>
                <a:spcPts val="0"/>
              </a:spcAft>
              <a:buSzPts val="2400"/>
              <a:buNone/>
            </a:pPr>
            <a:r>
              <a:rPr lang="en" b="1">
                <a:latin typeface="Calibri"/>
                <a:ea typeface="Calibri"/>
                <a:cs typeface="Calibri"/>
                <a:sym typeface="Calibri"/>
              </a:rPr>
              <a:t>Roles:</a:t>
            </a:r>
            <a:r>
              <a:rPr lang="en">
                <a:latin typeface="Calibri"/>
                <a:ea typeface="Calibri"/>
                <a:cs typeface="Calibri"/>
                <a:sym typeface="Calibri"/>
              </a:rPr>
              <a:t> Alternating roles</a:t>
            </a:r>
            <a:endParaRPr>
              <a:latin typeface="Calibri"/>
              <a:ea typeface="Calibri"/>
              <a:cs typeface="Calibri"/>
              <a:sym typeface="Calibri"/>
            </a:endParaRPr>
          </a:p>
          <a:p>
            <a:pPr marL="0" lvl="0" indent="0" algn="ctr" rtl="0">
              <a:lnSpc>
                <a:spcPct val="100000"/>
              </a:lnSpc>
              <a:spcBef>
                <a:spcPts val="0"/>
              </a:spcBef>
              <a:spcAft>
                <a:spcPts val="0"/>
              </a:spcAft>
              <a:buSzPts val="2400"/>
              <a:buNone/>
            </a:pPr>
            <a:endParaRPr>
              <a:latin typeface="Calibri"/>
              <a:ea typeface="Calibri"/>
              <a:cs typeface="Calibri"/>
              <a:sym typeface="Calibri"/>
            </a:endParaRPr>
          </a:p>
          <a:p>
            <a:pPr marL="0" lvl="0" indent="0" algn="l" rtl="0">
              <a:lnSpc>
                <a:spcPct val="100000"/>
              </a:lnSpc>
              <a:spcBef>
                <a:spcPts val="0"/>
              </a:spcBef>
              <a:spcAft>
                <a:spcPts val="0"/>
              </a:spcAft>
              <a:buSzPts val="2400"/>
              <a:buNone/>
            </a:pPr>
            <a:endParaRPr>
              <a:latin typeface="Calibri"/>
              <a:ea typeface="Calibri"/>
              <a:cs typeface="Calibri"/>
              <a:sym typeface="Calibri"/>
            </a:endParaRPr>
          </a:p>
        </p:txBody>
      </p:sp>
      <p:sp>
        <p:nvSpPr>
          <p:cNvPr id="65" name="Google Shape;65;p13"/>
          <p:cNvSpPr txBox="1"/>
          <p:nvPr/>
        </p:nvSpPr>
        <p:spPr>
          <a:xfrm>
            <a:off x="8809475" y="4719450"/>
            <a:ext cx="270900" cy="25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6" name="Google Shape;66;p13"/>
          <p:cNvSpPr txBox="1"/>
          <p:nvPr/>
        </p:nvSpPr>
        <p:spPr>
          <a:xfrm>
            <a:off x="7742100" y="4795975"/>
            <a:ext cx="1127400" cy="25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67" name="Google Shape;6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Clr>
                <a:srgbClr val="000000"/>
              </a:buClr>
              <a:buSzPts val="1100"/>
              <a:buFont typeface="Arial"/>
              <a:buNone/>
            </a:pPr>
            <a:r>
              <a:rPr lang="en">
                <a:latin typeface="Arial"/>
                <a:ea typeface="Arial"/>
                <a:cs typeface="Arial"/>
                <a:sym typeface="Arial"/>
              </a:rPr>
              <a:t>Transport Legos</a:t>
            </a:r>
            <a:endParaRPr>
              <a:latin typeface="Arial"/>
              <a:ea typeface="Arial"/>
              <a:cs typeface="Arial"/>
              <a:sym typeface="Arial"/>
            </a:endParaRPr>
          </a:p>
        </p:txBody>
      </p:sp>
      <p:sp>
        <p:nvSpPr>
          <p:cNvPr id="171" name="Google Shape;171;p22"/>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2- Round Belt </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Large number of legos</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Chance of breaking</a:t>
            </a:r>
            <a:endParaRPr sz="1500">
              <a:latin typeface="Arial"/>
              <a:ea typeface="Arial"/>
              <a:cs typeface="Arial"/>
              <a:sym typeface="Arial"/>
            </a:endParaRPr>
          </a:p>
        </p:txBody>
      </p:sp>
      <p:sp>
        <p:nvSpPr>
          <p:cNvPr id="172" name="Google Shape;17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10</a:t>
            </a:fld>
            <a:endParaRPr/>
          </a:p>
        </p:txBody>
      </p:sp>
      <p:pic>
        <p:nvPicPr>
          <p:cNvPr id="173" name="Google Shape;173;p22"/>
          <p:cNvPicPr preferRelativeResize="0"/>
          <p:nvPr/>
        </p:nvPicPr>
        <p:blipFill>
          <a:blip r:embed="rId3">
            <a:alphaModFix/>
          </a:blip>
          <a:stretch>
            <a:fillRect/>
          </a:stretch>
        </p:blipFill>
        <p:spPr>
          <a:xfrm>
            <a:off x="5779300" y="1489825"/>
            <a:ext cx="2135975" cy="2218650"/>
          </a:xfrm>
          <a:prstGeom prst="rect">
            <a:avLst/>
          </a:prstGeom>
          <a:noFill/>
          <a:ln>
            <a:noFill/>
          </a:ln>
        </p:spPr>
      </p:pic>
      <p:sp>
        <p:nvSpPr>
          <p:cNvPr id="174" name="Google Shape;174;p22"/>
          <p:cNvSpPr txBox="1"/>
          <p:nvPr/>
        </p:nvSpPr>
        <p:spPr>
          <a:xfrm>
            <a:off x="5895538" y="3708475"/>
            <a:ext cx="19035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8:</a:t>
            </a:r>
            <a:r>
              <a:rPr lang="en">
                <a:solidFill>
                  <a:srgbClr val="FFFFFF"/>
                </a:solidFill>
                <a:latin typeface="Times New Roman"/>
                <a:ea typeface="Times New Roman"/>
                <a:cs typeface="Times New Roman"/>
                <a:sym typeface="Times New Roman"/>
              </a:rPr>
              <a:t> Round Belt</a:t>
            </a:r>
            <a:endParaRPr>
              <a:latin typeface="Times New Roman"/>
              <a:ea typeface="Times New Roman"/>
              <a:cs typeface="Times New Roman"/>
              <a:sym typeface="Times New Roman"/>
            </a:endParaRPr>
          </a:p>
        </p:txBody>
      </p:sp>
      <p:sp>
        <p:nvSpPr>
          <p:cNvPr id="175" name="Google Shape;175;p22"/>
          <p:cNvSpPr txBox="1"/>
          <p:nvPr/>
        </p:nvSpPr>
        <p:spPr>
          <a:xfrm>
            <a:off x="6888950" y="4717800"/>
            <a:ext cx="30000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Transport Legos</a:t>
            </a:r>
            <a:endParaRPr>
              <a:latin typeface="Arial"/>
              <a:ea typeface="Arial"/>
              <a:cs typeface="Arial"/>
              <a:sym typeface="Arial"/>
            </a:endParaRPr>
          </a:p>
        </p:txBody>
      </p:sp>
      <p:sp>
        <p:nvSpPr>
          <p:cNvPr id="181" name="Google Shape;181;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3- Conveyor Belt with Hurdles</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More legos to sort</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Easy movement</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a:p>
            <a:pPr marL="457200" lvl="0" indent="0" algn="l" rtl="0">
              <a:spcBef>
                <a:spcPts val="0"/>
              </a:spcBef>
              <a:spcAft>
                <a:spcPts val="0"/>
              </a:spcAft>
              <a:buNone/>
            </a:pPr>
            <a:endParaRPr sz="1500">
              <a:latin typeface="Arial"/>
              <a:ea typeface="Arial"/>
              <a:cs typeface="Arial"/>
              <a:sym typeface="Arial"/>
            </a:endParaRPr>
          </a:p>
        </p:txBody>
      </p:sp>
      <p:sp>
        <p:nvSpPr>
          <p:cNvPr id="182" name="Google Shape;18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pic>
        <p:nvPicPr>
          <p:cNvPr id="183" name="Google Shape;183;p23"/>
          <p:cNvPicPr preferRelativeResize="0"/>
          <p:nvPr/>
        </p:nvPicPr>
        <p:blipFill>
          <a:blip r:embed="rId3">
            <a:alphaModFix/>
          </a:blip>
          <a:stretch>
            <a:fillRect/>
          </a:stretch>
        </p:blipFill>
        <p:spPr>
          <a:xfrm>
            <a:off x="4969025" y="1489825"/>
            <a:ext cx="3787077" cy="2763526"/>
          </a:xfrm>
          <a:prstGeom prst="rect">
            <a:avLst/>
          </a:prstGeom>
          <a:noFill/>
          <a:ln>
            <a:noFill/>
          </a:ln>
        </p:spPr>
      </p:pic>
      <p:sp>
        <p:nvSpPr>
          <p:cNvPr id="184" name="Google Shape;184;p23"/>
          <p:cNvSpPr txBox="1"/>
          <p:nvPr/>
        </p:nvSpPr>
        <p:spPr>
          <a:xfrm>
            <a:off x="5325750" y="4253350"/>
            <a:ext cx="3227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9: </a:t>
            </a:r>
            <a:r>
              <a:rPr lang="en">
                <a:solidFill>
                  <a:srgbClr val="FFFFFF"/>
                </a:solidFill>
                <a:latin typeface="Times New Roman"/>
                <a:ea typeface="Times New Roman"/>
                <a:cs typeface="Times New Roman"/>
                <a:sym typeface="Times New Roman"/>
              </a:rPr>
              <a:t>Conveyor Belt with Hurdles</a:t>
            </a:r>
            <a:endParaRPr>
              <a:latin typeface="Times New Roman"/>
              <a:ea typeface="Times New Roman"/>
              <a:cs typeface="Times New Roman"/>
              <a:sym typeface="Times New Roman"/>
            </a:endParaRPr>
          </a:p>
        </p:txBody>
      </p:sp>
      <p:sp>
        <p:nvSpPr>
          <p:cNvPr id="185" name="Google Shape;185;p23"/>
          <p:cNvSpPr txBox="1"/>
          <p:nvPr/>
        </p:nvSpPr>
        <p:spPr>
          <a:xfrm>
            <a:off x="6804475" y="4738625"/>
            <a:ext cx="3000000" cy="4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191" name="Google Shape;191;p2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1- Scanner</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Easy to operate</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Not accurate </a:t>
            </a:r>
            <a:endParaRPr sz="1500">
              <a:latin typeface="Arial"/>
              <a:ea typeface="Arial"/>
              <a:cs typeface="Arial"/>
              <a:sym typeface="Arial"/>
            </a:endParaRPr>
          </a:p>
          <a:p>
            <a:pPr marL="1371600" lvl="2" indent="-317500" algn="l" rtl="0">
              <a:spcBef>
                <a:spcPts val="0"/>
              </a:spcBef>
              <a:spcAft>
                <a:spcPts val="0"/>
              </a:spcAft>
              <a:buSzPts val="1400"/>
              <a:buFont typeface="Arial"/>
              <a:buChar char="■"/>
            </a:pPr>
            <a:r>
              <a:rPr lang="en" sz="1500">
                <a:latin typeface="Arial"/>
                <a:ea typeface="Arial"/>
                <a:cs typeface="Arial"/>
                <a:sym typeface="Arial"/>
              </a:rPr>
              <a:t>Cost too much</a:t>
            </a:r>
            <a:r>
              <a:rPr lang="en">
                <a:latin typeface="Arial"/>
                <a:ea typeface="Arial"/>
                <a:cs typeface="Arial"/>
                <a:sym typeface="Arial"/>
              </a:rPr>
              <a:t> </a:t>
            </a:r>
            <a:endParaRPr>
              <a:latin typeface="Arial"/>
              <a:ea typeface="Arial"/>
              <a:cs typeface="Arial"/>
              <a:sym typeface="Arial"/>
            </a:endParaRPr>
          </a:p>
          <a:p>
            <a:pPr marL="914400" lvl="0" indent="0" algn="l" rtl="0">
              <a:spcBef>
                <a:spcPts val="0"/>
              </a:spcBef>
              <a:spcAft>
                <a:spcPts val="0"/>
              </a:spcAft>
              <a:buNone/>
            </a:pPr>
            <a:endParaRPr>
              <a:latin typeface="Arial"/>
              <a:ea typeface="Arial"/>
              <a:cs typeface="Arial"/>
              <a:sym typeface="Arial"/>
            </a:endParaRPr>
          </a:p>
        </p:txBody>
      </p:sp>
      <p:sp>
        <p:nvSpPr>
          <p:cNvPr id="192" name="Google Shape;19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pic>
        <p:nvPicPr>
          <p:cNvPr id="193" name="Google Shape;193;p24"/>
          <p:cNvPicPr preferRelativeResize="0"/>
          <p:nvPr/>
        </p:nvPicPr>
        <p:blipFill rotWithShape="1">
          <a:blip r:embed="rId3">
            <a:alphaModFix/>
          </a:blip>
          <a:srcRect t="6384" b="7800"/>
          <a:stretch/>
        </p:blipFill>
        <p:spPr>
          <a:xfrm>
            <a:off x="5145875" y="1489825"/>
            <a:ext cx="3062250" cy="1751767"/>
          </a:xfrm>
          <a:prstGeom prst="rect">
            <a:avLst/>
          </a:prstGeom>
          <a:noFill/>
          <a:ln>
            <a:noFill/>
          </a:ln>
        </p:spPr>
      </p:pic>
      <p:sp>
        <p:nvSpPr>
          <p:cNvPr id="194" name="Google Shape;194;p24"/>
          <p:cNvSpPr txBox="1"/>
          <p:nvPr/>
        </p:nvSpPr>
        <p:spPr>
          <a:xfrm>
            <a:off x="5629500" y="3266100"/>
            <a:ext cx="22173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10: </a:t>
            </a:r>
            <a:r>
              <a:rPr lang="en">
                <a:solidFill>
                  <a:srgbClr val="FFFFFF"/>
                </a:solidFill>
                <a:latin typeface="Times New Roman"/>
                <a:ea typeface="Times New Roman"/>
                <a:cs typeface="Times New Roman"/>
                <a:sym typeface="Times New Roman"/>
              </a:rPr>
              <a:t>Scanner</a:t>
            </a:r>
            <a:endParaRPr>
              <a:latin typeface="Times New Roman"/>
              <a:ea typeface="Times New Roman"/>
              <a:cs typeface="Times New Roman"/>
              <a:sym typeface="Times New Roman"/>
            </a:endParaRPr>
          </a:p>
        </p:txBody>
      </p:sp>
      <p:sp>
        <p:nvSpPr>
          <p:cNvPr id="195" name="Google Shape;195;p24"/>
          <p:cNvSpPr txBox="1"/>
          <p:nvPr/>
        </p:nvSpPr>
        <p:spPr>
          <a:xfrm>
            <a:off x="6881275" y="4712075"/>
            <a:ext cx="300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201" name="Google Shape;201;p2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2- Camera</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Easy to operate</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Slow process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Costly</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Less efficient </a:t>
            </a:r>
            <a:endParaRPr sz="1500">
              <a:latin typeface="Arial"/>
              <a:ea typeface="Arial"/>
              <a:cs typeface="Arial"/>
              <a:sym typeface="Arial"/>
            </a:endParaRPr>
          </a:p>
        </p:txBody>
      </p:sp>
      <p:sp>
        <p:nvSpPr>
          <p:cNvPr id="202" name="Google Shape;20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pic>
        <p:nvPicPr>
          <p:cNvPr id="203" name="Google Shape;203;p25"/>
          <p:cNvPicPr preferRelativeResize="0"/>
          <p:nvPr/>
        </p:nvPicPr>
        <p:blipFill>
          <a:blip r:embed="rId3">
            <a:alphaModFix/>
          </a:blip>
          <a:stretch>
            <a:fillRect/>
          </a:stretch>
        </p:blipFill>
        <p:spPr>
          <a:xfrm>
            <a:off x="5411375" y="1489825"/>
            <a:ext cx="2787275" cy="1974900"/>
          </a:xfrm>
          <a:prstGeom prst="rect">
            <a:avLst/>
          </a:prstGeom>
          <a:noFill/>
          <a:ln>
            <a:noFill/>
          </a:ln>
        </p:spPr>
      </p:pic>
      <p:sp>
        <p:nvSpPr>
          <p:cNvPr id="204" name="Google Shape;204;p25"/>
          <p:cNvSpPr txBox="1"/>
          <p:nvPr/>
        </p:nvSpPr>
        <p:spPr>
          <a:xfrm>
            <a:off x="5791500" y="3509100"/>
            <a:ext cx="20049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11: </a:t>
            </a:r>
            <a:r>
              <a:rPr lang="en">
                <a:solidFill>
                  <a:srgbClr val="FFFFFF"/>
                </a:solidFill>
                <a:latin typeface="Times New Roman"/>
                <a:ea typeface="Times New Roman"/>
                <a:cs typeface="Times New Roman"/>
                <a:sym typeface="Times New Roman"/>
              </a:rPr>
              <a:t>Camera</a:t>
            </a:r>
            <a:endParaRPr>
              <a:latin typeface="Times New Roman"/>
              <a:ea typeface="Times New Roman"/>
              <a:cs typeface="Times New Roman"/>
              <a:sym typeface="Times New Roman"/>
            </a:endParaRPr>
          </a:p>
        </p:txBody>
      </p:sp>
      <p:sp>
        <p:nvSpPr>
          <p:cNvPr id="205" name="Google Shape;205;p25"/>
          <p:cNvSpPr txBox="1"/>
          <p:nvPr/>
        </p:nvSpPr>
        <p:spPr>
          <a:xfrm>
            <a:off x="6834925" y="4749900"/>
            <a:ext cx="300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211" name="Google Shape;211;p2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3- Weight </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Very accurate</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Easy to use </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 N/A </a:t>
            </a:r>
            <a:endParaRPr sz="1500">
              <a:latin typeface="Arial"/>
              <a:ea typeface="Arial"/>
              <a:cs typeface="Arial"/>
              <a:sym typeface="Arial"/>
            </a:endParaRPr>
          </a:p>
        </p:txBody>
      </p:sp>
      <p:sp>
        <p:nvSpPr>
          <p:cNvPr id="212" name="Google Shape;21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pic>
        <p:nvPicPr>
          <p:cNvPr id="213" name="Google Shape;213;p26"/>
          <p:cNvPicPr preferRelativeResize="0"/>
          <p:nvPr/>
        </p:nvPicPr>
        <p:blipFill>
          <a:blip r:embed="rId3">
            <a:alphaModFix/>
          </a:blip>
          <a:stretch>
            <a:fillRect/>
          </a:stretch>
        </p:blipFill>
        <p:spPr>
          <a:xfrm>
            <a:off x="5372000" y="1489825"/>
            <a:ext cx="3045773" cy="2132051"/>
          </a:xfrm>
          <a:prstGeom prst="rect">
            <a:avLst/>
          </a:prstGeom>
          <a:noFill/>
          <a:ln>
            <a:noFill/>
          </a:ln>
        </p:spPr>
      </p:pic>
      <p:sp>
        <p:nvSpPr>
          <p:cNvPr id="214" name="Google Shape;214;p26"/>
          <p:cNvSpPr txBox="1"/>
          <p:nvPr/>
        </p:nvSpPr>
        <p:spPr>
          <a:xfrm>
            <a:off x="5857038" y="3621875"/>
            <a:ext cx="20757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12: </a:t>
            </a:r>
            <a:r>
              <a:rPr lang="en">
                <a:solidFill>
                  <a:srgbClr val="FFFFFF"/>
                </a:solidFill>
                <a:latin typeface="Times New Roman"/>
                <a:ea typeface="Times New Roman"/>
                <a:cs typeface="Times New Roman"/>
                <a:sym typeface="Times New Roman"/>
              </a:rPr>
              <a:t>Weight</a:t>
            </a:r>
            <a:endParaRPr>
              <a:latin typeface="Times New Roman"/>
              <a:ea typeface="Times New Roman"/>
              <a:cs typeface="Times New Roman"/>
              <a:sym typeface="Times New Roman"/>
            </a:endParaRPr>
          </a:p>
        </p:txBody>
      </p:sp>
      <p:sp>
        <p:nvSpPr>
          <p:cNvPr id="215" name="Google Shape;215;p26"/>
          <p:cNvSpPr txBox="1"/>
          <p:nvPr/>
        </p:nvSpPr>
        <p:spPr>
          <a:xfrm>
            <a:off x="6837850" y="4762625"/>
            <a:ext cx="3000000"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Sorting Lego</a:t>
            </a:r>
            <a:endParaRPr>
              <a:latin typeface="Arial"/>
              <a:ea typeface="Arial"/>
              <a:cs typeface="Arial"/>
              <a:sym typeface="Arial"/>
            </a:endParaRPr>
          </a:p>
        </p:txBody>
      </p:sp>
      <p:sp>
        <p:nvSpPr>
          <p:cNvPr id="221" name="Google Shape;221;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1- Tree Belt	</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Safe</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Sorting is difficult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marL="1371600" lvl="2" indent="-317500" algn="l" rtl="0">
              <a:spcBef>
                <a:spcPts val="0"/>
              </a:spcBef>
              <a:spcAft>
                <a:spcPts val="0"/>
              </a:spcAft>
              <a:buSzPts val="1400"/>
              <a:buFont typeface="Arial"/>
              <a:buChar char="■"/>
            </a:pPr>
            <a:r>
              <a:rPr lang="en" sz="1500">
                <a:latin typeface="Arial"/>
                <a:ea typeface="Arial"/>
                <a:cs typeface="Arial"/>
                <a:sym typeface="Arial"/>
              </a:rPr>
              <a:t>Chance of sticking together</a:t>
            </a:r>
            <a:r>
              <a:rPr lang="en">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22" name="Google Shape;22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pic>
        <p:nvPicPr>
          <p:cNvPr id="223" name="Google Shape;223;p27"/>
          <p:cNvPicPr preferRelativeResize="0"/>
          <p:nvPr/>
        </p:nvPicPr>
        <p:blipFill>
          <a:blip r:embed="rId3">
            <a:alphaModFix/>
          </a:blip>
          <a:stretch>
            <a:fillRect/>
          </a:stretch>
        </p:blipFill>
        <p:spPr>
          <a:xfrm>
            <a:off x="5128524" y="1489825"/>
            <a:ext cx="3267028" cy="2450276"/>
          </a:xfrm>
          <a:prstGeom prst="rect">
            <a:avLst/>
          </a:prstGeom>
          <a:noFill/>
          <a:ln>
            <a:noFill/>
          </a:ln>
        </p:spPr>
      </p:pic>
      <p:sp>
        <p:nvSpPr>
          <p:cNvPr id="224" name="Google Shape;224;p27"/>
          <p:cNvSpPr txBox="1"/>
          <p:nvPr/>
        </p:nvSpPr>
        <p:spPr>
          <a:xfrm>
            <a:off x="5609250" y="3934350"/>
            <a:ext cx="22377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13:</a:t>
            </a:r>
            <a:r>
              <a:rPr lang="en">
                <a:solidFill>
                  <a:srgbClr val="FFFFFF"/>
                </a:solidFill>
                <a:latin typeface="Times New Roman"/>
                <a:ea typeface="Times New Roman"/>
                <a:cs typeface="Times New Roman"/>
                <a:sym typeface="Times New Roman"/>
              </a:rPr>
              <a:t> Tree Belt</a:t>
            </a:r>
            <a:endParaRPr>
              <a:latin typeface="Times New Roman"/>
              <a:ea typeface="Times New Roman"/>
              <a:cs typeface="Times New Roman"/>
              <a:sym typeface="Times New Roman"/>
            </a:endParaRPr>
          </a:p>
        </p:txBody>
      </p:sp>
      <p:sp>
        <p:nvSpPr>
          <p:cNvPr id="225" name="Google Shape;225;p27"/>
          <p:cNvSpPr txBox="1"/>
          <p:nvPr/>
        </p:nvSpPr>
        <p:spPr>
          <a:xfrm>
            <a:off x="6867325" y="4749900"/>
            <a:ext cx="300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Sorting Lego</a:t>
            </a:r>
            <a:endParaRPr>
              <a:latin typeface="Arial"/>
              <a:ea typeface="Arial"/>
              <a:cs typeface="Arial"/>
              <a:sym typeface="Arial"/>
            </a:endParaRPr>
          </a:p>
        </p:txBody>
      </p:sp>
      <p:sp>
        <p:nvSpPr>
          <p:cNvPr id="231" name="Google Shape;231;p2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2- Round Boxes</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Accurate </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Less boxes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Chance of falling down</a:t>
            </a:r>
            <a:endParaRPr sz="1500">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32" name="Google Shape;23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p:txBody>
      </p:sp>
      <p:pic>
        <p:nvPicPr>
          <p:cNvPr id="233" name="Google Shape;233;p28"/>
          <p:cNvPicPr preferRelativeResize="0"/>
          <p:nvPr/>
        </p:nvPicPr>
        <p:blipFill>
          <a:blip r:embed="rId3">
            <a:alphaModFix/>
          </a:blip>
          <a:stretch>
            <a:fillRect/>
          </a:stretch>
        </p:blipFill>
        <p:spPr>
          <a:xfrm>
            <a:off x="5669999" y="1489825"/>
            <a:ext cx="2713599" cy="2721377"/>
          </a:xfrm>
          <a:prstGeom prst="rect">
            <a:avLst/>
          </a:prstGeom>
          <a:noFill/>
          <a:ln>
            <a:noFill/>
          </a:ln>
        </p:spPr>
      </p:pic>
      <p:sp>
        <p:nvSpPr>
          <p:cNvPr id="234" name="Google Shape;234;p28"/>
          <p:cNvSpPr txBox="1"/>
          <p:nvPr/>
        </p:nvSpPr>
        <p:spPr>
          <a:xfrm>
            <a:off x="5923125" y="4248225"/>
            <a:ext cx="20553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14: </a:t>
            </a:r>
            <a:r>
              <a:rPr lang="en">
                <a:solidFill>
                  <a:srgbClr val="FFFFFF"/>
                </a:solidFill>
                <a:latin typeface="Times New Roman"/>
                <a:ea typeface="Times New Roman"/>
                <a:cs typeface="Times New Roman"/>
                <a:sym typeface="Times New Roman"/>
              </a:rPr>
              <a:t>Round Boxes</a:t>
            </a:r>
            <a:endParaRPr>
              <a:latin typeface="Times New Roman"/>
              <a:ea typeface="Times New Roman"/>
              <a:cs typeface="Times New Roman"/>
              <a:sym typeface="Times New Roman"/>
            </a:endParaRPr>
          </a:p>
        </p:txBody>
      </p:sp>
      <p:sp>
        <p:nvSpPr>
          <p:cNvPr id="235" name="Google Shape;235;p28"/>
          <p:cNvSpPr txBox="1"/>
          <p:nvPr/>
        </p:nvSpPr>
        <p:spPr>
          <a:xfrm>
            <a:off x="6839400" y="4749900"/>
            <a:ext cx="300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Sorting Lego</a:t>
            </a:r>
            <a:endParaRPr/>
          </a:p>
        </p:txBody>
      </p:sp>
      <p:sp>
        <p:nvSpPr>
          <p:cNvPr id="241" name="Google Shape;241;p2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3- Rotational Boxes</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Sorting is easy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More Boxes option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p:txBody>
      </p:sp>
      <p:sp>
        <p:nvSpPr>
          <p:cNvPr id="242" name="Google Shape;24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pic>
        <p:nvPicPr>
          <p:cNvPr id="243" name="Google Shape;243;p29"/>
          <p:cNvPicPr preferRelativeResize="0"/>
          <p:nvPr/>
        </p:nvPicPr>
        <p:blipFill>
          <a:blip r:embed="rId3">
            <a:alphaModFix/>
          </a:blip>
          <a:stretch>
            <a:fillRect/>
          </a:stretch>
        </p:blipFill>
        <p:spPr>
          <a:xfrm>
            <a:off x="5610225" y="1534200"/>
            <a:ext cx="3046450" cy="2583400"/>
          </a:xfrm>
          <a:prstGeom prst="rect">
            <a:avLst/>
          </a:prstGeom>
          <a:noFill/>
          <a:ln>
            <a:noFill/>
          </a:ln>
        </p:spPr>
      </p:pic>
      <p:sp>
        <p:nvSpPr>
          <p:cNvPr id="244" name="Google Shape;244;p29"/>
          <p:cNvSpPr txBox="1"/>
          <p:nvPr/>
        </p:nvSpPr>
        <p:spPr>
          <a:xfrm>
            <a:off x="5885775" y="4117600"/>
            <a:ext cx="23799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15:</a:t>
            </a:r>
            <a:r>
              <a:rPr lang="en">
                <a:solidFill>
                  <a:srgbClr val="FFFFFF"/>
                </a:solidFill>
                <a:latin typeface="Times New Roman"/>
                <a:ea typeface="Times New Roman"/>
                <a:cs typeface="Times New Roman"/>
                <a:sym typeface="Times New Roman"/>
              </a:rPr>
              <a:t> Rotational Boxes</a:t>
            </a:r>
            <a:endParaRPr>
              <a:latin typeface="Times New Roman"/>
              <a:ea typeface="Times New Roman"/>
              <a:cs typeface="Times New Roman"/>
              <a:sym typeface="Times New Roman"/>
            </a:endParaRPr>
          </a:p>
        </p:txBody>
      </p:sp>
      <p:sp>
        <p:nvSpPr>
          <p:cNvPr id="245" name="Google Shape;245;p29"/>
          <p:cNvSpPr txBox="1"/>
          <p:nvPr/>
        </p:nvSpPr>
        <p:spPr>
          <a:xfrm>
            <a:off x="6809925" y="4747975"/>
            <a:ext cx="30000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188425" y="837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Pugh Chart</a:t>
            </a:r>
            <a:endParaRPr>
              <a:latin typeface="Arial"/>
              <a:ea typeface="Arial"/>
              <a:cs typeface="Arial"/>
              <a:sym typeface="Arial"/>
            </a:endParaRPr>
          </a:p>
        </p:txBody>
      </p:sp>
      <p:sp>
        <p:nvSpPr>
          <p:cNvPr id="251" name="Google Shape;25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18</a:t>
            </a:fld>
            <a:endParaRPr/>
          </a:p>
        </p:txBody>
      </p:sp>
      <p:pic>
        <p:nvPicPr>
          <p:cNvPr id="252" name="Google Shape;252;p30"/>
          <p:cNvPicPr preferRelativeResize="0"/>
          <p:nvPr/>
        </p:nvPicPr>
        <p:blipFill>
          <a:blip r:embed="rId3">
            <a:alphaModFix/>
          </a:blip>
          <a:stretch>
            <a:fillRect/>
          </a:stretch>
        </p:blipFill>
        <p:spPr>
          <a:xfrm>
            <a:off x="188425" y="886325"/>
            <a:ext cx="8765599" cy="3564488"/>
          </a:xfrm>
          <a:prstGeom prst="rect">
            <a:avLst/>
          </a:prstGeom>
          <a:noFill/>
          <a:ln>
            <a:noFill/>
          </a:ln>
        </p:spPr>
      </p:pic>
      <p:sp>
        <p:nvSpPr>
          <p:cNvPr id="253" name="Google Shape;253;p30"/>
          <p:cNvSpPr txBox="1"/>
          <p:nvPr/>
        </p:nvSpPr>
        <p:spPr>
          <a:xfrm>
            <a:off x="3203325" y="4403725"/>
            <a:ext cx="3000000" cy="5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imes New Roman"/>
                <a:ea typeface="Times New Roman"/>
                <a:cs typeface="Times New Roman"/>
                <a:sym typeface="Times New Roman"/>
              </a:rPr>
              <a:t>Figure 16:</a:t>
            </a:r>
            <a:r>
              <a:rPr lang="en">
                <a:solidFill>
                  <a:schemeClr val="dk1"/>
                </a:solidFill>
                <a:latin typeface="Times New Roman"/>
                <a:ea typeface="Times New Roman"/>
                <a:cs typeface="Times New Roman"/>
                <a:sym typeface="Times New Roman"/>
              </a:rPr>
              <a:t> Pugh chart</a:t>
            </a:r>
            <a:endParaRPr>
              <a:latin typeface="Times New Roman"/>
              <a:ea typeface="Times New Roman"/>
              <a:cs typeface="Times New Roman"/>
              <a:sym typeface="Times New Roman"/>
            </a:endParaRPr>
          </a:p>
        </p:txBody>
      </p:sp>
      <p:sp>
        <p:nvSpPr>
          <p:cNvPr id="254" name="Google Shape;254;p30"/>
          <p:cNvSpPr txBox="1"/>
          <p:nvPr/>
        </p:nvSpPr>
        <p:spPr>
          <a:xfrm>
            <a:off x="7209275" y="4733300"/>
            <a:ext cx="3000000" cy="6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Husain Alkandari</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1"/>
          <p:cNvSpPr txBox="1">
            <a:spLocks noGrp="1"/>
          </p:cNvSpPr>
          <p:nvPr>
            <p:ph type="title"/>
          </p:nvPr>
        </p:nvSpPr>
        <p:spPr>
          <a:xfrm>
            <a:off x="387900" y="3818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Decision Matrix</a:t>
            </a:r>
            <a:endParaRPr/>
          </a:p>
        </p:txBody>
      </p:sp>
      <p:sp>
        <p:nvSpPr>
          <p:cNvPr id="260" name="Google Shape;26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sp>
        <p:nvSpPr>
          <p:cNvPr id="261" name="Google Shape;261;p31"/>
          <p:cNvSpPr txBox="1"/>
          <p:nvPr/>
        </p:nvSpPr>
        <p:spPr>
          <a:xfrm>
            <a:off x="7181400" y="4729250"/>
            <a:ext cx="3000000" cy="4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Husain Alkandari</a:t>
            </a:r>
            <a:endParaRPr>
              <a:solidFill>
                <a:schemeClr val="dk1"/>
              </a:solidFill>
            </a:endParaRPr>
          </a:p>
        </p:txBody>
      </p:sp>
      <p:sp>
        <p:nvSpPr>
          <p:cNvPr id="262" name="Google Shape;262;p31"/>
          <p:cNvSpPr txBox="1"/>
          <p:nvPr/>
        </p:nvSpPr>
        <p:spPr>
          <a:xfrm>
            <a:off x="2652000" y="3507950"/>
            <a:ext cx="3000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imes New Roman"/>
                <a:ea typeface="Times New Roman"/>
                <a:cs typeface="Times New Roman"/>
                <a:sym typeface="Times New Roman"/>
              </a:rPr>
              <a:t>Figure 17: </a:t>
            </a:r>
            <a:r>
              <a:rPr lang="en">
                <a:solidFill>
                  <a:schemeClr val="dk1"/>
                </a:solidFill>
                <a:latin typeface="Times New Roman"/>
                <a:ea typeface="Times New Roman"/>
                <a:cs typeface="Times New Roman"/>
                <a:sym typeface="Times New Roman"/>
              </a:rPr>
              <a:t>Decision Matrix</a:t>
            </a:r>
            <a:endParaRPr/>
          </a:p>
        </p:txBody>
      </p:sp>
      <p:pic>
        <p:nvPicPr>
          <p:cNvPr id="263" name="Google Shape;263;p31"/>
          <p:cNvPicPr preferRelativeResize="0"/>
          <p:nvPr/>
        </p:nvPicPr>
        <p:blipFill>
          <a:blip r:embed="rId3">
            <a:alphaModFix/>
          </a:blip>
          <a:stretch>
            <a:fillRect/>
          </a:stretch>
        </p:blipFill>
        <p:spPr>
          <a:xfrm>
            <a:off x="387900" y="1489825"/>
            <a:ext cx="8088900" cy="2100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Project Description</a:t>
            </a:r>
            <a:endParaRPr>
              <a:latin typeface="Arial"/>
              <a:ea typeface="Arial"/>
              <a:cs typeface="Arial"/>
              <a:sym typeface="Arial"/>
            </a:endParaRPr>
          </a:p>
        </p:txBody>
      </p:sp>
      <p:sp>
        <p:nvSpPr>
          <p:cNvPr id="73" name="Google Shape;73;p14"/>
          <p:cNvSpPr txBox="1">
            <a:spLocks noGrp="1"/>
          </p:cNvSpPr>
          <p:nvPr>
            <p:ph type="body" idx="1"/>
          </p:nvPr>
        </p:nvSpPr>
        <p:spPr>
          <a:xfrm>
            <a:off x="387900" y="1489825"/>
            <a:ext cx="8368200" cy="33381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FFFFFF"/>
              </a:buClr>
              <a:buSzPts val="1800"/>
              <a:buFont typeface="Arial"/>
              <a:buChar char="●"/>
            </a:pPr>
            <a:r>
              <a:rPr lang="en" b="1">
                <a:solidFill>
                  <a:srgbClr val="FFFFFF"/>
                </a:solidFill>
                <a:latin typeface="Arial"/>
                <a:ea typeface="Arial"/>
                <a:cs typeface="Arial"/>
                <a:sym typeface="Arial"/>
              </a:rPr>
              <a:t>Description of the project:</a:t>
            </a:r>
            <a:endParaRPr b="1">
              <a:solidFill>
                <a:srgbClr val="FFFFFF"/>
              </a:solidFill>
              <a:latin typeface="Arial"/>
              <a:ea typeface="Arial"/>
              <a:cs typeface="Arial"/>
              <a:sym typeface="Arial"/>
            </a:endParaRPr>
          </a:p>
          <a:p>
            <a:pPr marL="914400" lvl="1" indent="-323850" algn="l" rtl="0">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Build a machine that sort Lego by size and functionality.</a:t>
            </a:r>
            <a:endParaRPr sz="1500">
              <a:solidFill>
                <a:srgbClr val="FFFFFF"/>
              </a:solidFill>
              <a:latin typeface="Arial"/>
              <a:ea typeface="Arial"/>
              <a:cs typeface="Arial"/>
              <a:sym typeface="Arial"/>
            </a:endParaRPr>
          </a:p>
          <a:p>
            <a:pPr marL="457200" lvl="0" indent="-323850" algn="l" rtl="0">
              <a:lnSpc>
                <a:spcPct val="150000"/>
              </a:lnSpc>
              <a:spcBef>
                <a:spcPts val="0"/>
              </a:spcBef>
              <a:spcAft>
                <a:spcPts val="0"/>
              </a:spcAft>
              <a:buClr>
                <a:srgbClr val="FFFFFF"/>
              </a:buClr>
              <a:buSzPts val="1500"/>
              <a:buFont typeface="Arial"/>
              <a:buChar char="●"/>
            </a:pPr>
            <a:r>
              <a:rPr lang="en" b="1">
                <a:solidFill>
                  <a:srgbClr val="FFFFFF"/>
                </a:solidFill>
                <a:latin typeface="Arial"/>
                <a:ea typeface="Arial"/>
                <a:cs typeface="Arial"/>
                <a:sym typeface="Arial"/>
              </a:rPr>
              <a:t>Sponsor/client:</a:t>
            </a:r>
            <a:r>
              <a:rPr lang="en" sz="1500" b="1">
                <a:solidFill>
                  <a:srgbClr val="FFFFFF"/>
                </a:solidFill>
                <a:latin typeface="Arial"/>
                <a:ea typeface="Arial"/>
                <a:cs typeface="Arial"/>
                <a:sym typeface="Arial"/>
              </a:rPr>
              <a:t> </a:t>
            </a:r>
            <a:endParaRPr sz="1500" b="1">
              <a:solidFill>
                <a:srgbClr val="FFFFFF"/>
              </a:solidFill>
              <a:latin typeface="Arial"/>
              <a:ea typeface="Arial"/>
              <a:cs typeface="Arial"/>
              <a:sym typeface="Arial"/>
            </a:endParaRPr>
          </a:p>
          <a:p>
            <a:pPr marL="914400" lvl="1" indent="-323850" algn="l" rtl="0">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NAU, Dr. David Welly</a:t>
            </a:r>
            <a:endParaRPr sz="1500" b="1">
              <a:solidFill>
                <a:srgbClr val="FFFFFF"/>
              </a:solidFill>
              <a:latin typeface="Arial"/>
              <a:ea typeface="Arial"/>
              <a:cs typeface="Arial"/>
              <a:sym typeface="Arial"/>
            </a:endParaRPr>
          </a:p>
          <a:p>
            <a:pPr marL="457200" lvl="0" indent="-342900" algn="l" rtl="0">
              <a:lnSpc>
                <a:spcPct val="150000"/>
              </a:lnSpc>
              <a:spcBef>
                <a:spcPts val="0"/>
              </a:spcBef>
              <a:spcAft>
                <a:spcPts val="0"/>
              </a:spcAft>
              <a:buClr>
                <a:srgbClr val="FFFFFF"/>
              </a:buClr>
              <a:buSzPts val="1800"/>
              <a:buFont typeface="Arial"/>
              <a:buChar char="●"/>
            </a:pPr>
            <a:r>
              <a:rPr lang="en" b="1">
                <a:solidFill>
                  <a:srgbClr val="FFFFFF"/>
                </a:solidFill>
                <a:latin typeface="Arial"/>
                <a:ea typeface="Arial"/>
                <a:cs typeface="Arial"/>
                <a:sym typeface="Arial"/>
              </a:rPr>
              <a:t>Importance of the project:</a:t>
            </a:r>
            <a:endParaRPr b="1">
              <a:solidFill>
                <a:srgbClr val="FFFFFF"/>
              </a:solidFill>
              <a:latin typeface="Arial"/>
              <a:ea typeface="Arial"/>
              <a:cs typeface="Arial"/>
              <a:sym typeface="Arial"/>
            </a:endParaRPr>
          </a:p>
          <a:p>
            <a:pPr marL="914400" lvl="1" indent="-323850" algn="l" rtl="0">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Skills and </a:t>
            </a:r>
            <a:r>
              <a:rPr lang="en" sz="1500">
                <a:latin typeface="Arial"/>
                <a:ea typeface="Arial"/>
                <a:cs typeface="Arial"/>
                <a:sym typeface="Arial"/>
              </a:rPr>
              <a:t>knowledge</a:t>
            </a:r>
            <a:r>
              <a:rPr lang="en" sz="1500">
                <a:solidFill>
                  <a:srgbClr val="FFFFFF"/>
                </a:solidFill>
                <a:latin typeface="Arial"/>
                <a:ea typeface="Arial"/>
                <a:cs typeface="Arial"/>
                <a:sym typeface="Arial"/>
              </a:rPr>
              <a:t>.</a:t>
            </a:r>
            <a:endParaRPr sz="1500">
              <a:solidFill>
                <a:srgbClr val="FFFFFF"/>
              </a:solidFill>
              <a:latin typeface="Arial"/>
              <a:ea typeface="Arial"/>
              <a:cs typeface="Arial"/>
              <a:sym typeface="Arial"/>
            </a:endParaRPr>
          </a:p>
          <a:p>
            <a:pPr marL="914400" lvl="1" indent="-323850" algn="l" rtl="0">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Time and effort. </a:t>
            </a:r>
            <a:endParaRPr sz="1500">
              <a:latin typeface="Arial"/>
              <a:ea typeface="Arial"/>
              <a:cs typeface="Arial"/>
              <a:sym typeface="Arial"/>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a:t>
            </a:fld>
            <a:endParaRPr/>
          </a:p>
        </p:txBody>
      </p:sp>
      <p:pic>
        <p:nvPicPr>
          <p:cNvPr id="75" name="Google Shape;75;p14"/>
          <p:cNvPicPr preferRelativeResize="0"/>
          <p:nvPr/>
        </p:nvPicPr>
        <p:blipFill>
          <a:blip r:embed="rId3">
            <a:alphaModFix/>
          </a:blip>
          <a:stretch>
            <a:fillRect/>
          </a:stretch>
        </p:blipFill>
        <p:spPr>
          <a:xfrm>
            <a:off x="5969750" y="2338388"/>
            <a:ext cx="2917976" cy="2088762"/>
          </a:xfrm>
          <a:prstGeom prst="rect">
            <a:avLst/>
          </a:prstGeom>
          <a:noFill/>
          <a:ln>
            <a:noFill/>
          </a:ln>
        </p:spPr>
      </p:pic>
      <p:sp>
        <p:nvSpPr>
          <p:cNvPr id="76" name="Google Shape;76;p14"/>
          <p:cNvSpPr txBox="1"/>
          <p:nvPr/>
        </p:nvSpPr>
        <p:spPr>
          <a:xfrm>
            <a:off x="6311288" y="4380025"/>
            <a:ext cx="2100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a:solidFill>
                  <a:srgbClr val="FFFFFF"/>
                </a:solidFill>
                <a:latin typeface="Times New Roman"/>
                <a:ea typeface="Times New Roman"/>
                <a:cs typeface="Times New Roman"/>
                <a:sym typeface="Times New Roman"/>
              </a:rPr>
              <a:t>        </a:t>
            </a:r>
            <a:r>
              <a:rPr lang="en" b="1">
                <a:solidFill>
                  <a:srgbClr val="FFFFFF"/>
                </a:solidFill>
                <a:latin typeface="Times New Roman"/>
                <a:ea typeface="Times New Roman"/>
                <a:cs typeface="Times New Roman"/>
                <a:sym typeface="Times New Roman"/>
              </a:rPr>
              <a:t>Figure 1:</a:t>
            </a:r>
            <a:r>
              <a:rPr lang="en">
                <a:solidFill>
                  <a:srgbClr val="FFFFFF"/>
                </a:solidFill>
                <a:latin typeface="Times New Roman"/>
                <a:ea typeface="Times New Roman"/>
                <a:cs typeface="Times New Roman"/>
                <a:sym typeface="Times New Roman"/>
              </a:rPr>
              <a:t> Lego [1]</a:t>
            </a:r>
            <a:endParaRPr>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a:latin typeface="Roboto"/>
              <a:ea typeface="Roboto"/>
              <a:cs typeface="Roboto"/>
              <a:sym typeface="Roboto"/>
            </a:endParaRPr>
          </a:p>
        </p:txBody>
      </p:sp>
      <p:sp>
        <p:nvSpPr>
          <p:cNvPr id="77" name="Google Shape;77;p14"/>
          <p:cNvSpPr txBox="1"/>
          <p:nvPr/>
        </p:nvSpPr>
        <p:spPr>
          <a:xfrm>
            <a:off x="7506425" y="4715700"/>
            <a:ext cx="19614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Fahad Alotaibi</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Calculations </a:t>
            </a:r>
            <a:endParaRPr>
              <a:latin typeface="Arial"/>
              <a:ea typeface="Arial"/>
              <a:cs typeface="Arial"/>
              <a:sym typeface="Arial"/>
            </a:endParaRPr>
          </a:p>
        </p:txBody>
      </p:sp>
      <p:sp>
        <p:nvSpPr>
          <p:cNvPr id="269" name="Google Shape;269;p32"/>
          <p:cNvSpPr txBox="1">
            <a:spLocks noGrp="1"/>
          </p:cNvSpPr>
          <p:nvPr>
            <p:ph type="body" idx="1"/>
          </p:nvPr>
        </p:nvSpPr>
        <p:spPr>
          <a:xfrm>
            <a:off x="387900" y="1457599"/>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Back of the envelope calculation</a:t>
            </a:r>
            <a:endParaRPr>
              <a:latin typeface="Arial"/>
              <a:ea typeface="Arial"/>
              <a:cs typeface="Arial"/>
              <a:sym typeface="Arial"/>
            </a:endParaRPr>
          </a:p>
          <a:p>
            <a:pPr marL="457200" lvl="0" indent="0" algn="l" rtl="0">
              <a:spcBef>
                <a:spcPts val="0"/>
              </a:spcBef>
              <a:spcAft>
                <a:spcPts val="0"/>
              </a:spcAft>
              <a:buNone/>
            </a:pPr>
            <a:endParaRPr>
              <a:latin typeface="Arial"/>
              <a:ea typeface="Arial"/>
              <a:cs typeface="Arial"/>
              <a:sym typeface="Arial"/>
            </a:endParaRPr>
          </a:p>
          <a:p>
            <a:pPr marL="45720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Time calculation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Char char="●"/>
            </a:pPr>
            <a:r>
              <a:rPr lang="en">
                <a:latin typeface="Arial"/>
                <a:ea typeface="Arial"/>
                <a:cs typeface="Arial"/>
                <a:sym typeface="Arial"/>
              </a:rPr>
              <a:t>t= 0.78/0.4= 1.95s </a:t>
            </a:r>
            <a:endParaRPr>
              <a:latin typeface="Arial"/>
              <a:ea typeface="Arial"/>
              <a:cs typeface="Arial"/>
              <a:sym typeface="Arial"/>
            </a:endParaRPr>
          </a:p>
          <a:p>
            <a:pPr marL="457200" lvl="0" indent="0" algn="l" rtl="0">
              <a:spcBef>
                <a:spcPts val="0"/>
              </a:spcBef>
              <a:spcAft>
                <a:spcPts val="0"/>
              </a:spcAft>
              <a:buNone/>
            </a:pPr>
            <a:endParaRPr sz="3600">
              <a:latin typeface="Arial"/>
              <a:ea typeface="Arial"/>
              <a:cs typeface="Arial"/>
              <a:sym typeface="Arial"/>
            </a:endParaRPr>
          </a:p>
        </p:txBody>
      </p:sp>
      <p:sp>
        <p:nvSpPr>
          <p:cNvPr id="270" name="Google Shape;27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pic>
        <p:nvPicPr>
          <p:cNvPr id="271" name="Google Shape;271;p32"/>
          <p:cNvPicPr preferRelativeResize="0"/>
          <p:nvPr/>
        </p:nvPicPr>
        <p:blipFill>
          <a:blip r:embed="rId3">
            <a:alphaModFix/>
          </a:blip>
          <a:stretch>
            <a:fillRect/>
          </a:stretch>
        </p:blipFill>
        <p:spPr>
          <a:xfrm>
            <a:off x="5876750" y="1457600"/>
            <a:ext cx="2810350" cy="2795250"/>
          </a:xfrm>
          <a:prstGeom prst="rect">
            <a:avLst/>
          </a:prstGeom>
          <a:noFill/>
          <a:ln>
            <a:noFill/>
          </a:ln>
        </p:spPr>
      </p:pic>
      <p:sp>
        <p:nvSpPr>
          <p:cNvPr id="272" name="Google Shape;272;p32"/>
          <p:cNvSpPr txBox="1"/>
          <p:nvPr/>
        </p:nvSpPr>
        <p:spPr>
          <a:xfrm>
            <a:off x="5442675" y="4252850"/>
            <a:ext cx="3452100" cy="24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Times New Roman"/>
                <a:ea typeface="Times New Roman"/>
                <a:cs typeface="Times New Roman"/>
                <a:sym typeface="Times New Roman"/>
              </a:rPr>
              <a:t>Figure 18: </a:t>
            </a:r>
            <a:r>
              <a:rPr lang="en">
                <a:solidFill>
                  <a:srgbClr val="FFFFFF"/>
                </a:solidFill>
                <a:latin typeface="Times New Roman"/>
                <a:ea typeface="Times New Roman"/>
                <a:cs typeface="Times New Roman"/>
                <a:sym typeface="Times New Roman"/>
              </a:rPr>
              <a:t>Distance Speed Time Formula [7]</a:t>
            </a:r>
            <a:endParaRPr>
              <a:solidFill>
                <a:srgbClr val="FFFFFF"/>
              </a:solidFill>
              <a:latin typeface="Times New Roman"/>
              <a:ea typeface="Times New Roman"/>
              <a:cs typeface="Times New Roman"/>
              <a:sym typeface="Times New Roman"/>
            </a:endParaRPr>
          </a:p>
        </p:txBody>
      </p:sp>
      <p:sp>
        <p:nvSpPr>
          <p:cNvPr id="273" name="Google Shape;273;p32"/>
          <p:cNvSpPr txBox="1"/>
          <p:nvPr/>
        </p:nvSpPr>
        <p:spPr>
          <a:xfrm>
            <a:off x="7103700" y="4715125"/>
            <a:ext cx="2040300" cy="2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387900" y="489950"/>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Calculations </a:t>
            </a:r>
            <a:endParaRPr/>
          </a:p>
        </p:txBody>
      </p:sp>
      <p:sp>
        <p:nvSpPr>
          <p:cNvPr id="279" name="Google Shape;279;p3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Each 0.78m sort 1 LEGO</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 </a:t>
            </a:r>
            <a:endParaRPr/>
          </a:p>
          <a:p>
            <a:pPr marL="457200" lvl="0" indent="-342900" algn="l" rtl="0">
              <a:spcBef>
                <a:spcPts val="0"/>
              </a:spcBef>
              <a:spcAft>
                <a:spcPts val="0"/>
              </a:spcAft>
              <a:buSzPts val="1800"/>
              <a:buChar char="●"/>
            </a:pPr>
            <a:r>
              <a:rPr lang="en"/>
              <a:t>Sort 1 LEGO takes 1.95s</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Speed is 0.4 m/h for the process </a:t>
            </a:r>
            <a:endParaRPr/>
          </a:p>
        </p:txBody>
      </p:sp>
      <p:sp>
        <p:nvSpPr>
          <p:cNvPr id="280" name="Google Shape;28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sp>
        <p:nvSpPr>
          <p:cNvPr id="281" name="Google Shape;281;p33"/>
          <p:cNvSpPr txBox="1"/>
          <p:nvPr/>
        </p:nvSpPr>
        <p:spPr>
          <a:xfrm>
            <a:off x="7056950" y="4729775"/>
            <a:ext cx="2190600" cy="3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r>
              <a:rPr lang="en"/>
              <a:t>Calculations</a:t>
            </a:r>
            <a:endParaRPr/>
          </a:p>
        </p:txBody>
      </p:sp>
      <p:sp>
        <p:nvSpPr>
          <p:cNvPr id="287" name="Google Shape;287;p34"/>
          <p:cNvSpPr txBox="1">
            <a:spLocks noGrp="1"/>
          </p:cNvSpPr>
          <p:nvPr>
            <p:ph type="body" idx="1"/>
          </p:nvPr>
        </p:nvSpPr>
        <p:spPr>
          <a:xfrm>
            <a:off x="387900" y="1276737"/>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Weight in grams [4], [5]</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0.1 &gt;&gt;&gt; 0.3g  box A</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0.4&gt;&gt;&gt; 0.8g   box B</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0.9&gt;&gt;&gt; 1.2g  box C</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1.3&gt;&gt;&gt; 1.7g   box D</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1.8&gt;&gt;&gt; 2.1g   box E</a:t>
            </a:r>
            <a:endParaRPr/>
          </a:p>
        </p:txBody>
      </p:sp>
      <p:sp>
        <p:nvSpPr>
          <p:cNvPr id="288" name="Google Shape;28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22</a:t>
            </a:fld>
            <a:endParaRPr/>
          </a:p>
        </p:txBody>
      </p:sp>
      <p:sp>
        <p:nvSpPr>
          <p:cNvPr id="289" name="Google Shape;289;p34"/>
          <p:cNvSpPr txBox="1"/>
          <p:nvPr/>
        </p:nvSpPr>
        <p:spPr>
          <a:xfrm>
            <a:off x="7100825" y="4693525"/>
            <a:ext cx="19971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5"/>
          <p:cNvSpPr txBox="1">
            <a:spLocks noGrp="1"/>
          </p:cNvSpPr>
          <p:nvPr>
            <p:ph type="title"/>
          </p:nvPr>
        </p:nvSpPr>
        <p:spPr>
          <a:xfrm>
            <a:off x="332075" y="2277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Finalized HoQ</a:t>
            </a:r>
            <a:endParaRPr/>
          </a:p>
        </p:txBody>
      </p:sp>
      <p:sp>
        <p:nvSpPr>
          <p:cNvPr id="295" name="Google Shape;29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sp>
        <p:nvSpPr>
          <p:cNvPr id="296" name="Google Shape;296;p35"/>
          <p:cNvSpPr txBox="1"/>
          <p:nvPr/>
        </p:nvSpPr>
        <p:spPr>
          <a:xfrm>
            <a:off x="7209250" y="4716025"/>
            <a:ext cx="3000000" cy="2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Husain Alkandari</a:t>
            </a:r>
            <a:endParaRPr>
              <a:solidFill>
                <a:schemeClr val="dk1"/>
              </a:solidFill>
            </a:endParaRPr>
          </a:p>
        </p:txBody>
      </p:sp>
      <p:pic>
        <p:nvPicPr>
          <p:cNvPr id="297" name="Google Shape;297;p35"/>
          <p:cNvPicPr preferRelativeResize="0"/>
          <p:nvPr/>
        </p:nvPicPr>
        <p:blipFill>
          <a:blip r:embed="rId3">
            <a:alphaModFix/>
          </a:blip>
          <a:stretch>
            <a:fillRect/>
          </a:stretch>
        </p:blipFill>
        <p:spPr>
          <a:xfrm>
            <a:off x="254300" y="879350"/>
            <a:ext cx="8283675" cy="3846175"/>
          </a:xfrm>
          <a:prstGeom prst="rect">
            <a:avLst/>
          </a:prstGeom>
          <a:noFill/>
          <a:ln>
            <a:noFill/>
          </a:ln>
        </p:spPr>
      </p:pic>
      <p:sp>
        <p:nvSpPr>
          <p:cNvPr id="298" name="Google Shape;298;p35"/>
          <p:cNvSpPr txBox="1"/>
          <p:nvPr/>
        </p:nvSpPr>
        <p:spPr>
          <a:xfrm>
            <a:off x="1975050" y="4663225"/>
            <a:ext cx="3000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imes New Roman"/>
                <a:ea typeface="Times New Roman"/>
                <a:cs typeface="Times New Roman"/>
                <a:sym typeface="Times New Roman"/>
              </a:rPr>
              <a:t>Figure 19: </a:t>
            </a:r>
            <a:r>
              <a:rPr lang="en">
                <a:solidFill>
                  <a:schemeClr val="dk1"/>
                </a:solidFill>
                <a:latin typeface="Times New Roman"/>
                <a:ea typeface="Times New Roman"/>
                <a:cs typeface="Times New Roman"/>
                <a:sym typeface="Times New Roman"/>
              </a:rPr>
              <a:t>QFD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Final Design </a:t>
            </a:r>
            <a:endParaRPr/>
          </a:p>
        </p:txBody>
      </p:sp>
      <p:sp>
        <p:nvSpPr>
          <p:cNvPr id="304" name="Google Shape;304;p36"/>
          <p:cNvSpPr txBox="1">
            <a:spLocks noGrp="1"/>
          </p:cNvSpPr>
          <p:nvPr>
            <p:ph type="body" idx="1"/>
          </p:nvPr>
        </p:nvSpPr>
        <p:spPr>
          <a:xfrm>
            <a:off x="387900" y="13642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Final full Design system</a:t>
            </a:r>
            <a:endParaRPr b="1">
              <a:latin typeface="Arial"/>
              <a:ea typeface="Arial"/>
              <a:cs typeface="Arial"/>
              <a:sym typeface="Arial"/>
            </a:endParaRPr>
          </a:p>
          <a:p>
            <a:pPr marL="914400" lvl="1" indent="-317500" algn="l" rtl="0">
              <a:spcBef>
                <a:spcPts val="0"/>
              </a:spcBef>
              <a:spcAft>
                <a:spcPts val="0"/>
              </a:spcAft>
              <a:buSzPts val="1400"/>
              <a:buFont typeface="Arial"/>
              <a:buChar char="○"/>
            </a:pPr>
            <a:r>
              <a:rPr lang="en" sz="1500">
                <a:latin typeface="Arial"/>
                <a:ea typeface="Arial"/>
                <a:cs typeface="Arial"/>
                <a:sym typeface="Arial"/>
              </a:rPr>
              <a:t>The best Design comparing to the others</a:t>
            </a:r>
            <a:r>
              <a:rPr lang="en">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24</a:t>
            </a:fld>
            <a:endParaRPr/>
          </a:p>
        </p:txBody>
      </p:sp>
      <p:pic>
        <p:nvPicPr>
          <p:cNvPr id="306" name="Google Shape;306;p36"/>
          <p:cNvPicPr preferRelativeResize="0"/>
          <p:nvPr/>
        </p:nvPicPr>
        <p:blipFill>
          <a:blip r:embed="rId3">
            <a:alphaModFix/>
          </a:blip>
          <a:stretch>
            <a:fillRect/>
          </a:stretch>
        </p:blipFill>
        <p:spPr>
          <a:xfrm>
            <a:off x="6490400" y="2310625"/>
            <a:ext cx="2346976" cy="1748350"/>
          </a:xfrm>
          <a:prstGeom prst="rect">
            <a:avLst/>
          </a:prstGeom>
          <a:noFill/>
          <a:ln>
            <a:noFill/>
          </a:ln>
        </p:spPr>
      </p:pic>
      <p:pic>
        <p:nvPicPr>
          <p:cNvPr id="307" name="Google Shape;307;p36"/>
          <p:cNvPicPr preferRelativeResize="0"/>
          <p:nvPr/>
        </p:nvPicPr>
        <p:blipFill>
          <a:blip r:embed="rId4">
            <a:alphaModFix/>
          </a:blip>
          <a:stretch>
            <a:fillRect/>
          </a:stretch>
        </p:blipFill>
        <p:spPr>
          <a:xfrm>
            <a:off x="2602975" y="2310625"/>
            <a:ext cx="2247174" cy="1748350"/>
          </a:xfrm>
          <a:prstGeom prst="rect">
            <a:avLst/>
          </a:prstGeom>
          <a:noFill/>
          <a:ln>
            <a:noFill/>
          </a:ln>
        </p:spPr>
      </p:pic>
      <p:pic>
        <p:nvPicPr>
          <p:cNvPr id="308" name="Google Shape;308;p36"/>
          <p:cNvPicPr preferRelativeResize="0"/>
          <p:nvPr/>
        </p:nvPicPr>
        <p:blipFill>
          <a:blip r:embed="rId5">
            <a:alphaModFix/>
          </a:blip>
          <a:stretch>
            <a:fillRect/>
          </a:stretch>
        </p:blipFill>
        <p:spPr>
          <a:xfrm>
            <a:off x="306625" y="2310625"/>
            <a:ext cx="2346975" cy="1748350"/>
          </a:xfrm>
          <a:prstGeom prst="rect">
            <a:avLst/>
          </a:prstGeom>
          <a:noFill/>
          <a:ln>
            <a:noFill/>
          </a:ln>
        </p:spPr>
      </p:pic>
      <p:pic>
        <p:nvPicPr>
          <p:cNvPr id="309" name="Google Shape;309;p36"/>
          <p:cNvPicPr preferRelativeResize="0"/>
          <p:nvPr/>
        </p:nvPicPr>
        <p:blipFill>
          <a:blip r:embed="rId6">
            <a:alphaModFix/>
          </a:blip>
          <a:stretch>
            <a:fillRect/>
          </a:stretch>
        </p:blipFill>
        <p:spPr>
          <a:xfrm>
            <a:off x="4779272" y="2310625"/>
            <a:ext cx="2161776" cy="1748350"/>
          </a:xfrm>
          <a:prstGeom prst="rect">
            <a:avLst/>
          </a:prstGeom>
          <a:noFill/>
          <a:ln>
            <a:noFill/>
          </a:ln>
        </p:spPr>
      </p:pic>
      <p:sp>
        <p:nvSpPr>
          <p:cNvPr id="310" name="Google Shape;310;p36"/>
          <p:cNvSpPr txBox="1"/>
          <p:nvPr/>
        </p:nvSpPr>
        <p:spPr>
          <a:xfrm>
            <a:off x="7037500" y="4770350"/>
            <a:ext cx="2247300" cy="2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rPr>
              <a:t>Abdullah Almutairi</a:t>
            </a:r>
            <a:endParaRPr/>
          </a:p>
        </p:txBody>
      </p:sp>
      <p:sp>
        <p:nvSpPr>
          <p:cNvPr id="311" name="Google Shape;311;p36"/>
          <p:cNvSpPr txBox="1"/>
          <p:nvPr/>
        </p:nvSpPr>
        <p:spPr>
          <a:xfrm>
            <a:off x="2686900" y="3985025"/>
            <a:ext cx="30000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imes New Roman"/>
                <a:ea typeface="Times New Roman"/>
                <a:cs typeface="Times New Roman"/>
                <a:sym typeface="Times New Roman"/>
              </a:rPr>
              <a:t>Figure 20: </a:t>
            </a:r>
            <a:r>
              <a:rPr lang="en">
                <a:solidFill>
                  <a:schemeClr val="dk1"/>
                </a:solidFill>
                <a:latin typeface="Times New Roman"/>
                <a:ea typeface="Times New Roman"/>
                <a:cs typeface="Times New Roman"/>
                <a:sym typeface="Times New Roman"/>
              </a:rPr>
              <a:t>CAD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title"/>
          </p:nvPr>
        </p:nvSpPr>
        <p:spPr>
          <a:xfrm>
            <a:off x="3723775" y="4600400"/>
            <a:ext cx="2306100" cy="31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sz="1400" b="1">
                <a:latin typeface="Times New Roman"/>
                <a:ea typeface="Times New Roman"/>
                <a:cs typeface="Times New Roman"/>
                <a:sym typeface="Times New Roman"/>
              </a:rPr>
              <a:t>Figure</a:t>
            </a:r>
            <a:r>
              <a:rPr lang="en" sz="1400">
                <a:latin typeface="Times New Roman"/>
                <a:ea typeface="Times New Roman"/>
                <a:cs typeface="Times New Roman"/>
                <a:sym typeface="Times New Roman"/>
              </a:rPr>
              <a:t> </a:t>
            </a:r>
            <a:r>
              <a:rPr lang="en" sz="1400" b="1">
                <a:latin typeface="Times New Roman"/>
                <a:ea typeface="Times New Roman"/>
                <a:cs typeface="Times New Roman"/>
                <a:sym typeface="Times New Roman"/>
              </a:rPr>
              <a:t>21</a:t>
            </a:r>
            <a:r>
              <a:rPr lang="en" sz="1400">
                <a:latin typeface="Times New Roman"/>
                <a:ea typeface="Times New Roman"/>
                <a:cs typeface="Times New Roman"/>
                <a:sym typeface="Times New Roman"/>
              </a:rPr>
              <a:t>: Gantt Chart </a:t>
            </a:r>
            <a:endParaRPr/>
          </a:p>
        </p:txBody>
      </p:sp>
      <p:sp>
        <p:nvSpPr>
          <p:cNvPr id="317" name="Google Shape;317;p3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latin typeface="Arial"/>
              <a:ea typeface="Arial"/>
              <a:cs typeface="Arial"/>
              <a:sym typeface="Arial"/>
            </a:endParaRPr>
          </a:p>
          <a:p>
            <a:pPr marL="457200" lvl="0" indent="0" algn="l" rtl="0">
              <a:spcBef>
                <a:spcPts val="0"/>
              </a:spcBef>
              <a:spcAft>
                <a:spcPts val="0"/>
              </a:spcAft>
              <a:buNone/>
            </a:pPr>
            <a:endParaRPr sz="1400" b="1">
              <a:latin typeface="Arial"/>
              <a:ea typeface="Arial"/>
              <a:cs typeface="Arial"/>
              <a:sym typeface="Arial"/>
            </a:endParaRPr>
          </a:p>
        </p:txBody>
      </p:sp>
      <p:sp>
        <p:nvSpPr>
          <p:cNvPr id="318" name="Google Shape;31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25</a:t>
            </a:fld>
            <a:endParaRPr/>
          </a:p>
        </p:txBody>
      </p:sp>
      <p:pic>
        <p:nvPicPr>
          <p:cNvPr id="319" name="Google Shape;319;p37"/>
          <p:cNvPicPr preferRelativeResize="0"/>
          <p:nvPr/>
        </p:nvPicPr>
        <p:blipFill rotWithShape="1">
          <a:blip r:embed="rId3">
            <a:alphaModFix/>
          </a:blip>
          <a:srcRect l="763" t="1375" r="12529" b="9290"/>
          <a:stretch/>
        </p:blipFill>
        <p:spPr>
          <a:xfrm>
            <a:off x="260305" y="674000"/>
            <a:ext cx="8623384" cy="3926400"/>
          </a:xfrm>
          <a:prstGeom prst="rect">
            <a:avLst/>
          </a:prstGeom>
          <a:noFill/>
          <a:ln>
            <a:noFill/>
          </a:ln>
        </p:spPr>
      </p:pic>
      <p:sp>
        <p:nvSpPr>
          <p:cNvPr id="320" name="Google Shape;320;p37"/>
          <p:cNvSpPr txBox="1"/>
          <p:nvPr/>
        </p:nvSpPr>
        <p:spPr>
          <a:xfrm>
            <a:off x="7433525" y="4738725"/>
            <a:ext cx="1513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Sultan Alharbi</a:t>
            </a:r>
            <a:endParaRPr/>
          </a:p>
        </p:txBody>
      </p:sp>
      <p:sp>
        <p:nvSpPr>
          <p:cNvPr id="321" name="Google Shape;321;p37"/>
          <p:cNvSpPr txBox="1"/>
          <p:nvPr/>
        </p:nvSpPr>
        <p:spPr>
          <a:xfrm>
            <a:off x="272200" y="41875"/>
            <a:ext cx="3000000" cy="8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Roboto Slab"/>
                <a:ea typeface="Roboto Slab"/>
                <a:cs typeface="Roboto Slab"/>
                <a:sym typeface="Roboto Slab"/>
              </a:rPr>
              <a:t>Schedule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Budget</a:t>
            </a:r>
            <a:endParaRPr/>
          </a:p>
        </p:txBody>
      </p:sp>
      <p:sp>
        <p:nvSpPr>
          <p:cNvPr id="327" name="Google Shape;327;p38"/>
          <p:cNvSpPr txBox="1">
            <a:spLocks noGrp="1"/>
          </p:cNvSpPr>
          <p:nvPr>
            <p:ph type="body" idx="1"/>
          </p:nvPr>
        </p:nvSpPr>
        <p:spPr>
          <a:xfrm>
            <a:off x="387900" y="1489824"/>
            <a:ext cx="8368200" cy="3078900"/>
          </a:xfrm>
          <a:prstGeom prst="rect">
            <a:avLst/>
          </a:prstGeom>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a:latin typeface="Arial"/>
                <a:ea typeface="Arial"/>
                <a:cs typeface="Arial"/>
                <a:sym typeface="Arial"/>
              </a:rPr>
              <a:t>Project budget</a:t>
            </a:r>
            <a:endParaRPr>
              <a:latin typeface="Arial"/>
              <a:ea typeface="Arial"/>
              <a:cs typeface="Arial"/>
              <a:sym typeface="Arial"/>
            </a:endParaRPr>
          </a:p>
          <a:p>
            <a:pPr marL="914400" lvl="1" indent="-323850" algn="l" rtl="0">
              <a:spcBef>
                <a:spcPts val="0"/>
              </a:spcBef>
              <a:spcAft>
                <a:spcPts val="0"/>
              </a:spcAft>
              <a:buSzPts val="1500"/>
              <a:buChar char="○"/>
            </a:pPr>
            <a:r>
              <a:rPr lang="en" sz="1500">
                <a:latin typeface="Arial"/>
                <a:ea typeface="Arial"/>
                <a:cs typeface="Arial"/>
                <a:sym typeface="Arial"/>
              </a:rPr>
              <a:t> $500 USD </a:t>
            </a:r>
            <a:endParaRPr sz="1500">
              <a:latin typeface="Arial"/>
              <a:ea typeface="Arial"/>
              <a:cs typeface="Arial"/>
              <a:sym typeface="Arial"/>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Project needs</a:t>
            </a:r>
            <a:endParaRPr/>
          </a:p>
          <a:p>
            <a:pPr marL="914400" lvl="1" indent="-317500" algn="l" rtl="0">
              <a:spcBef>
                <a:spcPts val="0"/>
              </a:spcBef>
              <a:spcAft>
                <a:spcPts val="0"/>
              </a:spcAft>
              <a:buSzPts val="1400"/>
              <a:buChar char="○"/>
            </a:pPr>
            <a:r>
              <a:rPr lang="en"/>
              <a:t>Materials </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In what it will be used in</a:t>
            </a:r>
            <a:endParaRPr/>
          </a:p>
          <a:p>
            <a:pPr marL="914400" lvl="1" indent="-317500" algn="l" rtl="0">
              <a:spcBef>
                <a:spcPts val="0"/>
              </a:spcBef>
              <a:spcAft>
                <a:spcPts val="0"/>
              </a:spcAft>
              <a:buSzPts val="1400"/>
              <a:buChar char="○"/>
            </a:pPr>
            <a:r>
              <a:rPr lang="en"/>
              <a:t>Assemplation</a:t>
            </a:r>
            <a:endParaRPr/>
          </a:p>
        </p:txBody>
      </p:sp>
      <p:sp>
        <p:nvSpPr>
          <p:cNvPr id="328" name="Google Shape;32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26</a:t>
            </a:fld>
            <a:endParaRPr/>
          </a:p>
        </p:txBody>
      </p:sp>
      <p:pic>
        <p:nvPicPr>
          <p:cNvPr id="329" name="Google Shape;329;p38"/>
          <p:cNvPicPr preferRelativeResize="0"/>
          <p:nvPr/>
        </p:nvPicPr>
        <p:blipFill>
          <a:blip r:embed="rId3">
            <a:alphaModFix/>
          </a:blip>
          <a:stretch>
            <a:fillRect/>
          </a:stretch>
        </p:blipFill>
        <p:spPr>
          <a:xfrm>
            <a:off x="4564025" y="762400"/>
            <a:ext cx="4457125" cy="3618700"/>
          </a:xfrm>
          <a:prstGeom prst="rect">
            <a:avLst/>
          </a:prstGeom>
          <a:noFill/>
          <a:ln>
            <a:noFill/>
          </a:ln>
        </p:spPr>
      </p:pic>
      <p:sp>
        <p:nvSpPr>
          <p:cNvPr id="330" name="Google Shape;330;p38"/>
          <p:cNvSpPr txBox="1"/>
          <p:nvPr/>
        </p:nvSpPr>
        <p:spPr>
          <a:xfrm>
            <a:off x="5726400" y="4381100"/>
            <a:ext cx="1879200" cy="2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latin typeface="Times New Roman"/>
              <a:ea typeface="Times New Roman"/>
              <a:cs typeface="Times New Roman"/>
              <a:sym typeface="Times New Roman"/>
            </a:endParaRPr>
          </a:p>
        </p:txBody>
      </p:sp>
      <p:sp>
        <p:nvSpPr>
          <p:cNvPr id="331" name="Google Shape;331;p38"/>
          <p:cNvSpPr txBox="1"/>
          <p:nvPr/>
        </p:nvSpPr>
        <p:spPr>
          <a:xfrm>
            <a:off x="7096175" y="4721875"/>
            <a:ext cx="1986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rPr>
              <a:t>Abdullah Almutairi</a:t>
            </a:r>
            <a:endParaRPr>
              <a:solidFill>
                <a:srgbClr val="F3F3F3"/>
              </a:solidFill>
            </a:endParaRPr>
          </a:p>
        </p:txBody>
      </p:sp>
      <p:sp>
        <p:nvSpPr>
          <p:cNvPr id="332" name="Google Shape;332;p38"/>
          <p:cNvSpPr txBox="1"/>
          <p:nvPr/>
        </p:nvSpPr>
        <p:spPr>
          <a:xfrm>
            <a:off x="4564025" y="381050"/>
            <a:ext cx="3000000" cy="4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Times New Roman"/>
                <a:ea typeface="Times New Roman"/>
                <a:cs typeface="Times New Roman"/>
                <a:sym typeface="Times New Roman"/>
              </a:rPr>
              <a:t>Table 1</a:t>
            </a:r>
            <a:r>
              <a:rPr lang="en">
                <a:solidFill>
                  <a:schemeClr val="dk1"/>
                </a:solidFill>
                <a:latin typeface="Times New Roman"/>
                <a:ea typeface="Times New Roman"/>
                <a:cs typeface="Times New Roman"/>
                <a:sym typeface="Times New Roman"/>
              </a:rPr>
              <a:t>: Cost [3]</a:t>
            </a:r>
            <a:endParaRPr>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Arduino</a:t>
            </a:r>
            <a:endParaRPr>
              <a:latin typeface="Arial"/>
              <a:ea typeface="Arial"/>
              <a:cs typeface="Arial"/>
              <a:sym typeface="Arial"/>
            </a:endParaRPr>
          </a:p>
        </p:txBody>
      </p:sp>
      <p:sp>
        <p:nvSpPr>
          <p:cNvPr id="338" name="Google Shape;338;p3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How it works</a:t>
            </a:r>
            <a:endParaRPr/>
          </a:p>
          <a:p>
            <a:pPr marL="914400" lvl="1" indent="-317500" algn="l" rtl="0">
              <a:spcBef>
                <a:spcPts val="0"/>
              </a:spcBef>
              <a:spcAft>
                <a:spcPts val="0"/>
              </a:spcAft>
              <a:buSzPts val="1400"/>
              <a:buChar char="○"/>
            </a:pPr>
            <a:r>
              <a:rPr lang="en"/>
              <a:t>Programming</a:t>
            </a:r>
            <a:endParaRPr/>
          </a:p>
          <a:p>
            <a:pPr marL="457200" lvl="0" indent="0" algn="l" rtl="0">
              <a:spcBef>
                <a:spcPts val="0"/>
              </a:spcBef>
              <a:spcAft>
                <a:spcPts val="0"/>
              </a:spcAft>
              <a:buNone/>
            </a:pPr>
            <a:r>
              <a:rPr lang="en"/>
              <a:t>    </a:t>
            </a:r>
            <a:endParaRPr/>
          </a:p>
          <a:p>
            <a:pPr marL="457200" lvl="0" indent="-342900" algn="l" rtl="0">
              <a:spcBef>
                <a:spcPts val="0"/>
              </a:spcBef>
              <a:spcAft>
                <a:spcPts val="0"/>
              </a:spcAft>
              <a:buSzPts val="1800"/>
              <a:buChar char="●"/>
            </a:pPr>
            <a:r>
              <a:rPr lang="en"/>
              <a:t>What does it do</a:t>
            </a:r>
            <a:endParaRPr/>
          </a:p>
          <a:p>
            <a:pPr marL="914400" lvl="1" indent="-317500" algn="l" rtl="0">
              <a:spcBef>
                <a:spcPts val="0"/>
              </a:spcBef>
              <a:spcAft>
                <a:spcPts val="0"/>
              </a:spcAft>
              <a:buSzPts val="1400"/>
              <a:buChar char="○"/>
            </a:pPr>
            <a:r>
              <a:rPr lang="en"/>
              <a:t>Control</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a:t>How it will help our project</a:t>
            </a:r>
            <a:endParaRPr/>
          </a:p>
          <a:p>
            <a:pPr marL="914400" lvl="1" indent="-317500" algn="l" rtl="0">
              <a:spcBef>
                <a:spcPts val="0"/>
              </a:spcBef>
              <a:spcAft>
                <a:spcPts val="0"/>
              </a:spcAft>
              <a:buSzPts val="1400"/>
              <a:buChar char="○"/>
            </a:pPr>
            <a:r>
              <a:rPr lang="en"/>
              <a:t>Make it works</a:t>
            </a:r>
            <a:endParaRPr/>
          </a:p>
        </p:txBody>
      </p:sp>
      <p:sp>
        <p:nvSpPr>
          <p:cNvPr id="339" name="Google Shape;33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27</a:t>
            </a:fld>
            <a:endParaRPr/>
          </a:p>
        </p:txBody>
      </p:sp>
      <p:pic>
        <p:nvPicPr>
          <p:cNvPr id="340" name="Google Shape;340;p39"/>
          <p:cNvPicPr preferRelativeResize="0"/>
          <p:nvPr/>
        </p:nvPicPr>
        <p:blipFill>
          <a:blip r:embed="rId3">
            <a:alphaModFix/>
          </a:blip>
          <a:stretch>
            <a:fillRect/>
          </a:stretch>
        </p:blipFill>
        <p:spPr>
          <a:xfrm>
            <a:off x="4767675" y="1071600"/>
            <a:ext cx="3784399" cy="3341725"/>
          </a:xfrm>
          <a:prstGeom prst="rect">
            <a:avLst/>
          </a:prstGeom>
          <a:noFill/>
          <a:ln>
            <a:noFill/>
          </a:ln>
        </p:spPr>
      </p:pic>
      <p:sp>
        <p:nvSpPr>
          <p:cNvPr id="341" name="Google Shape;341;p39"/>
          <p:cNvSpPr txBox="1"/>
          <p:nvPr/>
        </p:nvSpPr>
        <p:spPr>
          <a:xfrm>
            <a:off x="5887575" y="4413325"/>
            <a:ext cx="26157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Times New Roman"/>
                <a:ea typeface="Times New Roman"/>
                <a:cs typeface="Times New Roman"/>
                <a:sym typeface="Times New Roman"/>
              </a:rPr>
              <a:t>Figure 22: </a:t>
            </a:r>
            <a:r>
              <a:rPr lang="en">
                <a:solidFill>
                  <a:srgbClr val="FFFFFF"/>
                </a:solidFill>
                <a:latin typeface="Times New Roman"/>
                <a:ea typeface="Times New Roman"/>
                <a:cs typeface="Times New Roman"/>
                <a:sym typeface="Times New Roman"/>
              </a:rPr>
              <a:t>Arduino [2]</a:t>
            </a:r>
            <a:endParaRPr>
              <a:solidFill>
                <a:srgbClr val="FFFFFF"/>
              </a:solidFill>
              <a:latin typeface="Times New Roman"/>
              <a:ea typeface="Times New Roman"/>
              <a:cs typeface="Times New Roman"/>
              <a:sym typeface="Times New Roman"/>
            </a:endParaRPr>
          </a:p>
        </p:txBody>
      </p:sp>
      <p:sp>
        <p:nvSpPr>
          <p:cNvPr id="342" name="Google Shape;342;p39"/>
          <p:cNvSpPr txBox="1"/>
          <p:nvPr/>
        </p:nvSpPr>
        <p:spPr>
          <a:xfrm>
            <a:off x="7047350" y="4709725"/>
            <a:ext cx="1868400" cy="3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rPr>
              <a:t>Abdullah Almutairi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0"/>
          <p:cNvSpPr txBox="1">
            <a:spLocks noGrp="1"/>
          </p:cNvSpPr>
          <p:nvPr>
            <p:ph type="title"/>
          </p:nvPr>
        </p:nvSpPr>
        <p:spPr>
          <a:xfrm>
            <a:off x="335575" y="1545425"/>
            <a:ext cx="4045200" cy="1411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800"/>
              <a:buNone/>
            </a:pPr>
            <a:r>
              <a:rPr lang="en"/>
              <a:t>Conclusion</a:t>
            </a:r>
            <a:endParaRPr/>
          </a:p>
        </p:txBody>
      </p:sp>
      <p:sp>
        <p:nvSpPr>
          <p:cNvPr id="348" name="Google Shape;34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28</a:t>
            </a:fld>
            <a:endParaRPr/>
          </a:p>
        </p:txBody>
      </p:sp>
      <p:sp>
        <p:nvSpPr>
          <p:cNvPr id="349" name="Google Shape;349;p40"/>
          <p:cNvSpPr txBox="1"/>
          <p:nvPr/>
        </p:nvSpPr>
        <p:spPr>
          <a:xfrm>
            <a:off x="7063525" y="4705975"/>
            <a:ext cx="26628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3F3F3"/>
                </a:solidFill>
              </a:rPr>
              <a:t>Abdullah Almutairi</a:t>
            </a:r>
            <a:endParaRPr i="0" u="none" strike="noStrike" cap="none">
              <a:solidFill>
                <a:srgbClr val="FFFFFF"/>
              </a:solidFill>
            </a:endParaRPr>
          </a:p>
        </p:txBody>
      </p:sp>
      <p:sp>
        <p:nvSpPr>
          <p:cNvPr id="350" name="Google Shape;350;p40"/>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p:txBody>
      </p:sp>
      <p:sp>
        <p:nvSpPr>
          <p:cNvPr id="351" name="Google Shape;351;p40"/>
          <p:cNvSpPr txBox="1"/>
          <p:nvPr/>
        </p:nvSpPr>
        <p:spPr>
          <a:xfrm>
            <a:off x="4849600" y="2177650"/>
            <a:ext cx="3219900" cy="2231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Result Summary</a:t>
            </a:r>
            <a:endParaRPr sz="1800">
              <a:solidFill>
                <a:srgbClr val="FFFFFF"/>
              </a:solidFill>
              <a:latin typeface="Roboto"/>
              <a:ea typeface="Roboto"/>
              <a:cs typeface="Roboto"/>
              <a:sym typeface="Roboto"/>
            </a:endParaRPr>
          </a:p>
          <a:p>
            <a:pPr marL="457200" lvl="0" indent="-342900" algn="l" rtl="0">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Acknowledge Achieved </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1"/>
          <p:cNvSpPr txBox="1">
            <a:spLocks noGrp="1"/>
          </p:cNvSpPr>
          <p:nvPr>
            <p:ph type="title"/>
          </p:nvPr>
        </p:nvSpPr>
        <p:spPr>
          <a:xfrm>
            <a:off x="387900" y="1295075"/>
            <a:ext cx="8368200" cy="408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[1] Pymnts, “Everything Is Not Awesome As LEGO Sales Decline,” PYMNTS.com, 08-Mar-2018. [Online]. Available: https://www.pymnts.com/news/retail/2018/lego-toys-r-us-toy-industry-sales/. [Accessed: 02-Feb-2019]. </a:t>
            </a:r>
            <a:endParaRPr sz="1100">
              <a:solidFill>
                <a:srgbClr val="FFFFFF"/>
              </a:solidFill>
              <a:latin typeface="Times New Roman"/>
              <a:ea typeface="Times New Roman"/>
              <a:cs typeface="Times New Roman"/>
              <a:sym typeface="Times New Roman"/>
            </a:endParaRPr>
          </a:p>
          <a:p>
            <a:pPr marL="0" lvl="0" indent="0" algn="l" rtl="0">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[2] MONK, SIMON. </a:t>
            </a:r>
            <a:r>
              <a:rPr lang="en" sz="1100" i="1">
                <a:solidFill>
                  <a:srgbClr val="FFFFFF"/>
                </a:solidFill>
                <a:latin typeface="Times New Roman"/>
                <a:ea typeface="Times New Roman"/>
                <a:cs typeface="Times New Roman"/>
                <a:sym typeface="Times New Roman"/>
              </a:rPr>
              <a:t>Programming Arduino: Getting Started with Sketches</a:t>
            </a:r>
            <a:r>
              <a:rPr lang="en" sz="1100">
                <a:solidFill>
                  <a:srgbClr val="FFFFFF"/>
                </a:solidFill>
                <a:latin typeface="Times New Roman"/>
                <a:ea typeface="Times New Roman"/>
                <a:cs typeface="Times New Roman"/>
                <a:sym typeface="Times New Roman"/>
              </a:rPr>
              <a:t>. Mcgraw-Hill Education, 2016.</a:t>
            </a:r>
            <a:endParaRPr sz="1100">
              <a:solidFill>
                <a:srgbClr val="FFFFFF"/>
              </a:solidFill>
              <a:latin typeface="Times New Roman"/>
              <a:ea typeface="Times New Roman"/>
              <a:cs typeface="Times New Roman"/>
              <a:sym typeface="Times New Roman"/>
            </a:endParaRPr>
          </a:p>
          <a:p>
            <a:pPr marL="0" lvl="0" indent="0" algn="l" rtl="0">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[3] Amazon.com. (2019). </a:t>
            </a:r>
            <a:r>
              <a:rPr lang="en" sz="1100" i="1">
                <a:solidFill>
                  <a:srgbClr val="FFFFFF"/>
                </a:solidFill>
                <a:latin typeface="Times New Roman"/>
                <a:ea typeface="Times New Roman"/>
                <a:cs typeface="Times New Roman"/>
                <a:sym typeface="Times New Roman"/>
              </a:rPr>
              <a:t>Amazon.com: Online Shopping for Electronics, Apparel, Computers, Books, DVDs &amp; more</a:t>
            </a:r>
            <a:r>
              <a:rPr lang="en" sz="1100">
                <a:solidFill>
                  <a:srgbClr val="FFFFFF"/>
                </a:solidFill>
                <a:latin typeface="Times New Roman"/>
                <a:ea typeface="Times New Roman"/>
                <a:cs typeface="Times New Roman"/>
                <a:sym typeface="Times New Roman"/>
              </a:rPr>
              <a:t>. [online] Available at: https://www.amazon.com/ [Accessed 5 Mar. 2019].</a:t>
            </a:r>
            <a:endParaRPr sz="1100">
              <a:solidFill>
                <a:srgbClr val="FFFFFF"/>
              </a:solidFill>
              <a:latin typeface="Times New Roman"/>
              <a:ea typeface="Times New Roman"/>
              <a:cs typeface="Times New Roman"/>
              <a:sym typeface="Times New Roman"/>
            </a:endParaRPr>
          </a:p>
          <a:p>
            <a:pPr marL="0" lvl="0" indent="0" algn="l" rtl="0">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[4] BrickLink, </a:t>
            </a:r>
            <a:r>
              <a:rPr lang="en" sz="1100" i="1">
                <a:solidFill>
                  <a:srgbClr val="FFFFFF"/>
                </a:solidFill>
                <a:latin typeface="Times New Roman"/>
                <a:ea typeface="Times New Roman"/>
                <a:cs typeface="Times New Roman"/>
                <a:sym typeface="Times New Roman"/>
              </a:rPr>
              <a:t>BrickLink - Minifig poc007 : Lego Blackbeard [Pirates of the Caribbean] - BrickLink Reference Catalog</a:t>
            </a:r>
            <a:r>
              <a:rPr lang="en" sz="1100">
                <a:solidFill>
                  <a:srgbClr val="FFFFFF"/>
                </a:solidFill>
                <a:latin typeface="Times New Roman"/>
                <a:ea typeface="Times New Roman"/>
                <a:cs typeface="Times New Roman"/>
                <a:sym typeface="Times New Roman"/>
              </a:rPr>
              <a:t>. [Online]. Available: https://www.bricklink.com/catalogTree.asp?itemType=P. [Accessed: 03-Mar-2019].</a:t>
            </a:r>
            <a:endParaRPr sz="1100">
              <a:solidFill>
                <a:srgbClr val="FFFFFF"/>
              </a:solidFill>
              <a:latin typeface="Times New Roman"/>
              <a:ea typeface="Times New Roman"/>
              <a:cs typeface="Times New Roman"/>
              <a:sym typeface="Times New Roman"/>
            </a:endParaRPr>
          </a:p>
          <a:p>
            <a:pPr marL="0" lvl="0" indent="0" algn="l" rtl="0">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[5]  Martin, Fred G. "The art of LEGO design." </a:t>
            </a:r>
            <a:r>
              <a:rPr lang="en" sz="1100" i="1">
                <a:solidFill>
                  <a:srgbClr val="FFFFFF"/>
                </a:solidFill>
                <a:latin typeface="Times New Roman"/>
                <a:ea typeface="Times New Roman"/>
                <a:cs typeface="Times New Roman"/>
                <a:sym typeface="Times New Roman"/>
              </a:rPr>
              <a:t>The Robotics Practitioner: The Journal for Robot Build rs</a:t>
            </a:r>
            <a:r>
              <a:rPr lang="en" sz="1100">
                <a:solidFill>
                  <a:srgbClr val="FFFFFF"/>
                </a:solidFill>
                <a:latin typeface="Times New Roman"/>
                <a:ea typeface="Times New Roman"/>
                <a:cs typeface="Times New Roman"/>
                <a:sym typeface="Times New Roman"/>
              </a:rPr>
              <a:t> 1.2 (1995): 1-19.</a:t>
            </a:r>
            <a:endParaRPr sz="1100">
              <a:solidFill>
                <a:srgbClr val="FFFFFF"/>
              </a:solidFill>
              <a:latin typeface="Times New Roman"/>
              <a:ea typeface="Times New Roman"/>
              <a:cs typeface="Times New Roman"/>
              <a:sym typeface="Times New Roman"/>
            </a:endParaRPr>
          </a:p>
          <a:p>
            <a:pPr marL="0" lvl="0" indent="0" algn="l" rtl="0">
              <a:lnSpc>
                <a:spcPct val="100000"/>
              </a:lnSpc>
              <a:spcBef>
                <a:spcPts val="1600"/>
              </a:spcBef>
              <a:spcAft>
                <a:spcPts val="0"/>
              </a:spcAft>
              <a:buClr>
                <a:srgbClr val="000000"/>
              </a:buClr>
              <a:buSzPts val="1100"/>
              <a:buFont typeface="Arial"/>
              <a:buNone/>
            </a:pPr>
            <a:r>
              <a:rPr lang="en" sz="1100">
                <a:latin typeface="Times New Roman"/>
                <a:ea typeface="Times New Roman"/>
                <a:cs typeface="Times New Roman"/>
                <a:sym typeface="Times New Roman"/>
              </a:rPr>
              <a:t>[6] “ARDUINO UNO R3 [A000066],” </a:t>
            </a:r>
            <a:r>
              <a:rPr lang="en" sz="1100" i="1">
                <a:latin typeface="Times New Roman"/>
                <a:ea typeface="Times New Roman"/>
                <a:cs typeface="Times New Roman"/>
                <a:sym typeface="Times New Roman"/>
              </a:rPr>
              <a:t>Amazon</a:t>
            </a:r>
            <a:r>
              <a:rPr lang="en" sz="1100">
                <a:latin typeface="Times New Roman"/>
                <a:ea typeface="Times New Roman"/>
                <a:cs typeface="Times New Roman"/>
                <a:sym typeface="Times New Roman"/>
              </a:rPr>
              <a:t>. [Online]. Available: https://www.amazon.com/Arduino-A000066-ARDUINO-UNO-R3/dp/B008GRTSV6. [Accessed: 04-Mar-2019].</a:t>
            </a:r>
            <a:endParaRPr sz="1100">
              <a:solidFill>
                <a:srgbClr val="FFFFFF"/>
              </a:solidFill>
              <a:latin typeface="Times New Roman"/>
              <a:ea typeface="Times New Roman"/>
              <a:cs typeface="Times New Roman"/>
              <a:sym typeface="Times New Roman"/>
            </a:endParaRPr>
          </a:p>
          <a:p>
            <a:pPr marL="0" lvl="0" indent="0" algn="l" rtl="0">
              <a:lnSpc>
                <a:spcPct val="115000"/>
              </a:lnSpc>
              <a:spcBef>
                <a:spcPts val="1600"/>
              </a:spcBef>
              <a:spcAft>
                <a:spcPts val="0"/>
              </a:spcAft>
              <a:buClr>
                <a:srgbClr val="000000"/>
              </a:buClr>
              <a:buSzPts val="1800"/>
              <a:buFont typeface="Arial"/>
              <a:buNone/>
            </a:pPr>
            <a:r>
              <a:rPr lang="en" sz="1100">
                <a:latin typeface="Times New Roman"/>
                <a:ea typeface="Times New Roman"/>
                <a:cs typeface="Times New Roman"/>
                <a:sym typeface="Times New Roman"/>
              </a:rPr>
              <a:t>[7] Softschools.com. (2019). </a:t>
            </a:r>
            <a:r>
              <a:rPr lang="en" sz="1100" i="1">
                <a:latin typeface="Times New Roman"/>
                <a:ea typeface="Times New Roman"/>
                <a:cs typeface="Times New Roman"/>
                <a:sym typeface="Times New Roman"/>
              </a:rPr>
              <a:t>Distance Speed Time Formula</a:t>
            </a:r>
            <a:r>
              <a:rPr lang="en" sz="1100">
                <a:latin typeface="Times New Roman"/>
                <a:ea typeface="Times New Roman"/>
                <a:cs typeface="Times New Roman"/>
                <a:sym typeface="Times New Roman"/>
              </a:rPr>
              <a:t>. [online] Available at: http://www.softschools.com/formulas/physics/distance_speed_time_formula/75/ [Accessed 5 Mar. 2019].</a:t>
            </a:r>
            <a:endParaRPr sz="1100">
              <a:solidFill>
                <a:srgbClr val="FFFFFF"/>
              </a:solidFill>
              <a:latin typeface="Times New Roman"/>
              <a:ea typeface="Times New Roman"/>
              <a:cs typeface="Times New Roman"/>
              <a:sym typeface="Times New Roman"/>
            </a:endParaRPr>
          </a:p>
          <a:p>
            <a:pPr marL="0" lvl="0" indent="0" algn="l" rtl="0">
              <a:lnSpc>
                <a:spcPct val="115000"/>
              </a:lnSpc>
              <a:spcBef>
                <a:spcPts val="1600"/>
              </a:spcBef>
              <a:spcAft>
                <a:spcPts val="1600"/>
              </a:spcAft>
              <a:buClr>
                <a:srgbClr val="000000"/>
              </a:buClr>
              <a:buSzPts val="1100"/>
              <a:buFont typeface="Arial"/>
              <a:buNone/>
            </a:pPr>
            <a:endParaRPr sz="1100">
              <a:solidFill>
                <a:srgbClr val="FFFFFF"/>
              </a:solidFill>
            </a:endParaRPr>
          </a:p>
        </p:txBody>
      </p:sp>
      <p:sp>
        <p:nvSpPr>
          <p:cNvPr id="357" name="Google Shape;35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29</a:t>
            </a:fld>
            <a:endParaRPr/>
          </a:p>
        </p:txBody>
      </p:sp>
      <p:sp>
        <p:nvSpPr>
          <p:cNvPr id="358" name="Google Shape;358;p41"/>
          <p:cNvSpPr txBox="1"/>
          <p:nvPr/>
        </p:nvSpPr>
        <p:spPr>
          <a:xfrm>
            <a:off x="438325" y="531400"/>
            <a:ext cx="3000000" cy="79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chemeClr val="dk1"/>
                </a:solidFill>
                <a:latin typeface="Roboto Slab"/>
                <a:ea typeface="Roboto Slab"/>
                <a:cs typeface="Roboto Slab"/>
                <a:sym typeface="Roboto Slab"/>
              </a:rPr>
              <a:t>References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a:latin typeface="Arial"/>
                <a:ea typeface="Arial"/>
                <a:cs typeface="Arial"/>
                <a:sym typeface="Arial"/>
              </a:rPr>
              <a:t>Project Description</a:t>
            </a:r>
            <a:endParaRPr>
              <a:latin typeface="Arial"/>
              <a:ea typeface="Arial"/>
              <a:cs typeface="Arial"/>
              <a:sym typeface="Arial"/>
            </a:endParaRPr>
          </a:p>
        </p:txBody>
      </p:sp>
      <p:sp>
        <p:nvSpPr>
          <p:cNvPr id="83" name="Google Shape;83;p15"/>
          <p:cNvSpPr txBox="1">
            <a:spLocks noGrp="1"/>
          </p:cNvSpPr>
          <p:nvPr>
            <p:ph type="body" idx="1"/>
          </p:nvPr>
        </p:nvSpPr>
        <p:spPr>
          <a:xfrm>
            <a:off x="174775" y="1404338"/>
            <a:ext cx="8368200" cy="2232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1400">
                <a:solidFill>
                  <a:srgbClr val="FFFFFF"/>
                </a:solidFill>
                <a:latin typeface="Arial"/>
                <a:ea typeface="Arial"/>
                <a:cs typeface="Arial"/>
                <a:sym typeface="Arial"/>
              </a:rPr>
              <a:t>Black Box:</a:t>
            </a:r>
            <a:endParaRPr sz="1400">
              <a:solidFill>
                <a:srgbClr val="FFFFFF"/>
              </a:solidFill>
              <a:latin typeface="Arial"/>
              <a:ea typeface="Arial"/>
              <a:cs typeface="Arial"/>
              <a:sym typeface="Arial"/>
            </a:endParaRPr>
          </a:p>
          <a:p>
            <a:pPr marL="457200" lvl="0" indent="0" algn="l" rtl="0">
              <a:spcBef>
                <a:spcPts val="0"/>
              </a:spcBef>
              <a:spcAft>
                <a:spcPts val="0"/>
              </a:spcAft>
              <a:buNone/>
            </a:pPr>
            <a:endParaRPr sz="1400" b="1">
              <a:solidFill>
                <a:srgbClr val="FFFFFF"/>
              </a:solidFill>
              <a:latin typeface="Arial"/>
              <a:ea typeface="Arial"/>
              <a:cs typeface="Arial"/>
              <a:sym typeface="Arial"/>
            </a:endParaRPr>
          </a:p>
          <a:p>
            <a:pPr marL="457200" lvl="0" indent="0" algn="l" rtl="0">
              <a:spcBef>
                <a:spcPts val="0"/>
              </a:spcBef>
              <a:spcAft>
                <a:spcPts val="0"/>
              </a:spcAft>
              <a:buNone/>
            </a:pPr>
            <a:endParaRPr sz="1400" b="1">
              <a:solidFill>
                <a:srgbClr val="FFFFFF"/>
              </a:solidFill>
              <a:latin typeface="Arial"/>
              <a:ea typeface="Arial"/>
              <a:cs typeface="Arial"/>
              <a:sym typeface="Arial"/>
            </a:endParaRPr>
          </a:p>
          <a:p>
            <a:pPr marL="457200" lvl="0" indent="0" algn="l" rtl="0">
              <a:spcBef>
                <a:spcPts val="0"/>
              </a:spcBef>
              <a:spcAft>
                <a:spcPts val="0"/>
              </a:spcAft>
              <a:buNone/>
            </a:pPr>
            <a:endParaRPr sz="1400" b="1">
              <a:solidFill>
                <a:srgbClr val="FFFFFF"/>
              </a:solidFill>
              <a:latin typeface="Arial"/>
              <a:ea typeface="Arial"/>
              <a:cs typeface="Arial"/>
              <a:sym typeface="Arial"/>
            </a:endParaRPr>
          </a:p>
          <a:p>
            <a:pPr marL="457200" lvl="0" indent="0" algn="l" rtl="0">
              <a:spcBef>
                <a:spcPts val="0"/>
              </a:spcBef>
              <a:spcAft>
                <a:spcPts val="0"/>
              </a:spcAft>
              <a:buNone/>
            </a:pPr>
            <a:endParaRPr sz="1400" b="1">
              <a:solidFill>
                <a:srgbClr val="FFFFFF"/>
              </a:solidFill>
              <a:latin typeface="Arial"/>
              <a:ea typeface="Arial"/>
              <a:cs typeface="Arial"/>
              <a:sym typeface="Arial"/>
            </a:endParaRPr>
          </a:p>
          <a:p>
            <a:pPr marL="45720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84" name="Google Shape;8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a:p>
        </p:txBody>
      </p:sp>
      <p:cxnSp>
        <p:nvCxnSpPr>
          <p:cNvPr id="85" name="Google Shape;85;p15"/>
          <p:cNvCxnSpPr/>
          <p:nvPr/>
        </p:nvCxnSpPr>
        <p:spPr>
          <a:xfrm rot="10800000" flipH="1">
            <a:off x="468875" y="2437650"/>
            <a:ext cx="2778600" cy="12900"/>
          </a:xfrm>
          <a:prstGeom prst="straightConnector1">
            <a:avLst/>
          </a:prstGeom>
          <a:noFill/>
          <a:ln w="38100" cap="flat" cmpd="sng">
            <a:solidFill>
              <a:srgbClr val="000000"/>
            </a:solidFill>
            <a:prstDash val="solid"/>
            <a:round/>
            <a:headEnd type="none" w="med" len="med"/>
            <a:tailEnd type="triangle" w="med" len="med"/>
          </a:ln>
        </p:spPr>
      </p:cxnSp>
      <p:cxnSp>
        <p:nvCxnSpPr>
          <p:cNvPr id="86" name="Google Shape;86;p15"/>
          <p:cNvCxnSpPr/>
          <p:nvPr/>
        </p:nvCxnSpPr>
        <p:spPr>
          <a:xfrm rot="10800000" flipH="1">
            <a:off x="5470225" y="2436300"/>
            <a:ext cx="2798400" cy="15600"/>
          </a:xfrm>
          <a:prstGeom prst="straightConnector1">
            <a:avLst/>
          </a:prstGeom>
          <a:noFill/>
          <a:ln w="38100" cap="flat" cmpd="sng">
            <a:solidFill>
              <a:srgbClr val="000000"/>
            </a:solidFill>
            <a:prstDash val="solid"/>
            <a:round/>
            <a:headEnd type="none" w="med" len="med"/>
            <a:tailEnd type="triangle" w="med" len="med"/>
          </a:ln>
        </p:spPr>
      </p:cxnSp>
      <p:sp>
        <p:nvSpPr>
          <p:cNvPr id="87" name="Google Shape;87;p15"/>
          <p:cNvSpPr/>
          <p:nvPr/>
        </p:nvSpPr>
        <p:spPr>
          <a:xfrm>
            <a:off x="3363825" y="2316800"/>
            <a:ext cx="1990200" cy="10695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p:nvPr/>
        </p:nvSpPr>
        <p:spPr>
          <a:xfrm>
            <a:off x="3389575" y="2552025"/>
            <a:ext cx="1938600" cy="5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800" b="1">
                <a:latin typeface="Roboto"/>
                <a:ea typeface="Roboto"/>
                <a:cs typeface="Roboto"/>
                <a:sym typeface="Roboto"/>
              </a:rPr>
              <a:t>Sorting Legos</a:t>
            </a:r>
            <a:endParaRPr sz="1800" b="1">
              <a:latin typeface="Roboto"/>
              <a:ea typeface="Roboto"/>
              <a:cs typeface="Roboto"/>
              <a:sym typeface="Roboto"/>
            </a:endParaRPr>
          </a:p>
        </p:txBody>
      </p:sp>
      <p:cxnSp>
        <p:nvCxnSpPr>
          <p:cNvPr id="89" name="Google Shape;89;p15"/>
          <p:cNvCxnSpPr/>
          <p:nvPr/>
        </p:nvCxnSpPr>
        <p:spPr>
          <a:xfrm>
            <a:off x="520575" y="3298800"/>
            <a:ext cx="2727000" cy="13500"/>
          </a:xfrm>
          <a:prstGeom prst="straightConnector1">
            <a:avLst/>
          </a:prstGeom>
          <a:noFill/>
          <a:ln w="19050" cap="flat" cmpd="sng">
            <a:solidFill>
              <a:srgbClr val="000000"/>
            </a:solidFill>
            <a:prstDash val="dash"/>
            <a:round/>
            <a:headEnd type="none" w="med" len="med"/>
            <a:tailEnd type="triangle" w="med" len="med"/>
          </a:ln>
        </p:spPr>
      </p:cxnSp>
      <p:cxnSp>
        <p:nvCxnSpPr>
          <p:cNvPr id="90" name="Google Shape;90;p15"/>
          <p:cNvCxnSpPr/>
          <p:nvPr/>
        </p:nvCxnSpPr>
        <p:spPr>
          <a:xfrm>
            <a:off x="5470225" y="3386200"/>
            <a:ext cx="2700900" cy="15900"/>
          </a:xfrm>
          <a:prstGeom prst="straightConnector1">
            <a:avLst/>
          </a:prstGeom>
          <a:noFill/>
          <a:ln w="19050" cap="flat" cmpd="sng">
            <a:solidFill>
              <a:srgbClr val="000000"/>
            </a:solidFill>
            <a:prstDash val="dash"/>
            <a:round/>
            <a:headEnd type="none" w="med" len="med"/>
            <a:tailEnd type="triangle" w="med" len="med"/>
          </a:ln>
        </p:spPr>
      </p:cxnSp>
      <p:cxnSp>
        <p:nvCxnSpPr>
          <p:cNvPr id="91" name="Google Shape;91;p15"/>
          <p:cNvCxnSpPr/>
          <p:nvPr/>
        </p:nvCxnSpPr>
        <p:spPr>
          <a:xfrm rot="10800000" flipH="1">
            <a:off x="494725" y="2922225"/>
            <a:ext cx="2752800" cy="1800"/>
          </a:xfrm>
          <a:prstGeom prst="straightConnector1">
            <a:avLst/>
          </a:prstGeom>
          <a:noFill/>
          <a:ln w="19050" cap="flat" cmpd="sng">
            <a:solidFill>
              <a:srgbClr val="000000"/>
            </a:solidFill>
            <a:prstDash val="solid"/>
            <a:round/>
            <a:headEnd type="none" w="med" len="med"/>
            <a:tailEnd type="triangle" w="med" len="med"/>
          </a:ln>
        </p:spPr>
      </p:cxnSp>
      <p:cxnSp>
        <p:nvCxnSpPr>
          <p:cNvPr id="92" name="Google Shape;92;p15"/>
          <p:cNvCxnSpPr/>
          <p:nvPr/>
        </p:nvCxnSpPr>
        <p:spPr>
          <a:xfrm>
            <a:off x="5470225" y="2914088"/>
            <a:ext cx="2765700" cy="9900"/>
          </a:xfrm>
          <a:prstGeom prst="straightConnector1">
            <a:avLst/>
          </a:prstGeom>
          <a:noFill/>
          <a:ln w="19050" cap="flat" cmpd="sng">
            <a:solidFill>
              <a:srgbClr val="000000"/>
            </a:solidFill>
            <a:prstDash val="solid"/>
            <a:round/>
            <a:headEnd type="none" w="med" len="med"/>
            <a:tailEnd type="triangle" w="med" len="med"/>
          </a:ln>
        </p:spPr>
      </p:cxnSp>
      <p:sp>
        <p:nvSpPr>
          <p:cNvPr id="93" name="Google Shape;93;p15"/>
          <p:cNvSpPr txBox="1"/>
          <p:nvPr/>
        </p:nvSpPr>
        <p:spPr>
          <a:xfrm>
            <a:off x="757850" y="2100088"/>
            <a:ext cx="3000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Random Legos/Non-Legos, Hand  </a:t>
            </a:r>
            <a:endParaRPr sz="1000">
              <a:solidFill>
                <a:srgbClr val="FFFFFF"/>
              </a:solidFill>
            </a:endParaRPr>
          </a:p>
        </p:txBody>
      </p:sp>
      <p:sp>
        <p:nvSpPr>
          <p:cNvPr id="94" name="Google Shape;94;p15"/>
          <p:cNvSpPr txBox="1"/>
          <p:nvPr/>
        </p:nvSpPr>
        <p:spPr>
          <a:xfrm>
            <a:off x="757850" y="2552050"/>
            <a:ext cx="3000000" cy="47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Electrical Energy, Human Energy     </a:t>
            </a:r>
            <a:endParaRPr sz="1000">
              <a:solidFill>
                <a:srgbClr val="FFFFFF"/>
              </a:solidFill>
            </a:endParaRPr>
          </a:p>
        </p:txBody>
      </p:sp>
      <p:sp>
        <p:nvSpPr>
          <p:cNvPr id="95" name="Google Shape;95;p15"/>
          <p:cNvSpPr txBox="1"/>
          <p:nvPr/>
        </p:nvSpPr>
        <p:spPr>
          <a:xfrm>
            <a:off x="974200" y="2992700"/>
            <a:ext cx="3000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On/Off, Empty Reservoir        </a:t>
            </a:r>
            <a:endParaRPr sz="1000">
              <a:solidFill>
                <a:srgbClr val="FFFFFF"/>
              </a:solidFill>
            </a:endParaRPr>
          </a:p>
        </p:txBody>
      </p:sp>
      <p:sp>
        <p:nvSpPr>
          <p:cNvPr id="96" name="Google Shape;96;p15"/>
          <p:cNvSpPr txBox="1"/>
          <p:nvPr/>
        </p:nvSpPr>
        <p:spPr>
          <a:xfrm>
            <a:off x="5825925" y="2136500"/>
            <a:ext cx="3000000" cy="47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Sorted Legos/Non-Legos, Hand  </a:t>
            </a:r>
            <a:endParaRPr sz="1000">
              <a:solidFill>
                <a:srgbClr val="FFFFFF"/>
              </a:solidFill>
            </a:endParaRPr>
          </a:p>
        </p:txBody>
      </p:sp>
      <p:sp>
        <p:nvSpPr>
          <p:cNvPr id="97" name="Google Shape;97;p15"/>
          <p:cNvSpPr txBox="1"/>
          <p:nvPr/>
        </p:nvSpPr>
        <p:spPr>
          <a:xfrm>
            <a:off x="6195800" y="2613200"/>
            <a:ext cx="3000000" cy="47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Heat, Sound/Noise    </a:t>
            </a:r>
            <a:endParaRPr sz="1000">
              <a:solidFill>
                <a:srgbClr val="FFFFFF"/>
              </a:solidFill>
            </a:endParaRPr>
          </a:p>
        </p:txBody>
      </p:sp>
      <p:sp>
        <p:nvSpPr>
          <p:cNvPr id="98" name="Google Shape;98;p15"/>
          <p:cNvSpPr txBox="1"/>
          <p:nvPr/>
        </p:nvSpPr>
        <p:spPr>
          <a:xfrm>
            <a:off x="6105075" y="3089900"/>
            <a:ext cx="3000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On/Off, Full Reservoirs </a:t>
            </a:r>
            <a:endParaRPr sz="1000">
              <a:solidFill>
                <a:srgbClr val="FFFFFF"/>
              </a:solidFill>
            </a:endParaRPr>
          </a:p>
        </p:txBody>
      </p:sp>
      <p:cxnSp>
        <p:nvCxnSpPr>
          <p:cNvPr id="99" name="Google Shape;99;p15"/>
          <p:cNvCxnSpPr/>
          <p:nvPr/>
        </p:nvCxnSpPr>
        <p:spPr>
          <a:xfrm>
            <a:off x="3664100" y="3636575"/>
            <a:ext cx="1326000" cy="0"/>
          </a:xfrm>
          <a:prstGeom prst="straightConnector1">
            <a:avLst/>
          </a:prstGeom>
          <a:noFill/>
          <a:ln w="38100" cap="flat" cmpd="sng">
            <a:solidFill>
              <a:srgbClr val="000000"/>
            </a:solidFill>
            <a:prstDash val="solid"/>
            <a:round/>
            <a:headEnd type="none" w="med" len="med"/>
            <a:tailEnd type="triangle" w="med" len="med"/>
          </a:ln>
        </p:spPr>
      </p:cxnSp>
      <p:cxnSp>
        <p:nvCxnSpPr>
          <p:cNvPr id="100" name="Google Shape;100;p15"/>
          <p:cNvCxnSpPr/>
          <p:nvPr/>
        </p:nvCxnSpPr>
        <p:spPr>
          <a:xfrm>
            <a:off x="3667700" y="3923800"/>
            <a:ext cx="1318800" cy="0"/>
          </a:xfrm>
          <a:prstGeom prst="straightConnector1">
            <a:avLst/>
          </a:prstGeom>
          <a:noFill/>
          <a:ln w="19050" cap="flat" cmpd="sng">
            <a:solidFill>
              <a:srgbClr val="000000"/>
            </a:solidFill>
            <a:prstDash val="solid"/>
            <a:round/>
            <a:headEnd type="none" w="med" len="med"/>
            <a:tailEnd type="triangle" w="med" len="med"/>
          </a:ln>
        </p:spPr>
      </p:cxnSp>
      <p:cxnSp>
        <p:nvCxnSpPr>
          <p:cNvPr id="101" name="Google Shape;101;p15"/>
          <p:cNvCxnSpPr/>
          <p:nvPr/>
        </p:nvCxnSpPr>
        <p:spPr>
          <a:xfrm>
            <a:off x="3664100" y="4190050"/>
            <a:ext cx="1332900" cy="0"/>
          </a:xfrm>
          <a:prstGeom prst="straightConnector1">
            <a:avLst/>
          </a:prstGeom>
          <a:noFill/>
          <a:ln w="19050" cap="flat" cmpd="sng">
            <a:solidFill>
              <a:srgbClr val="000000"/>
            </a:solidFill>
            <a:prstDash val="dash"/>
            <a:round/>
            <a:headEnd type="none" w="med" len="med"/>
            <a:tailEnd type="triangle" w="med" len="med"/>
          </a:ln>
        </p:spPr>
      </p:cxnSp>
      <p:sp>
        <p:nvSpPr>
          <p:cNvPr id="102" name="Google Shape;102;p15"/>
          <p:cNvSpPr txBox="1"/>
          <p:nvPr/>
        </p:nvSpPr>
        <p:spPr>
          <a:xfrm>
            <a:off x="3932575" y="3349575"/>
            <a:ext cx="852600" cy="3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Materials </a:t>
            </a:r>
            <a:endParaRPr/>
          </a:p>
        </p:txBody>
      </p:sp>
      <p:sp>
        <p:nvSpPr>
          <p:cNvPr id="103" name="Google Shape;103;p15"/>
          <p:cNvSpPr txBox="1"/>
          <p:nvPr/>
        </p:nvSpPr>
        <p:spPr>
          <a:xfrm>
            <a:off x="4020100" y="3635325"/>
            <a:ext cx="852600" cy="3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Energy </a:t>
            </a:r>
            <a:endParaRPr/>
          </a:p>
        </p:txBody>
      </p:sp>
      <p:sp>
        <p:nvSpPr>
          <p:cNvPr id="104" name="Google Shape;104;p15"/>
          <p:cNvSpPr txBox="1"/>
          <p:nvPr/>
        </p:nvSpPr>
        <p:spPr>
          <a:xfrm>
            <a:off x="4020100" y="3884350"/>
            <a:ext cx="852600" cy="3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rPr>
              <a:t>Signals </a:t>
            </a:r>
            <a:endParaRPr/>
          </a:p>
        </p:txBody>
      </p:sp>
      <p:sp>
        <p:nvSpPr>
          <p:cNvPr id="105" name="Google Shape;105;p15"/>
          <p:cNvSpPr txBox="1"/>
          <p:nvPr/>
        </p:nvSpPr>
        <p:spPr>
          <a:xfrm>
            <a:off x="7520525" y="4740875"/>
            <a:ext cx="19614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Sultan Alharbi</a:t>
            </a:r>
            <a:endParaRPr>
              <a:solidFill>
                <a:srgbClr val="FFFFFF"/>
              </a:solidFill>
            </a:endParaRPr>
          </a:p>
        </p:txBody>
      </p:sp>
      <p:sp>
        <p:nvSpPr>
          <p:cNvPr id="106" name="Google Shape;106;p15"/>
          <p:cNvSpPr txBox="1"/>
          <p:nvPr/>
        </p:nvSpPr>
        <p:spPr>
          <a:xfrm>
            <a:off x="3529150" y="4190050"/>
            <a:ext cx="3000000" cy="4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Times New Roman"/>
                <a:ea typeface="Times New Roman"/>
                <a:cs typeface="Times New Roman"/>
                <a:sym typeface="Times New Roman"/>
              </a:rPr>
              <a:t>Figure 2:</a:t>
            </a:r>
            <a:r>
              <a:rPr lang="en">
                <a:solidFill>
                  <a:schemeClr val="dk1"/>
                </a:solidFill>
                <a:latin typeface="Times New Roman"/>
                <a:ea typeface="Times New Roman"/>
                <a:cs typeface="Times New Roman"/>
                <a:sym typeface="Times New Roman"/>
              </a:rPr>
              <a:t> Black Box</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2"/>
          <p:cNvSpPr txBox="1">
            <a:spLocks noGrp="1"/>
          </p:cNvSpPr>
          <p:nvPr>
            <p:ph type="title"/>
          </p:nvPr>
        </p:nvSpPr>
        <p:spPr>
          <a:xfrm>
            <a:off x="567025" y="310000"/>
            <a:ext cx="5618700" cy="4090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a:t>Thank You,</a:t>
            </a:r>
            <a:endParaRPr/>
          </a:p>
          <a:p>
            <a:pPr marL="0" lvl="0" indent="0" algn="ctr" rtl="0">
              <a:lnSpc>
                <a:spcPct val="100000"/>
              </a:lnSpc>
              <a:spcBef>
                <a:spcPts val="0"/>
              </a:spcBef>
              <a:spcAft>
                <a:spcPts val="0"/>
              </a:spcAft>
              <a:buSzPts val="4800"/>
              <a:buNone/>
            </a:pPr>
            <a:r>
              <a:rPr lang="en"/>
              <a:t> Questions?</a:t>
            </a:r>
            <a:endParaRPr/>
          </a:p>
        </p:txBody>
      </p:sp>
      <p:sp>
        <p:nvSpPr>
          <p:cNvPr id="364" name="Google Shape;36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31</a:t>
            </a:fld>
            <a:endParaRPr/>
          </a:p>
        </p:txBody>
      </p:sp>
      <p:sp>
        <p:nvSpPr>
          <p:cNvPr id="370" name="Google Shape;370;p43"/>
          <p:cNvSpPr txBox="1"/>
          <p:nvPr/>
        </p:nvSpPr>
        <p:spPr>
          <a:xfrm>
            <a:off x="195400" y="195400"/>
            <a:ext cx="3000000" cy="9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Roboto Slab"/>
                <a:ea typeface="Roboto Slab"/>
                <a:cs typeface="Roboto Slab"/>
                <a:sym typeface="Roboto Slab"/>
              </a:rPr>
              <a:t>Appendix A  </a:t>
            </a:r>
            <a:endParaRPr sz="3000">
              <a:solidFill>
                <a:schemeClr val="dk1"/>
              </a:solidFill>
              <a:latin typeface="Roboto Slab"/>
              <a:ea typeface="Roboto Slab"/>
              <a:cs typeface="Roboto Slab"/>
              <a:sym typeface="Roboto Slab"/>
            </a:endParaRPr>
          </a:p>
        </p:txBody>
      </p:sp>
      <p:pic>
        <p:nvPicPr>
          <p:cNvPr id="371" name="Google Shape;371;p43"/>
          <p:cNvPicPr preferRelativeResize="0"/>
          <p:nvPr/>
        </p:nvPicPr>
        <p:blipFill>
          <a:blip r:embed="rId3">
            <a:alphaModFix/>
          </a:blip>
          <a:stretch>
            <a:fillRect/>
          </a:stretch>
        </p:blipFill>
        <p:spPr>
          <a:xfrm>
            <a:off x="152400" y="1151525"/>
            <a:ext cx="8839201" cy="333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
                <a:latin typeface="Arial"/>
                <a:ea typeface="Arial"/>
                <a:cs typeface="Arial"/>
                <a:sym typeface="Arial"/>
              </a:rPr>
              <a:t>Project Description</a:t>
            </a:r>
            <a:endParaRPr>
              <a:latin typeface="Arial"/>
              <a:ea typeface="Arial"/>
              <a:cs typeface="Arial"/>
              <a:sym typeface="Arial"/>
            </a:endParaRPr>
          </a:p>
        </p:txBody>
      </p:sp>
      <p:sp>
        <p:nvSpPr>
          <p:cNvPr id="112" name="Google Shape;11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4</a:t>
            </a:fld>
            <a:endParaRPr/>
          </a:p>
        </p:txBody>
      </p:sp>
      <p:pic>
        <p:nvPicPr>
          <p:cNvPr id="113" name="Google Shape;113;p16"/>
          <p:cNvPicPr preferRelativeResize="0"/>
          <p:nvPr/>
        </p:nvPicPr>
        <p:blipFill rotWithShape="1">
          <a:blip r:embed="rId3">
            <a:alphaModFix/>
          </a:blip>
          <a:srcRect l="455" t="2218" r="426" b="2142"/>
          <a:stretch/>
        </p:blipFill>
        <p:spPr>
          <a:xfrm>
            <a:off x="48850" y="1637125"/>
            <a:ext cx="9037773" cy="2829425"/>
          </a:xfrm>
          <a:prstGeom prst="rect">
            <a:avLst/>
          </a:prstGeom>
          <a:noFill/>
          <a:ln>
            <a:noFill/>
          </a:ln>
        </p:spPr>
      </p:pic>
      <p:sp>
        <p:nvSpPr>
          <p:cNvPr id="114" name="Google Shape;114;p16"/>
          <p:cNvSpPr txBox="1"/>
          <p:nvPr/>
        </p:nvSpPr>
        <p:spPr>
          <a:xfrm>
            <a:off x="7566900" y="4748200"/>
            <a:ext cx="1577100" cy="4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Sultan Alharbi</a:t>
            </a:r>
            <a:endParaRPr>
              <a:solidFill>
                <a:schemeClr val="dk1"/>
              </a:solidFill>
            </a:endParaRPr>
          </a:p>
        </p:txBody>
      </p:sp>
      <p:sp>
        <p:nvSpPr>
          <p:cNvPr id="115" name="Google Shape;115;p16"/>
          <p:cNvSpPr txBox="1"/>
          <p:nvPr/>
        </p:nvSpPr>
        <p:spPr>
          <a:xfrm>
            <a:off x="2993975" y="4408275"/>
            <a:ext cx="300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Times New Roman"/>
                <a:ea typeface="Times New Roman"/>
                <a:cs typeface="Times New Roman"/>
                <a:sym typeface="Times New Roman"/>
              </a:rPr>
              <a:t>Figure 3:</a:t>
            </a:r>
            <a:r>
              <a:rPr lang="en">
                <a:solidFill>
                  <a:schemeClr val="dk1"/>
                </a:solidFill>
                <a:latin typeface="Times New Roman"/>
                <a:ea typeface="Times New Roman"/>
                <a:cs typeface="Times New Roman"/>
                <a:sym typeface="Times New Roman"/>
              </a:rPr>
              <a:t> Functional Decomposition</a:t>
            </a:r>
            <a:endParaRPr>
              <a:latin typeface="Times New Roman"/>
              <a:ea typeface="Times New Roman"/>
              <a:cs typeface="Times New Roman"/>
              <a:sym typeface="Times New Roman"/>
            </a:endParaRPr>
          </a:p>
        </p:txBody>
      </p:sp>
      <p:sp>
        <p:nvSpPr>
          <p:cNvPr id="116" name="Google Shape;116;p16"/>
          <p:cNvSpPr txBox="1"/>
          <p:nvPr/>
        </p:nvSpPr>
        <p:spPr>
          <a:xfrm>
            <a:off x="230325" y="1251125"/>
            <a:ext cx="3000000" cy="6861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solidFill>
                  <a:schemeClr val="dk1"/>
                </a:solidFill>
              </a:rPr>
              <a:t>Functional Decomposition: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Arial"/>
                <a:ea typeface="Arial"/>
                <a:cs typeface="Arial"/>
                <a:sym typeface="Arial"/>
              </a:rPr>
              <a:t>Concept Generations</a:t>
            </a:r>
            <a:endParaRPr>
              <a:latin typeface="Arial"/>
              <a:ea typeface="Arial"/>
              <a:cs typeface="Arial"/>
              <a:sym typeface="Arial"/>
            </a:endParaRPr>
          </a:p>
        </p:txBody>
      </p:sp>
      <p:sp>
        <p:nvSpPr>
          <p:cNvPr id="122" name="Google Shape;122;p17"/>
          <p:cNvSpPr txBox="1">
            <a:spLocks noGrp="1"/>
          </p:cNvSpPr>
          <p:nvPr>
            <p:ph type="body" idx="1"/>
          </p:nvPr>
        </p:nvSpPr>
        <p:spPr>
          <a:xfrm>
            <a:off x="269225" y="1493599"/>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Arial"/>
              <a:buChar char="●"/>
            </a:pPr>
            <a:r>
              <a:rPr lang="en" b="1">
                <a:solidFill>
                  <a:srgbClr val="FFFFFF"/>
                </a:solidFill>
                <a:latin typeface="Arial"/>
                <a:ea typeface="Arial"/>
                <a:cs typeface="Arial"/>
                <a:sym typeface="Arial"/>
              </a:rPr>
              <a:t>Main subsystem concepts:</a:t>
            </a:r>
            <a:endParaRPr b="1">
              <a:solidFill>
                <a:srgbClr val="FFFFFF"/>
              </a:solidFill>
              <a:latin typeface="Arial"/>
              <a:ea typeface="Arial"/>
              <a:cs typeface="Arial"/>
              <a:sym typeface="Arial"/>
            </a:endParaRPr>
          </a:p>
          <a:p>
            <a:pPr marL="914400" lvl="1" indent="-323850" algn="l" rtl="0">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Align/Separate Legos</a:t>
            </a:r>
            <a:endParaRPr sz="1500">
              <a:solidFill>
                <a:srgbClr val="FFFFFF"/>
              </a:solidFill>
              <a:latin typeface="Arial"/>
              <a:ea typeface="Arial"/>
              <a:cs typeface="Arial"/>
              <a:sym typeface="Arial"/>
            </a:endParaRPr>
          </a:p>
          <a:p>
            <a:pPr marL="914400" lvl="1" indent="-323850" algn="l" rtl="0">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Transport Legos</a:t>
            </a:r>
            <a:endParaRPr sz="1500">
              <a:solidFill>
                <a:srgbClr val="FFFFFF"/>
              </a:solidFill>
              <a:latin typeface="Arial"/>
              <a:ea typeface="Arial"/>
              <a:cs typeface="Arial"/>
              <a:sym typeface="Arial"/>
            </a:endParaRPr>
          </a:p>
          <a:p>
            <a:pPr marL="914400" lvl="1" indent="-323850" algn="l" rtl="0">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Classify Legos</a:t>
            </a:r>
            <a:endParaRPr sz="1500">
              <a:solidFill>
                <a:srgbClr val="FFFFFF"/>
              </a:solidFill>
              <a:latin typeface="Arial"/>
              <a:ea typeface="Arial"/>
              <a:cs typeface="Arial"/>
              <a:sym typeface="Arial"/>
            </a:endParaRPr>
          </a:p>
          <a:p>
            <a:pPr marL="914400" lvl="1" indent="-323850" algn="l" rtl="0">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Sorting Legos</a:t>
            </a:r>
            <a:endParaRPr sz="1500">
              <a:solidFill>
                <a:srgbClr val="FFFFFF"/>
              </a:solidFill>
              <a:latin typeface="Arial"/>
              <a:ea typeface="Arial"/>
              <a:cs typeface="Arial"/>
              <a:sym typeface="Arial"/>
            </a:endParaRPr>
          </a:p>
          <a:p>
            <a:pPr marL="914400" lvl="0" indent="0" algn="l" rtl="0">
              <a:spcBef>
                <a:spcPts val="0"/>
              </a:spcBef>
              <a:spcAft>
                <a:spcPts val="0"/>
              </a:spcAft>
              <a:buNone/>
            </a:pPr>
            <a:endParaRPr b="1">
              <a:solidFill>
                <a:srgbClr val="FFFFFF"/>
              </a:solidFill>
              <a:latin typeface="Arial"/>
              <a:ea typeface="Arial"/>
              <a:cs typeface="Arial"/>
              <a:sym typeface="Arial"/>
            </a:endParaRPr>
          </a:p>
        </p:txBody>
      </p:sp>
      <p:sp>
        <p:nvSpPr>
          <p:cNvPr id="123" name="Google Shape;12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5</a:t>
            </a:fld>
            <a:endParaRPr/>
          </a:p>
        </p:txBody>
      </p:sp>
      <p:sp>
        <p:nvSpPr>
          <p:cNvPr id="124" name="Google Shape;124;p17"/>
          <p:cNvSpPr txBox="1"/>
          <p:nvPr/>
        </p:nvSpPr>
        <p:spPr>
          <a:xfrm>
            <a:off x="7463750" y="4708175"/>
            <a:ext cx="1764000" cy="2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Fahad Alotaibi</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Align/Separate Legos </a:t>
            </a:r>
            <a:endParaRPr>
              <a:latin typeface="Arial"/>
              <a:ea typeface="Arial"/>
              <a:cs typeface="Arial"/>
              <a:sym typeface="Arial"/>
            </a:endParaRPr>
          </a:p>
        </p:txBody>
      </p:sp>
      <p:sp>
        <p:nvSpPr>
          <p:cNvPr id="130" name="Google Shape;130;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 b="1">
                <a:latin typeface="Arial"/>
                <a:ea typeface="Arial"/>
                <a:cs typeface="Arial"/>
                <a:sym typeface="Arial"/>
              </a:rPr>
              <a:t>1- Slide Box</a:t>
            </a:r>
            <a:endParaRPr b="1">
              <a:latin typeface="Arial"/>
              <a:ea typeface="Arial"/>
              <a:cs typeface="Arial"/>
              <a:sym typeface="Arial"/>
            </a:endParaRPr>
          </a:p>
          <a:p>
            <a:pPr marL="914400" marR="0" lvl="1" indent="-323850" algn="l" rtl="0">
              <a:lnSpc>
                <a:spcPct val="115000"/>
              </a:lnSpc>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No Electrical or kinetic energy</a:t>
            </a:r>
            <a:endParaRPr sz="1500">
              <a:latin typeface="Arial"/>
              <a:ea typeface="Arial"/>
              <a:cs typeface="Arial"/>
              <a:sym typeface="Arial"/>
            </a:endParaRPr>
          </a:p>
          <a:p>
            <a:pPr marL="914400" marR="0" lvl="1" indent="-323850" algn="l" rtl="0">
              <a:lnSpc>
                <a:spcPct val="115000"/>
              </a:lnSpc>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marR="0" lvl="2" indent="-323850" algn="l" rtl="0">
              <a:lnSpc>
                <a:spcPct val="115000"/>
              </a:lnSpc>
              <a:spcBef>
                <a:spcPts val="0"/>
              </a:spcBef>
              <a:spcAft>
                <a:spcPts val="0"/>
              </a:spcAft>
              <a:buClr>
                <a:schemeClr val="dk1"/>
              </a:buClr>
              <a:buSzPts val="1500"/>
              <a:buFont typeface="Arial"/>
              <a:buChar char="■"/>
            </a:pPr>
            <a:r>
              <a:rPr lang="en" sz="1500">
                <a:latin typeface="Arial"/>
                <a:ea typeface="Arial"/>
                <a:cs typeface="Arial"/>
                <a:sym typeface="Arial"/>
              </a:rPr>
              <a:t>Chance of breaking</a:t>
            </a:r>
            <a:endParaRPr sz="1500">
              <a:latin typeface="Arial"/>
              <a:ea typeface="Arial"/>
              <a:cs typeface="Arial"/>
              <a:sym typeface="Arial"/>
            </a:endParaRPr>
          </a:p>
          <a:p>
            <a:pPr marL="914400" marR="0" lvl="0" indent="0" algn="l" rtl="0">
              <a:lnSpc>
                <a:spcPct val="115000"/>
              </a:lnSpc>
              <a:spcBef>
                <a:spcPts val="0"/>
              </a:spcBef>
              <a:spcAft>
                <a:spcPts val="0"/>
              </a:spcAft>
              <a:buNone/>
            </a:pPr>
            <a:r>
              <a:rPr lang="en" sz="1500">
                <a:latin typeface="Arial"/>
                <a:ea typeface="Arial"/>
                <a:cs typeface="Arial"/>
                <a:sym typeface="Arial"/>
              </a:rPr>
              <a:t> </a:t>
            </a:r>
            <a:endParaRPr sz="1500">
              <a:latin typeface="Arial"/>
              <a:ea typeface="Arial"/>
              <a:cs typeface="Arial"/>
              <a:sym typeface="Arial"/>
            </a:endParaRPr>
          </a:p>
          <a:p>
            <a:pPr marL="0" lvl="0" indent="0" algn="l" rtl="0">
              <a:spcBef>
                <a:spcPts val="0"/>
              </a:spcBef>
              <a:spcAft>
                <a:spcPts val="0"/>
              </a:spcAft>
              <a:buNone/>
            </a:pPr>
            <a:endParaRPr sz="1500"/>
          </a:p>
        </p:txBody>
      </p:sp>
      <p:sp>
        <p:nvSpPr>
          <p:cNvPr id="131" name="Google Shape;13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6</a:t>
            </a:fld>
            <a:endParaRPr/>
          </a:p>
        </p:txBody>
      </p:sp>
      <p:pic>
        <p:nvPicPr>
          <p:cNvPr id="132" name="Google Shape;132;p18"/>
          <p:cNvPicPr preferRelativeResize="0"/>
          <p:nvPr/>
        </p:nvPicPr>
        <p:blipFill>
          <a:blip r:embed="rId3">
            <a:alphaModFix/>
          </a:blip>
          <a:stretch>
            <a:fillRect/>
          </a:stretch>
        </p:blipFill>
        <p:spPr>
          <a:xfrm>
            <a:off x="5434125" y="1489825"/>
            <a:ext cx="3112201" cy="2725473"/>
          </a:xfrm>
          <a:prstGeom prst="rect">
            <a:avLst/>
          </a:prstGeom>
          <a:noFill/>
          <a:ln>
            <a:noFill/>
          </a:ln>
        </p:spPr>
      </p:pic>
      <p:sp>
        <p:nvSpPr>
          <p:cNvPr id="133" name="Google Shape;133;p18"/>
          <p:cNvSpPr txBox="1"/>
          <p:nvPr/>
        </p:nvSpPr>
        <p:spPr>
          <a:xfrm>
            <a:off x="6048525" y="4215300"/>
            <a:ext cx="18834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Times New Roman"/>
                <a:ea typeface="Times New Roman"/>
                <a:cs typeface="Times New Roman"/>
                <a:sym typeface="Times New Roman"/>
              </a:rPr>
              <a:t>Figure 4:</a:t>
            </a:r>
            <a:r>
              <a:rPr lang="en">
                <a:solidFill>
                  <a:srgbClr val="FFFFFF"/>
                </a:solidFill>
                <a:latin typeface="Times New Roman"/>
                <a:ea typeface="Times New Roman"/>
                <a:cs typeface="Times New Roman"/>
                <a:sym typeface="Times New Roman"/>
              </a:rPr>
              <a:t> Slide Box</a:t>
            </a:r>
            <a:endParaRPr>
              <a:solidFill>
                <a:srgbClr val="FFFFFF"/>
              </a:solidFill>
              <a:latin typeface="Times New Roman"/>
              <a:ea typeface="Times New Roman"/>
              <a:cs typeface="Times New Roman"/>
              <a:sym typeface="Times New Roman"/>
            </a:endParaRPr>
          </a:p>
        </p:txBody>
      </p:sp>
      <p:sp>
        <p:nvSpPr>
          <p:cNvPr id="134" name="Google Shape;134;p18"/>
          <p:cNvSpPr txBox="1"/>
          <p:nvPr/>
        </p:nvSpPr>
        <p:spPr>
          <a:xfrm>
            <a:off x="6944050" y="4705100"/>
            <a:ext cx="3000000" cy="5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Align/Separate Legos </a:t>
            </a:r>
            <a:endParaRPr>
              <a:latin typeface="Arial"/>
              <a:ea typeface="Arial"/>
              <a:cs typeface="Arial"/>
              <a:sym typeface="Arial"/>
            </a:endParaRPr>
          </a:p>
        </p:txBody>
      </p:sp>
      <p:sp>
        <p:nvSpPr>
          <p:cNvPr id="140" name="Google Shape;140;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2- Roulette</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Large number of legos </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Slow process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Chance of breaking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Costly </a:t>
            </a:r>
            <a:endParaRPr sz="1500">
              <a:latin typeface="Arial"/>
              <a:ea typeface="Arial"/>
              <a:cs typeface="Arial"/>
              <a:sym typeface="Arial"/>
            </a:endParaRPr>
          </a:p>
        </p:txBody>
      </p:sp>
      <p:sp>
        <p:nvSpPr>
          <p:cNvPr id="141" name="Google Shape;14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7</a:t>
            </a:fld>
            <a:endParaRPr/>
          </a:p>
        </p:txBody>
      </p:sp>
      <p:pic>
        <p:nvPicPr>
          <p:cNvPr id="142" name="Google Shape;142;p19"/>
          <p:cNvPicPr preferRelativeResize="0"/>
          <p:nvPr/>
        </p:nvPicPr>
        <p:blipFill rotWithShape="1">
          <a:blip r:embed="rId3">
            <a:alphaModFix/>
          </a:blip>
          <a:srcRect l="59919" t="14080" b="19939"/>
          <a:stretch/>
        </p:blipFill>
        <p:spPr>
          <a:xfrm>
            <a:off x="4774425" y="1489825"/>
            <a:ext cx="1978825" cy="1978825"/>
          </a:xfrm>
          <a:prstGeom prst="rect">
            <a:avLst/>
          </a:prstGeom>
          <a:noFill/>
          <a:ln>
            <a:noFill/>
          </a:ln>
        </p:spPr>
      </p:pic>
      <p:pic>
        <p:nvPicPr>
          <p:cNvPr id="143" name="Google Shape;143;p19"/>
          <p:cNvPicPr preferRelativeResize="0"/>
          <p:nvPr/>
        </p:nvPicPr>
        <p:blipFill rotWithShape="1">
          <a:blip r:embed="rId3">
            <a:alphaModFix/>
          </a:blip>
          <a:srcRect l="5543" t="25133" r="62777" b="14838"/>
          <a:stretch/>
        </p:blipFill>
        <p:spPr>
          <a:xfrm>
            <a:off x="6753250" y="1489825"/>
            <a:ext cx="1978825" cy="1978825"/>
          </a:xfrm>
          <a:prstGeom prst="rect">
            <a:avLst/>
          </a:prstGeom>
          <a:noFill/>
          <a:ln>
            <a:noFill/>
          </a:ln>
        </p:spPr>
      </p:pic>
      <p:sp>
        <p:nvSpPr>
          <p:cNvPr id="144" name="Google Shape;144;p19"/>
          <p:cNvSpPr txBox="1"/>
          <p:nvPr/>
        </p:nvSpPr>
        <p:spPr>
          <a:xfrm>
            <a:off x="5862375" y="3468650"/>
            <a:ext cx="1812300" cy="3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Times New Roman"/>
                <a:ea typeface="Times New Roman"/>
                <a:cs typeface="Times New Roman"/>
                <a:sym typeface="Times New Roman"/>
              </a:rPr>
              <a:t>Figure 5:</a:t>
            </a:r>
            <a:r>
              <a:rPr lang="en">
                <a:solidFill>
                  <a:srgbClr val="FFFFFF"/>
                </a:solidFill>
                <a:latin typeface="Times New Roman"/>
                <a:ea typeface="Times New Roman"/>
                <a:cs typeface="Times New Roman"/>
                <a:sym typeface="Times New Roman"/>
              </a:rPr>
              <a:t> Roulette</a:t>
            </a:r>
            <a:endParaRPr>
              <a:latin typeface="Times New Roman"/>
              <a:ea typeface="Times New Roman"/>
              <a:cs typeface="Times New Roman"/>
              <a:sym typeface="Times New Roman"/>
            </a:endParaRPr>
          </a:p>
        </p:txBody>
      </p:sp>
      <p:sp>
        <p:nvSpPr>
          <p:cNvPr id="145" name="Google Shape;145;p19"/>
          <p:cNvSpPr txBox="1"/>
          <p:nvPr/>
        </p:nvSpPr>
        <p:spPr>
          <a:xfrm>
            <a:off x="6876800" y="4726050"/>
            <a:ext cx="3000000" cy="4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a:latin typeface="Arial"/>
                <a:ea typeface="Arial"/>
                <a:cs typeface="Arial"/>
                <a:sym typeface="Arial"/>
              </a:rPr>
              <a:t>Align/Separate Legos</a:t>
            </a:r>
            <a:r>
              <a:rPr lang="en"/>
              <a:t> </a:t>
            </a:r>
            <a:endParaRPr/>
          </a:p>
        </p:txBody>
      </p:sp>
      <p:sp>
        <p:nvSpPr>
          <p:cNvPr id="151" name="Google Shape;151;p2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3- Box with a Gap</a:t>
            </a:r>
            <a:r>
              <a:rPr lang="en">
                <a:latin typeface="Arial"/>
                <a:ea typeface="Arial"/>
                <a:cs typeface="Arial"/>
                <a:sym typeface="Arial"/>
              </a:rPr>
              <a:t> </a:t>
            </a:r>
            <a:endParaRPr>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Easy movement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p:txBody>
      </p:sp>
      <p:sp>
        <p:nvSpPr>
          <p:cNvPr id="152" name="Google Shape;15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8</a:t>
            </a:fld>
            <a:endParaRPr/>
          </a:p>
        </p:txBody>
      </p:sp>
      <p:pic>
        <p:nvPicPr>
          <p:cNvPr id="153" name="Google Shape;153;p20"/>
          <p:cNvPicPr preferRelativeResize="0"/>
          <p:nvPr/>
        </p:nvPicPr>
        <p:blipFill>
          <a:blip r:embed="rId3">
            <a:alphaModFix/>
          </a:blip>
          <a:stretch>
            <a:fillRect/>
          </a:stretch>
        </p:blipFill>
        <p:spPr>
          <a:xfrm>
            <a:off x="5555275" y="1489825"/>
            <a:ext cx="3005425" cy="2951375"/>
          </a:xfrm>
          <a:prstGeom prst="rect">
            <a:avLst/>
          </a:prstGeom>
          <a:noFill/>
          <a:ln>
            <a:noFill/>
          </a:ln>
        </p:spPr>
      </p:pic>
      <p:sp>
        <p:nvSpPr>
          <p:cNvPr id="154" name="Google Shape;154;p20"/>
          <p:cNvSpPr txBox="1"/>
          <p:nvPr/>
        </p:nvSpPr>
        <p:spPr>
          <a:xfrm>
            <a:off x="5963625" y="4441200"/>
            <a:ext cx="2349000" cy="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Times New Roman"/>
                <a:ea typeface="Times New Roman"/>
                <a:cs typeface="Times New Roman"/>
                <a:sym typeface="Times New Roman"/>
              </a:rPr>
              <a:t>Figure 6:</a:t>
            </a:r>
            <a:r>
              <a:rPr lang="en">
                <a:solidFill>
                  <a:srgbClr val="FFFFFF"/>
                </a:solidFill>
                <a:latin typeface="Times New Roman"/>
                <a:ea typeface="Times New Roman"/>
                <a:cs typeface="Times New Roman"/>
                <a:sym typeface="Times New Roman"/>
              </a:rPr>
              <a:t> Box with a Gab</a:t>
            </a:r>
            <a:endParaRPr>
              <a:latin typeface="Times New Roman"/>
              <a:ea typeface="Times New Roman"/>
              <a:cs typeface="Times New Roman"/>
              <a:sym typeface="Times New Roman"/>
            </a:endParaRPr>
          </a:p>
        </p:txBody>
      </p:sp>
      <p:sp>
        <p:nvSpPr>
          <p:cNvPr id="155" name="Google Shape;155;p20"/>
          <p:cNvSpPr txBox="1"/>
          <p:nvPr/>
        </p:nvSpPr>
        <p:spPr>
          <a:xfrm>
            <a:off x="6867300" y="4786900"/>
            <a:ext cx="30000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Clr>
                <a:srgbClr val="000000"/>
              </a:buClr>
              <a:buSzPts val="1100"/>
              <a:buFont typeface="Arial"/>
              <a:buNone/>
            </a:pPr>
            <a:r>
              <a:rPr lang="en">
                <a:latin typeface="Arial"/>
                <a:ea typeface="Arial"/>
                <a:cs typeface="Arial"/>
                <a:sym typeface="Arial"/>
              </a:rPr>
              <a:t>Transport Legos</a:t>
            </a:r>
            <a:endParaRPr>
              <a:latin typeface="Arial"/>
              <a:ea typeface="Arial"/>
              <a:cs typeface="Arial"/>
              <a:sym typeface="Arial"/>
            </a:endParaRPr>
          </a:p>
        </p:txBody>
      </p:sp>
      <p:sp>
        <p:nvSpPr>
          <p:cNvPr id="161" name="Google Shape;161;p2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1- Straight Belt</a:t>
            </a:r>
            <a:endParaRPr b="1">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marL="914400" lvl="1" indent="-323850" algn="l" rtl="0">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marL="1371600" lvl="2" indent="-323850" algn="l" rtl="0">
              <a:spcBef>
                <a:spcPts val="0"/>
              </a:spcBef>
              <a:spcAft>
                <a:spcPts val="0"/>
              </a:spcAft>
              <a:buSzPts val="1500"/>
              <a:buFont typeface="Arial"/>
              <a:buChar char="■"/>
            </a:pPr>
            <a:r>
              <a:rPr lang="en" sz="1500">
                <a:latin typeface="Arial"/>
                <a:ea typeface="Arial"/>
                <a:cs typeface="Arial"/>
                <a:sym typeface="Arial"/>
              </a:rPr>
              <a:t>Less Legos to put in it</a:t>
            </a:r>
            <a:endParaRPr sz="1500">
              <a:latin typeface="Arial"/>
              <a:ea typeface="Arial"/>
              <a:cs typeface="Arial"/>
              <a:sym typeface="Arial"/>
            </a:endParaRPr>
          </a:p>
        </p:txBody>
      </p:sp>
      <p:sp>
        <p:nvSpPr>
          <p:cNvPr id="162" name="Google Shape;16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9</a:t>
            </a:fld>
            <a:endParaRPr/>
          </a:p>
        </p:txBody>
      </p:sp>
      <p:pic>
        <p:nvPicPr>
          <p:cNvPr id="163" name="Google Shape;163;p21"/>
          <p:cNvPicPr preferRelativeResize="0"/>
          <p:nvPr/>
        </p:nvPicPr>
        <p:blipFill>
          <a:blip r:embed="rId3">
            <a:alphaModFix/>
          </a:blip>
          <a:stretch>
            <a:fillRect/>
          </a:stretch>
        </p:blipFill>
        <p:spPr>
          <a:xfrm>
            <a:off x="5607025" y="1144125"/>
            <a:ext cx="2734125" cy="3141348"/>
          </a:xfrm>
          <a:prstGeom prst="rect">
            <a:avLst/>
          </a:prstGeom>
          <a:noFill/>
          <a:ln>
            <a:noFill/>
          </a:ln>
        </p:spPr>
      </p:pic>
      <p:sp>
        <p:nvSpPr>
          <p:cNvPr id="164" name="Google Shape;164;p21"/>
          <p:cNvSpPr txBox="1"/>
          <p:nvPr/>
        </p:nvSpPr>
        <p:spPr>
          <a:xfrm>
            <a:off x="5943375" y="4343625"/>
            <a:ext cx="19641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solidFill>
                  <a:srgbClr val="FFFFFF"/>
                </a:solidFill>
                <a:latin typeface="Times New Roman"/>
                <a:ea typeface="Times New Roman"/>
                <a:cs typeface="Times New Roman"/>
                <a:sym typeface="Times New Roman"/>
              </a:rPr>
              <a:t>Figure 7: </a:t>
            </a:r>
            <a:r>
              <a:rPr lang="en">
                <a:solidFill>
                  <a:srgbClr val="FFFFFF"/>
                </a:solidFill>
                <a:latin typeface="Times New Roman"/>
                <a:ea typeface="Times New Roman"/>
                <a:cs typeface="Times New Roman"/>
                <a:sym typeface="Times New Roman"/>
              </a:rPr>
              <a:t>Straight Belt</a:t>
            </a:r>
            <a:endParaRPr>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a:latin typeface="Roboto"/>
              <a:ea typeface="Roboto"/>
              <a:cs typeface="Roboto"/>
              <a:sym typeface="Roboto"/>
            </a:endParaRPr>
          </a:p>
        </p:txBody>
      </p:sp>
      <p:sp>
        <p:nvSpPr>
          <p:cNvPr id="165" name="Google Shape;165;p21"/>
          <p:cNvSpPr txBox="1"/>
          <p:nvPr/>
        </p:nvSpPr>
        <p:spPr>
          <a:xfrm>
            <a:off x="6874300" y="4755400"/>
            <a:ext cx="30000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1673</Words>
  <Application>Microsoft Office PowerPoint</Application>
  <PresentationFormat>On-screen Show (16:9)</PresentationFormat>
  <Paragraphs>310</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Roboto Slab</vt:lpstr>
      <vt:lpstr>Roboto</vt:lpstr>
      <vt:lpstr>Arial</vt:lpstr>
      <vt:lpstr>Times New Roman</vt:lpstr>
      <vt:lpstr>Marina</vt:lpstr>
      <vt:lpstr>Team 10A: Automatic Lego Sorting Machine</vt:lpstr>
      <vt:lpstr>Project Description</vt:lpstr>
      <vt:lpstr>Project Description</vt:lpstr>
      <vt:lpstr>Project Description</vt:lpstr>
      <vt:lpstr>Concept Generations</vt:lpstr>
      <vt:lpstr>Align/Separate Legos </vt:lpstr>
      <vt:lpstr>Align/Separate Legos </vt:lpstr>
      <vt:lpstr>Align/Separate Legos </vt:lpstr>
      <vt:lpstr>Transport Legos</vt:lpstr>
      <vt:lpstr>Transport Legos</vt:lpstr>
      <vt:lpstr>Transport Legos</vt:lpstr>
      <vt:lpstr>Classify Legos</vt:lpstr>
      <vt:lpstr>Classify Legos</vt:lpstr>
      <vt:lpstr>Classify Legos</vt:lpstr>
      <vt:lpstr>Sorting Lego</vt:lpstr>
      <vt:lpstr>Sorting Lego</vt:lpstr>
      <vt:lpstr>Sorting Lego</vt:lpstr>
      <vt:lpstr>Pugh Chart</vt:lpstr>
      <vt:lpstr>Decision Matrix</vt:lpstr>
      <vt:lpstr>Calculations </vt:lpstr>
      <vt:lpstr>Calculations </vt:lpstr>
      <vt:lpstr> Calculations</vt:lpstr>
      <vt:lpstr>Finalized HoQ</vt:lpstr>
      <vt:lpstr>Final Design </vt:lpstr>
      <vt:lpstr>Figure 21: Gantt Chart </vt:lpstr>
      <vt:lpstr>Budget</vt:lpstr>
      <vt:lpstr>Arduino</vt:lpstr>
      <vt:lpstr>Conclusion</vt:lpstr>
      <vt:lpstr>[1] Pymnts, “Everything Is Not Awesome As LEGO Sales Decline,” PYMNTS.com, 08-Mar-2018. [Online]. Available: https://www.pymnts.com/news/retail/2018/lego-toys-r-us-toy-industry-sales/. [Accessed: 02-Feb-2019].  [2] MONK, SIMON. Programming Arduino: Getting Started with Sketches. Mcgraw-Hill Education, 2016. [3] Amazon.com. (2019). Amazon.com: Online Shopping for Electronics, Apparel, Computers, Books, DVDs &amp; more. [online] Available at: https://www.amazon.com/ [Accessed 5 Mar. 2019]. [4] BrickLink, BrickLink - Minifig poc007 : Lego Blackbeard [Pirates of the Caribbean] - BrickLink Reference Catalog. [Online]. Available: https://www.bricklink.com/catalogTree.asp?itemType=P. [Accessed: 03-Mar-2019]. [5]  Martin, Fred G. "The art of LEGO design." The Robotics Practitioner: The Journal for Robot Build rs 1.2 (1995): 1-19. [6] “ARDUINO UNO R3 [A000066],” Amazon. [Online]. Available: https://www.amazon.com/Arduino-A000066-ARDUINO-UNO-R3/dp/B008GRTSV6. [Accessed: 04-Mar-2019]. [7] Softschools.com. (2019). Distance Speed Time Formula. [online] Available at: http://www.softschools.com/formulas/physics/distance_speed_time_formula/75/ [Accessed 5 Mar. 2019]. </vt:lpstr>
      <vt:lpstr>Thank You,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10A: Automatic Lego Sorting Machine</dc:title>
  <cp:lastModifiedBy>Sultan KH GH H KH Alharbi</cp:lastModifiedBy>
  <cp:revision>1</cp:revision>
  <dcterms:modified xsi:type="dcterms:W3CDTF">2019-03-05T06:49:43Z</dcterms:modified>
</cp:coreProperties>
</file>