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143500" cx="9144000"/>
  <p:notesSz cx="6858000" cy="9144000"/>
  <p:embeddedFontLst>
    <p:embeddedFont>
      <p:font typeface="Roboto Slab"/>
      <p:regular r:id="rId36"/>
      <p:bold r:id="rId37"/>
    </p:embeddedFon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6.xml"/><Relationship Id="rId41" Type="http://schemas.openxmlformats.org/officeDocument/2006/relationships/font" Target="fonts/Roboto-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obotoSlab-bold.fntdata"/><Relationship Id="rId14" Type="http://schemas.openxmlformats.org/officeDocument/2006/relationships/slide" Target="slides/slide10.xml"/><Relationship Id="rId36" Type="http://schemas.openxmlformats.org/officeDocument/2006/relationships/font" Target="fonts/RobotoSlab-regular.fntdata"/><Relationship Id="rId17" Type="http://schemas.openxmlformats.org/officeDocument/2006/relationships/slide" Target="slides/slide13.xml"/><Relationship Id="rId39" Type="http://schemas.openxmlformats.org/officeDocument/2006/relationships/font" Target="fonts/Roboto-bold.fntdata"/><Relationship Id="rId16" Type="http://schemas.openxmlformats.org/officeDocument/2006/relationships/slide" Target="slides/slide12.xml"/><Relationship Id="rId38" Type="http://schemas.openxmlformats.org/officeDocument/2006/relationships/font" Target="fonts/Robot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02b0512ac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02b0512ac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idea, there is nozzle shape belt which make a long que and provide large space to the Legos as the idea has shown below.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02b0512a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02b0512a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latin typeface="Calibri"/>
                <a:ea typeface="Calibri"/>
                <a:cs typeface="Calibri"/>
                <a:sym typeface="Calibri"/>
              </a:rPr>
              <a:t>In this design idea, there are breaks present in the belt that make the que of the Legos and arrange them in one-line shape to make it easy to move.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highlight>
                  <a:srgbClr val="FFFFFF"/>
                </a:highlight>
                <a:latin typeface="Calibri"/>
                <a:ea typeface="Calibri"/>
                <a:cs typeface="Calibri"/>
                <a:sym typeface="Calibri"/>
              </a:rPr>
              <a:t>More Legos to sort: it can move more legos and </a:t>
            </a:r>
            <a:r>
              <a:rPr lang="en">
                <a:highlight>
                  <a:srgbClr val="FFFFFF"/>
                </a:highlight>
                <a:latin typeface="Calibri"/>
                <a:ea typeface="Calibri"/>
                <a:cs typeface="Calibri"/>
                <a:sym typeface="Calibri"/>
              </a:rPr>
              <a:t>organize</a:t>
            </a:r>
            <a:r>
              <a:rPr lang="en">
                <a:highlight>
                  <a:srgbClr val="FFFFFF"/>
                </a:highlight>
                <a:latin typeface="Calibri"/>
                <a:ea typeface="Calibri"/>
                <a:cs typeface="Calibri"/>
                <a:sym typeface="Calibri"/>
              </a:rPr>
              <a:t> them to the next step </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highlight>
                  <a:srgbClr val="FFFFFF"/>
                </a:highlight>
                <a:latin typeface="Calibri"/>
                <a:ea typeface="Calibri"/>
                <a:cs typeface="Calibri"/>
                <a:sym typeface="Calibri"/>
              </a:rPr>
              <a:t>More safe: it safe because the lego will not fall down or the kid will touch them </a:t>
            </a:r>
            <a:r>
              <a:rPr lang="en">
                <a:highlight>
                  <a:srgbClr val="FFFFFF"/>
                </a:highlight>
                <a:latin typeface="Calibri"/>
                <a:ea typeface="Calibri"/>
                <a:cs typeface="Calibri"/>
                <a:sym typeface="Calibri"/>
              </a:rPr>
              <a:t>because</a:t>
            </a:r>
            <a:r>
              <a:rPr lang="en">
                <a:highlight>
                  <a:srgbClr val="FFFFFF"/>
                </a:highlight>
                <a:latin typeface="Calibri"/>
                <a:ea typeface="Calibri"/>
                <a:cs typeface="Calibri"/>
                <a:sym typeface="Calibri"/>
              </a:rPr>
              <a:t> it will have a glass  in the top of the belt </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highlight>
                  <a:srgbClr val="FFFFFF"/>
                </a:highlight>
                <a:latin typeface="Calibri"/>
                <a:ea typeface="Calibri"/>
                <a:cs typeface="Calibri"/>
                <a:sym typeface="Calibri"/>
              </a:rPr>
              <a:t>Easy movement: the legos will move </a:t>
            </a:r>
            <a:r>
              <a:rPr lang="en">
                <a:highlight>
                  <a:srgbClr val="FFFFFF"/>
                </a:highlight>
                <a:latin typeface="Calibri"/>
                <a:ea typeface="Calibri"/>
                <a:cs typeface="Calibri"/>
                <a:sym typeface="Calibri"/>
              </a:rPr>
              <a:t>easily</a:t>
            </a:r>
            <a:r>
              <a:rPr lang="en">
                <a:highlight>
                  <a:srgbClr val="FFFFFF"/>
                </a:highlight>
                <a:latin typeface="Calibri"/>
                <a:ea typeface="Calibri"/>
                <a:cs typeface="Calibri"/>
                <a:sym typeface="Calibri"/>
              </a:rPr>
              <a:t> because the wall prevent them to get stuck </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highlight>
                  <a:srgbClr val="FFFFFF"/>
                </a:highlight>
                <a:latin typeface="Calibri"/>
                <a:ea typeface="Calibri"/>
                <a:cs typeface="Calibri"/>
                <a:sym typeface="Calibri"/>
              </a:rPr>
              <a:t>Fast process: </a:t>
            </a:r>
            <a:r>
              <a:rPr lang="en">
                <a:highlight>
                  <a:srgbClr val="FFFFFF"/>
                </a:highlight>
                <a:latin typeface="Calibri"/>
                <a:ea typeface="Calibri"/>
                <a:cs typeface="Calibri"/>
                <a:sym typeface="Calibri"/>
              </a:rPr>
              <a:t>it's</a:t>
            </a:r>
            <a:r>
              <a:rPr lang="en">
                <a:highlight>
                  <a:srgbClr val="FFFFFF"/>
                </a:highlight>
                <a:latin typeface="Calibri"/>
                <a:ea typeface="Calibri"/>
                <a:cs typeface="Calibri"/>
                <a:sym typeface="Calibri"/>
              </a:rPr>
              <a:t> gonna be a fast process because the legos will not stop </a:t>
            </a:r>
            <a:r>
              <a:rPr lang="en">
                <a:highlight>
                  <a:srgbClr val="FFFFFF"/>
                </a:highlight>
                <a:latin typeface="Calibri"/>
                <a:ea typeface="Calibri"/>
                <a:cs typeface="Calibri"/>
                <a:sym typeface="Calibri"/>
              </a:rPr>
              <a:t>moving</a:t>
            </a:r>
            <a:r>
              <a:rPr lang="en">
                <a:highlight>
                  <a:srgbClr val="FFFFFF"/>
                </a:highlight>
                <a:latin typeface="Calibri"/>
                <a:ea typeface="Calibri"/>
                <a:cs typeface="Calibri"/>
                <a:sym typeface="Calibri"/>
              </a:rPr>
              <a:t> </a:t>
            </a:r>
            <a:endParaRPr sz="1400">
              <a:solidFill>
                <a:schemeClr val="dk1"/>
              </a:solidFill>
              <a:latin typeface="Roboto"/>
              <a:ea typeface="Roboto"/>
              <a:cs typeface="Roboto"/>
              <a:sym typeface="Roboto"/>
            </a:endParaRPr>
          </a:p>
          <a:p>
            <a:pPr indent="0" lvl="0" marL="0" rtl="0" algn="l">
              <a:spcBef>
                <a:spcPts val="8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02b0512ac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502b0512ac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This is the idea that scan the Lego and differentiate it from others to find its location where it need to go according to the associated space and the idea has shown below.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02b0512ac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02b0512ac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Another option we have decided is the use of camera to do the differentiation between the Legos and recognize the Lego so it can move to its associated space.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02b0512ac_4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02b0512ac_4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This is the idea that check the weight of each Lego and differentiate it from others and move to the space associated to that weight and it has shown below:</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011a52a6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011a52a6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highlight>
                  <a:srgbClr val="FFFFFF"/>
                </a:highlight>
                <a:latin typeface="Times New Roman"/>
                <a:ea typeface="Times New Roman"/>
                <a:cs typeface="Times New Roman"/>
                <a:sym typeface="Times New Roman"/>
              </a:rPr>
              <a:t>In this design, Legos have lot of space to store so different Legos store in different portions of the branches, so this design can manage multiple shapes, multiple colors and multiple sizes as well as the design has shown below. </a:t>
            </a:r>
            <a:endParaRPr sz="1200">
              <a:highlight>
                <a:srgbClr val="FFFFFF"/>
              </a:highlight>
              <a:latin typeface="Times New Roman"/>
              <a:ea typeface="Times New Roman"/>
              <a:cs typeface="Times New Roman"/>
              <a:sym typeface="Times New Roman"/>
            </a:endParaRPr>
          </a:p>
          <a:p>
            <a:pPr indent="0" lvl="0" marL="0" rtl="0" algn="l">
              <a:spcBef>
                <a:spcPts val="8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502b0512ac_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502b0512ac_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all the Legos will sort out in one round shape area with the hands outside it and these hands store the Legos. One hand will store one kind of Lego and other hand will store second kind of Lego and in this way all the Legos will sort in this round shape. The design has shown below.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02b0512ac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02b0512ac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this design there are boxes formed with the link from center box and all the Legos have their own box so each design will get its own box so lot space and it is easy as well to store the Legos and within small space. As the design has shown below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1cd6dd1d9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1cd6dd1d9_4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1cd6dd1d9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1cd6dd1d9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011a52a6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011a52a6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a:t>
            </a:r>
            <a:r>
              <a:rPr lang="en"/>
              <a:t>everyone we are team 10A and your project is Automatic Lego Sorting Machine, My name is Fahad ….. </a:t>
            </a:r>
            <a:r>
              <a:rPr lang="en"/>
              <a:t> Team Role is </a:t>
            </a:r>
            <a:r>
              <a:rPr lang="en"/>
              <a:t>alternating Role.</a:t>
            </a:r>
            <a:endParaRPr/>
          </a:p>
          <a:p>
            <a:pPr indent="0" lvl="0" marL="0" rtl="0" algn="l">
              <a:spcBef>
                <a:spcPts val="0"/>
              </a:spcBef>
              <a:spcAft>
                <a:spcPts val="0"/>
              </a:spcAft>
              <a:buNone/>
            </a:pPr>
            <a:r>
              <a:rPr lang="en"/>
              <a:t> The description of out project is to design,build and test a machine Legos by size and functionality.</a:t>
            </a:r>
            <a:endParaRPr/>
          </a:p>
          <a:p>
            <a:pPr indent="0" lvl="0" marL="0" rtl="0" algn="l">
              <a:spcBef>
                <a:spcPts val="0"/>
              </a:spcBef>
              <a:spcAft>
                <a:spcPts val="0"/>
              </a:spcAft>
              <a:buNone/>
            </a:pPr>
            <a:r>
              <a:rPr lang="en"/>
              <a:t>The sponsor of the project is NAU and the client is Dr David Welly.</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1cd6dd1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1cd6dd1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1cd6dd1d9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1cd6dd1d9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1cd6dd1d9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1cd6dd1d9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1cd6dd1d9_4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1cd6dd1d9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23d347d8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23d347d8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5011a52a6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5011a52a6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011a52a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011a52a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b="1" sz="1400">
              <a:solidFill>
                <a:schemeClr val="dk1"/>
              </a:solidFill>
            </a:endParaRPr>
          </a:p>
          <a:p>
            <a:pPr indent="-317500" lvl="0" marL="457200" rtl="0" algn="l">
              <a:lnSpc>
                <a:spcPct val="115000"/>
              </a:lnSpc>
              <a:spcBef>
                <a:spcPts val="0"/>
              </a:spcBef>
              <a:spcAft>
                <a:spcPts val="0"/>
              </a:spcAft>
              <a:buClr>
                <a:schemeClr val="dk1"/>
              </a:buClr>
              <a:buSzPts val="1400"/>
              <a:buFont typeface="Arial"/>
              <a:buChar char="●"/>
            </a:pPr>
            <a:r>
              <a:rPr b="1" lang="en" sz="1400">
                <a:solidFill>
                  <a:schemeClr val="dk1"/>
                </a:solidFill>
              </a:rPr>
              <a:t>Describe the project’s budget including total dollars available, anticipated expenses, actual expenses to date, and the resulting balance. Note anticipated expenses will still be estimates at this point.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51cd6dd1d9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51cd6dd1d9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011a52a6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011a52a6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51cd6dd1d9_1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51cd6dd1d9_1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02b0512a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02b0512a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011a52a6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011a52a6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Arial"/>
              <a:buChar char="●"/>
            </a:pPr>
            <a:r>
              <a:rPr b="1" lang="en" sz="1400">
                <a:solidFill>
                  <a:schemeClr val="dk1"/>
                </a:solidFill>
              </a:rPr>
              <a:t>Based</a:t>
            </a:r>
            <a:r>
              <a:rPr b="1" lang="en" sz="1400">
                <a:solidFill>
                  <a:schemeClr val="dk1"/>
                </a:solidFill>
              </a:rPr>
              <a:t> on our </a:t>
            </a:r>
            <a:r>
              <a:rPr b="1" lang="en" sz="1400">
                <a:solidFill>
                  <a:schemeClr val="dk1"/>
                </a:solidFill>
              </a:rPr>
              <a:t>research on the functional modeling, we came up with 4 subsystem concepts </a:t>
            </a:r>
            <a:endParaRPr b="1" sz="1400">
              <a:solidFill>
                <a:schemeClr val="dk1"/>
              </a:solidFill>
            </a:endParaRPr>
          </a:p>
          <a:p>
            <a:pPr indent="-317500" lvl="1" marL="914400" rtl="0" algn="l">
              <a:lnSpc>
                <a:spcPct val="115000"/>
              </a:lnSpc>
              <a:spcBef>
                <a:spcPts val="0"/>
              </a:spcBef>
              <a:spcAft>
                <a:spcPts val="0"/>
              </a:spcAft>
              <a:buClr>
                <a:schemeClr val="dk1"/>
              </a:buClr>
              <a:buSzPts val="1400"/>
              <a:buFont typeface="Arial"/>
              <a:buChar char="○"/>
            </a:pPr>
            <a:r>
              <a:rPr b="1" lang="en" sz="1400">
                <a:solidFill>
                  <a:schemeClr val="dk1"/>
                </a:solidFill>
              </a:rPr>
              <a:t>Separate Legos, when we through the legos inside the machine it will be mixed up and it needed to separate to be ready to transport.</a:t>
            </a:r>
            <a:endParaRPr b="1" sz="1400">
              <a:solidFill>
                <a:schemeClr val="dk1"/>
              </a:solidFill>
            </a:endParaRPr>
          </a:p>
          <a:p>
            <a:pPr indent="-317500" lvl="1" marL="914400" rtl="0" algn="l">
              <a:lnSpc>
                <a:spcPct val="115000"/>
              </a:lnSpc>
              <a:spcBef>
                <a:spcPts val="0"/>
              </a:spcBef>
              <a:spcAft>
                <a:spcPts val="0"/>
              </a:spcAft>
              <a:buClr>
                <a:schemeClr val="dk1"/>
              </a:buClr>
              <a:buSzPts val="1400"/>
              <a:buFont typeface="Roboto"/>
              <a:buChar char="○"/>
            </a:pPr>
            <a:r>
              <a:rPr b="1" lang="en" sz="1400">
                <a:solidFill>
                  <a:schemeClr val="dk1"/>
                </a:solidFill>
              </a:rPr>
              <a:t>Second, Transport Legos, after being separated the legos will be online and and one by one.</a:t>
            </a:r>
            <a:endParaRPr b="1" sz="1400">
              <a:solidFill>
                <a:schemeClr val="dk1"/>
              </a:solidFill>
            </a:endParaRPr>
          </a:p>
          <a:p>
            <a:pPr indent="-317500" lvl="1" marL="914400" rtl="0" algn="l">
              <a:lnSpc>
                <a:spcPct val="115000"/>
              </a:lnSpc>
              <a:spcBef>
                <a:spcPts val="0"/>
              </a:spcBef>
              <a:spcAft>
                <a:spcPts val="0"/>
              </a:spcAft>
              <a:buClr>
                <a:schemeClr val="dk1"/>
              </a:buClr>
              <a:buSzPts val="1400"/>
              <a:buFont typeface="Roboto"/>
              <a:buChar char="○"/>
            </a:pPr>
            <a:r>
              <a:rPr b="1" lang="en" sz="1400">
                <a:solidFill>
                  <a:schemeClr val="dk1"/>
                </a:solidFill>
              </a:rPr>
              <a:t>Third one, Classify legos, After transporting the lego one by one, it will be classified by its size and functuity</a:t>
            </a:r>
            <a:endParaRPr b="1" sz="1400">
              <a:solidFill>
                <a:schemeClr val="dk1"/>
              </a:solidFill>
            </a:endParaRPr>
          </a:p>
          <a:p>
            <a:pPr indent="-317500" lvl="1" marL="914400" rtl="0" algn="l">
              <a:lnSpc>
                <a:spcPct val="115000"/>
              </a:lnSpc>
              <a:spcBef>
                <a:spcPts val="0"/>
              </a:spcBef>
              <a:spcAft>
                <a:spcPts val="0"/>
              </a:spcAft>
              <a:buClr>
                <a:schemeClr val="dk1"/>
              </a:buClr>
              <a:buSzPts val="1400"/>
              <a:buFont typeface="Roboto"/>
              <a:buChar char="○"/>
            </a:pPr>
            <a:r>
              <a:rPr b="1" lang="en" sz="1400">
                <a:solidFill>
                  <a:schemeClr val="dk1"/>
                </a:solidFill>
              </a:rPr>
              <a:t>Final main subsystem concept is sorting legos to drop them in the right boxes. </a:t>
            </a:r>
            <a:endParaRPr b="1"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011a52a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011a52a6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In his idea, we have a slide box that makes the Legos go to the next step by just throw it into the slide without any electrical or kinetic energy to move the Legos. The idea has shown below as well.</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t>Fast process: It’s going to be a fast process in this step because its a slide</a:t>
            </a:r>
            <a:endParaRPr/>
          </a:p>
          <a:p>
            <a:pPr indent="0" lvl="0" marL="0" rtl="0" algn="l">
              <a:spcBef>
                <a:spcPts val="0"/>
              </a:spcBef>
              <a:spcAft>
                <a:spcPts val="0"/>
              </a:spcAft>
              <a:buNone/>
            </a:pPr>
            <a:r>
              <a:rPr lang="en"/>
              <a:t>No Electrical or kinetic energy: We </a:t>
            </a:r>
            <a:r>
              <a:rPr lang="en"/>
              <a:t>don't</a:t>
            </a:r>
            <a:r>
              <a:rPr lang="en"/>
              <a:t> need any electrical or kinetic energy to move the legos to the next step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Chance of breaking: when </a:t>
            </a:r>
            <a:r>
              <a:rPr lang="en"/>
              <a:t>it's</a:t>
            </a:r>
            <a:r>
              <a:rPr lang="en"/>
              <a:t> going to slide to the next step it will slide fast and it might break or scratching the lego when </a:t>
            </a:r>
            <a:r>
              <a:rPr lang="en"/>
              <a:t>it's</a:t>
            </a:r>
            <a:r>
              <a:rPr lang="en"/>
              <a:t> reach to the end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02b0512ac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02b0512ac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There is a Roulette in which the Legos goes, spin through the walls of the Roulette and then move to the next stage one by one, when the wall push it to move forward. The idea has shown below as well. </a:t>
            </a:r>
            <a:endParaRPr>
              <a:highlight>
                <a:srgbClr val="FFFFFF"/>
              </a:highlight>
              <a:latin typeface="Calibri"/>
              <a:ea typeface="Calibri"/>
              <a:cs typeface="Calibri"/>
              <a:sym typeface="Calibri"/>
            </a:endParaRPr>
          </a:p>
          <a:p>
            <a:pPr indent="0" lvl="0" marL="0" rtl="0" algn="l">
              <a:spcBef>
                <a:spcPts val="800"/>
              </a:spcBef>
              <a:spcAft>
                <a:spcPts val="0"/>
              </a:spcAft>
              <a:buNone/>
            </a:pPr>
            <a:r>
              <a:rPr lang="en"/>
              <a:t>Large number of legos: it can hold more legos to move it to the next step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Slow process: when it will stick to the wall to get it to the next step it will move slowly because it might fall down if it goes fast.</a:t>
            </a:r>
            <a:endParaRPr/>
          </a:p>
          <a:p>
            <a:pPr indent="0" lvl="0" marL="0" rtl="0" algn="l">
              <a:spcBef>
                <a:spcPts val="0"/>
              </a:spcBef>
              <a:spcAft>
                <a:spcPts val="0"/>
              </a:spcAft>
              <a:buNone/>
            </a:pPr>
            <a:r>
              <a:rPr lang="en"/>
              <a:t>Chance of breaking : the lego might break because it move to the next step there is a chance to fall down to the </a:t>
            </a:r>
            <a:r>
              <a:rPr lang="en"/>
              <a:t>beginning</a:t>
            </a:r>
            <a:r>
              <a:rPr lang="en"/>
              <a:t> step </a:t>
            </a:r>
            <a:endParaRPr/>
          </a:p>
          <a:p>
            <a:pPr indent="0" lvl="0" marL="0" rtl="0" algn="l">
              <a:spcBef>
                <a:spcPts val="0"/>
              </a:spcBef>
              <a:spcAft>
                <a:spcPts val="0"/>
              </a:spcAft>
              <a:buNone/>
            </a:pPr>
            <a:r>
              <a:rPr lang="en"/>
              <a:t>Cost to much: this idea will cost too much because it needs motors by </a:t>
            </a:r>
            <a:r>
              <a:rPr lang="en"/>
              <a:t>itself</a:t>
            </a:r>
            <a:r>
              <a:rPr lang="en"/>
              <a:t> to </a:t>
            </a:r>
            <a:r>
              <a:rPr lang="en"/>
              <a:t>roulette</a:t>
            </a:r>
            <a:r>
              <a:rPr lang="en"/>
              <a:t> the legos to move it to the top and get it to the next step.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02b0512ac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02b0512ac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idea we are going to throw the legos into the box and as you see there is a small gap in the bottom of the front wall that gonna organize the lego to transport it to one by one the next step.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02b0512ac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02b0512ac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latin typeface="Calibri"/>
                <a:ea typeface="Calibri"/>
                <a:cs typeface="Calibri"/>
                <a:sym typeface="Calibri"/>
              </a:rPr>
              <a:t>The design idea states that it is good to use the straight belt which make a long que of Lego and move straightly without any interaction. </a:t>
            </a:r>
            <a:endParaRPr>
              <a:highlight>
                <a:srgbClr val="FFFFFF"/>
              </a:highlight>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1"/>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lstStyle>
            <a:lvl1pPr indent="-228600" lvl="0" marL="457200" algn="l">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3" name="Google Shape;5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4" name="Shape 54"/>
        <p:cNvGrpSpPr/>
        <p:nvPr/>
      </p:nvGrpSpPr>
      <p:grpSpPr>
        <a:xfrm>
          <a:off x="0" y="0"/>
          <a:ext cx="0" cy="0"/>
          <a:chOff x="0" y="0"/>
          <a:chExt cx="0" cy="0"/>
        </a:xfrm>
      </p:grpSpPr>
      <p:sp>
        <p:nvSpPr>
          <p:cNvPr id="55" name="Google Shape;55;p12"/>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2"/>
          <p:cNvSpPr txBox="1"/>
          <p:nvPr>
            <p:ph hasCustomPrompt="1" type="title"/>
          </p:nvPr>
        </p:nvSpPr>
        <p:spPr>
          <a:xfrm>
            <a:off x="387900" y="1152450"/>
            <a:ext cx="8368200" cy="15384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Clr>
                <a:schemeClr val="accent5"/>
              </a:buClr>
              <a:buSzPts val="13000"/>
              <a:buNone/>
              <a:defRPr sz="13000">
                <a:solidFill>
                  <a:schemeClr val="accent5"/>
                </a:solidFill>
              </a:defRPr>
            </a:lvl1pPr>
            <a:lvl2pPr lvl="1" algn="ctr">
              <a:lnSpc>
                <a:spcPct val="100000"/>
              </a:lnSpc>
              <a:spcBef>
                <a:spcPts val="0"/>
              </a:spcBef>
              <a:spcAft>
                <a:spcPts val="0"/>
              </a:spcAft>
              <a:buClr>
                <a:schemeClr val="accent5"/>
              </a:buClr>
              <a:buSzPts val="13000"/>
              <a:buNone/>
              <a:defRPr sz="13000">
                <a:solidFill>
                  <a:schemeClr val="accent5"/>
                </a:solidFill>
              </a:defRPr>
            </a:lvl2pPr>
            <a:lvl3pPr lvl="2" algn="ctr">
              <a:lnSpc>
                <a:spcPct val="100000"/>
              </a:lnSpc>
              <a:spcBef>
                <a:spcPts val="0"/>
              </a:spcBef>
              <a:spcAft>
                <a:spcPts val="0"/>
              </a:spcAft>
              <a:buClr>
                <a:schemeClr val="accent5"/>
              </a:buClr>
              <a:buSzPts val="13000"/>
              <a:buNone/>
              <a:defRPr sz="13000">
                <a:solidFill>
                  <a:schemeClr val="accent5"/>
                </a:solidFill>
              </a:defRPr>
            </a:lvl3pPr>
            <a:lvl4pPr lvl="3" algn="ctr">
              <a:lnSpc>
                <a:spcPct val="100000"/>
              </a:lnSpc>
              <a:spcBef>
                <a:spcPts val="0"/>
              </a:spcBef>
              <a:spcAft>
                <a:spcPts val="0"/>
              </a:spcAft>
              <a:buClr>
                <a:schemeClr val="accent5"/>
              </a:buClr>
              <a:buSzPts val="13000"/>
              <a:buNone/>
              <a:defRPr sz="13000">
                <a:solidFill>
                  <a:schemeClr val="accent5"/>
                </a:solidFill>
              </a:defRPr>
            </a:lvl4pPr>
            <a:lvl5pPr lvl="4" algn="ctr">
              <a:lnSpc>
                <a:spcPct val="100000"/>
              </a:lnSpc>
              <a:spcBef>
                <a:spcPts val="0"/>
              </a:spcBef>
              <a:spcAft>
                <a:spcPts val="0"/>
              </a:spcAft>
              <a:buClr>
                <a:schemeClr val="accent5"/>
              </a:buClr>
              <a:buSzPts val="13000"/>
              <a:buNone/>
              <a:defRPr sz="13000">
                <a:solidFill>
                  <a:schemeClr val="accent5"/>
                </a:solidFill>
              </a:defRPr>
            </a:lvl5pPr>
            <a:lvl6pPr lvl="5" algn="ctr">
              <a:lnSpc>
                <a:spcPct val="100000"/>
              </a:lnSpc>
              <a:spcBef>
                <a:spcPts val="0"/>
              </a:spcBef>
              <a:spcAft>
                <a:spcPts val="0"/>
              </a:spcAft>
              <a:buClr>
                <a:schemeClr val="accent5"/>
              </a:buClr>
              <a:buSzPts val="13000"/>
              <a:buNone/>
              <a:defRPr sz="13000">
                <a:solidFill>
                  <a:schemeClr val="accent5"/>
                </a:solidFill>
              </a:defRPr>
            </a:lvl6pPr>
            <a:lvl7pPr lvl="6" algn="ctr">
              <a:lnSpc>
                <a:spcPct val="100000"/>
              </a:lnSpc>
              <a:spcBef>
                <a:spcPts val="0"/>
              </a:spcBef>
              <a:spcAft>
                <a:spcPts val="0"/>
              </a:spcAft>
              <a:buClr>
                <a:schemeClr val="accent5"/>
              </a:buClr>
              <a:buSzPts val="13000"/>
              <a:buNone/>
              <a:defRPr sz="13000">
                <a:solidFill>
                  <a:schemeClr val="accent5"/>
                </a:solidFill>
              </a:defRPr>
            </a:lvl7pPr>
            <a:lvl8pPr lvl="7" algn="ctr">
              <a:lnSpc>
                <a:spcPct val="100000"/>
              </a:lnSpc>
              <a:spcBef>
                <a:spcPts val="0"/>
              </a:spcBef>
              <a:spcAft>
                <a:spcPts val="0"/>
              </a:spcAft>
              <a:buClr>
                <a:schemeClr val="accent5"/>
              </a:buClr>
              <a:buSzPts val="13000"/>
              <a:buNone/>
              <a:defRPr sz="13000">
                <a:solidFill>
                  <a:schemeClr val="accent5"/>
                </a:solidFill>
              </a:defRPr>
            </a:lvl8pPr>
            <a:lvl9pPr lvl="8" algn="ctr">
              <a:lnSpc>
                <a:spcPct val="100000"/>
              </a:lnSpc>
              <a:spcBef>
                <a:spcPts val="0"/>
              </a:spcBef>
              <a:spcAft>
                <a:spcPts val="0"/>
              </a:spcAft>
              <a:buClr>
                <a:schemeClr val="accent5"/>
              </a:buClr>
              <a:buSzPts val="13000"/>
              <a:buNone/>
              <a:defRPr sz="13000">
                <a:solidFill>
                  <a:schemeClr val="accent5"/>
                </a:solidFill>
              </a:defRPr>
            </a:lvl9pPr>
          </a:lstStyle>
          <a:p>
            <a:r>
              <a:t>xx%</a:t>
            </a:r>
          </a:p>
        </p:txBody>
      </p:sp>
      <p:sp>
        <p:nvSpPr>
          <p:cNvPr id="57" name="Google Shape;57;p12"/>
          <p:cNvSpPr txBox="1"/>
          <p:nvPr>
            <p:ph idx="1" type="body"/>
          </p:nvPr>
        </p:nvSpPr>
        <p:spPr>
          <a:xfrm>
            <a:off x="387900" y="2919450"/>
            <a:ext cx="8368200" cy="1071600"/>
          </a:xfrm>
          <a:prstGeom prst="rect">
            <a:avLst/>
          </a:prstGeom>
          <a:noFill/>
          <a:ln>
            <a:noFill/>
          </a:ln>
        </p:spPr>
        <p:txBody>
          <a:bodyPr anchorCtr="0" anchor="t" bIns="91425" lIns="91425" spcFirstLastPara="1" rIns="91425" wrap="square" tIns="91425"/>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8" name="Google Shape;5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 name="Shape 16"/>
        <p:cNvGrpSpPr/>
        <p:nvPr/>
      </p:nvGrpSpPr>
      <p:grpSpPr>
        <a:xfrm>
          <a:off x="0" y="0"/>
          <a:ext cx="0" cy="0"/>
          <a:chOff x="0" y="0"/>
          <a:chExt cx="0" cy="0"/>
        </a:xfrm>
      </p:grpSpPr>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cxnSp>
        <p:nvCxnSpPr>
          <p:cNvPr id="19" name="Google Shape;19;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0" name="Google Shape;20;p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 name="Google Shape;21;p4"/>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3" name="Shape 23"/>
        <p:cNvGrpSpPr/>
        <p:nvPr/>
      </p:nvGrpSpPr>
      <p:grpSpPr>
        <a:xfrm>
          <a:off x="0" y="0"/>
          <a:ext cx="0" cy="0"/>
          <a:chOff x="0" y="0"/>
          <a:chExt cx="0" cy="0"/>
        </a:xfrm>
      </p:grpSpPr>
      <p:sp>
        <p:nvSpPr>
          <p:cNvPr id="24" name="Google Shape;24;p5"/>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 name="Google Shape;25;p5"/>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26" name="Google Shape;26;p5"/>
          <p:cNvSpPr txBox="1"/>
          <p:nvPr>
            <p:ph type="title"/>
          </p:nvPr>
        </p:nvSpPr>
        <p:spPr>
          <a:xfrm>
            <a:off x="265500" y="1209075"/>
            <a:ext cx="4045200" cy="15063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27" name="Google Shape;27;p5"/>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28" name="Google Shape;28;p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0" name="Shape 30"/>
        <p:cNvGrpSpPr/>
        <p:nvPr/>
      </p:nvGrpSpPr>
      <p:grpSpPr>
        <a:xfrm>
          <a:off x="0" y="0"/>
          <a:ext cx="0" cy="0"/>
          <a:chOff x="0" y="0"/>
          <a:chExt cx="0" cy="0"/>
        </a:xfrm>
      </p:grpSpPr>
      <p:sp>
        <p:nvSpPr>
          <p:cNvPr id="31" name="Google Shape;31;p6"/>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2" name="Google Shape;32;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3" name="Shape 33"/>
        <p:cNvGrpSpPr/>
        <p:nvPr/>
      </p:nvGrpSpPr>
      <p:grpSpPr>
        <a:xfrm>
          <a:off x="0" y="0"/>
          <a:ext cx="0" cy="0"/>
          <a:chOff x="0" y="0"/>
          <a:chExt cx="0" cy="0"/>
        </a:xfrm>
      </p:grpSpPr>
      <p:cxnSp>
        <p:nvCxnSpPr>
          <p:cNvPr id="34" name="Google Shape;34;p7"/>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35" name="Google Shape;35;p7"/>
          <p:cNvSpPr txBox="1"/>
          <p:nvPr>
            <p:ph type="title"/>
          </p:nvPr>
        </p:nvSpPr>
        <p:spPr>
          <a:xfrm>
            <a:off x="480750" y="1764950"/>
            <a:ext cx="8222100" cy="907500"/>
          </a:xfrm>
          <a:prstGeom prst="rect">
            <a:avLst/>
          </a:prstGeom>
          <a:noFill/>
          <a:ln>
            <a:noFill/>
          </a:ln>
        </p:spPr>
        <p:txBody>
          <a:bodyPr anchorCtr="0" anchor="b" bIns="91425" lIns="91425" spcFirstLastPara="1" rIns="91425" wrap="square" tIns="91425"/>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7" name="Shape 37"/>
        <p:cNvGrpSpPr/>
        <p:nvPr/>
      </p:nvGrpSpPr>
      <p:grpSpPr>
        <a:xfrm>
          <a:off x="0" y="0"/>
          <a:ext cx="0" cy="0"/>
          <a:chOff x="0" y="0"/>
          <a:chExt cx="0" cy="0"/>
        </a:xfrm>
      </p:grpSpPr>
      <p:cxnSp>
        <p:nvCxnSpPr>
          <p:cNvPr id="38" name="Google Shape;38;p8"/>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39" name="Google Shape;39;p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0" name="Google Shape;40;p8"/>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8"/>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2" name="Google Shape;4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9"/>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5" name="Google Shape;45;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cxnSp>
        <p:nvCxnSpPr>
          <p:cNvPr id="47" name="Google Shape;47;p10"/>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48" name="Google Shape;48;p10"/>
          <p:cNvSpPr txBox="1"/>
          <p:nvPr>
            <p:ph type="title"/>
          </p:nvPr>
        </p:nvSpPr>
        <p:spPr>
          <a:xfrm>
            <a:off x="387900" y="555600"/>
            <a:ext cx="2808000" cy="7557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10"/>
          <p:cNvSpPr txBox="1"/>
          <p:nvPr>
            <p:ph idx="1" type="body"/>
          </p:nvPr>
        </p:nvSpPr>
        <p:spPr>
          <a:xfrm>
            <a:off x="387900" y="1594025"/>
            <a:ext cx="2808000" cy="2681100"/>
          </a:xfrm>
          <a:prstGeom prst="rect">
            <a:avLst/>
          </a:prstGeom>
          <a:noFill/>
          <a:ln>
            <a:noFill/>
          </a:ln>
        </p:spPr>
        <p:txBody>
          <a:bodyPr anchorCtr="0" anchor="t" bIns="91425" lIns="91425" spcFirstLastPara="1" rIns="91425" wrap="square" tIns="91425"/>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0" name="Google Shape;5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1pPr>
            <a:lvl2pPr lvl="1"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2pPr>
            <a:lvl3pPr lvl="2"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3pPr>
            <a:lvl4pPr lvl="3"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4pPr>
            <a:lvl5pPr lvl="4"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5pPr>
            <a:lvl6pPr lvl="5"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6pPr>
            <a:lvl7pPr lvl="6"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7pPr>
            <a:lvl8pPr lvl="7"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8pPr>
            <a:lvl9pPr lvl="8" marR="0" rtl="0" algn="l">
              <a:lnSpc>
                <a:spcPct val="100000"/>
              </a:lnSpc>
              <a:spcBef>
                <a:spcPts val="0"/>
              </a:spcBef>
              <a:spcAft>
                <a:spcPts val="0"/>
              </a:spcAft>
              <a:buClr>
                <a:schemeClr val="dk1"/>
              </a:buClr>
              <a:buSzPts val="3000"/>
              <a:buFont typeface="Roboto Slab"/>
              <a:buNone/>
              <a:defRPr b="0" i="0" sz="3000" u="none" cap="none" strike="noStrike">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1"/>
              </a:buClr>
              <a:buSzPts val="1800"/>
              <a:buFont typeface="Roboto"/>
              <a:buChar char="●"/>
              <a:defRPr b="0" i="0" sz="1800" u="none" cap="none" strike="noStrike">
                <a:solidFill>
                  <a:schemeClr val="dk1"/>
                </a:solidFill>
                <a:latin typeface="Roboto"/>
                <a:ea typeface="Roboto"/>
                <a:cs typeface="Roboto"/>
                <a:sym typeface="Roboto"/>
              </a:defRPr>
            </a:lvl1pPr>
            <a:lvl2pPr indent="-317500" lvl="1" marL="9144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2pPr>
            <a:lvl3pPr indent="-317500" lvl="2" marL="13716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3pPr>
            <a:lvl4pPr indent="-317500" lvl="3" marL="18288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4pPr>
            <a:lvl5pPr indent="-317500" lvl="4" marL="22860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5pPr>
            <a:lvl6pPr indent="-317500" lvl="5" marL="27432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6pPr>
            <a:lvl7pPr indent="-317500" lvl="6" marL="32004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7pPr>
            <a:lvl8pPr indent="-317500" lvl="7" marL="3657600" marR="0" rtl="0" algn="l">
              <a:lnSpc>
                <a:spcPct val="115000"/>
              </a:lnSpc>
              <a:spcBef>
                <a:spcPts val="1600"/>
              </a:spcBef>
              <a:spcAft>
                <a:spcPts val="0"/>
              </a:spcAft>
              <a:buClr>
                <a:schemeClr val="dk1"/>
              </a:buClr>
              <a:buSzPts val="1400"/>
              <a:buFont typeface="Roboto"/>
              <a:buChar char="○"/>
              <a:defRPr b="0" i="0" sz="1400" u="none" cap="none" strike="noStrike">
                <a:solidFill>
                  <a:schemeClr val="dk1"/>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dk1"/>
              </a:buClr>
              <a:buSzPts val="1400"/>
              <a:buFont typeface="Roboto"/>
              <a:buChar char="■"/>
              <a:defRPr b="0" i="0" sz="1400" u="none" cap="none" strike="noStrike">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0" y="296125"/>
            <a:ext cx="5783400" cy="1711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000"/>
              <a:buNone/>
            </a:pPr>
            <a:r>
              <a:rPr b="1" lang="en" sz="3600">
                <a:latin typeface="Calibri"/>
                <a:ea typeface="Calibri"/>
                <a:cs typeface="Calibri"/>
                <a:sym typeface="Calibri"/>
              </a:rPr>
              <a:t>Team 10A: Automatic Lego Sorting Machine</a:t>
            </a:r>
            <a:endParaRPr b="1" sz="3600">
              <a:latin typeface="Calibri"/>
              <a:ea typeface="Calibri"/>
              <a:cs typeface="Calibri"/>
              <a:sym typeface="Calibri"/>
            </a:endParaRPr>
          </a:p>
        </p:txBody>
      </p:sp>
      <p:sp>
        <p:nvSpPr>
          <p:cNvPr id="64" name="Google Shape;64;p13"/>
          <p:cNvSpPr txBox="1"/>
          <p:nvPr>
            <p:ph idx="1" type="subTitle"/>
          </p:nvPr>
        </p:nvSpPr>
        <p:spPr>
          <a:xfrm>
            <a:off x="1625500" y="2965600"/>
            <a:ext cx="4703100" cy="165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b="1" lang="en">
                <a:latin typeface="Calibri"/>
                <a:ea typeface="Calibri"/>
                <a:cs typeface="Calibri"/>
                <a:sym typeface="Calibri"/>
              </a:rPr>
              <a:t>Team Members:</a:t>
            </a:r>
            <a:r>
              <a:rPr lang="en">
                <a:latin typeface="Calibri"/>
                <a:ea typeface="Calibri"/>
                <a:cs typeface="Calibri"/>
                <a:sym typeface="Calibri"/>
              </a:rPr>
              <a:t> Abdullah, Fahad , Sultan, Abdulaziz and Husain</a:t>
            </a:r>
            <a:endParaRPr>
              <a:latin typeface="Calibri"/>
              <a:ea typeface="Calibri"/>
              <a:cs typeface="Calibri"/>
              <a:sym typeface="Calibri"/>
            </a:endParaRPr>
          </a:p>
          <a:p>
            <a:pPr indent="0" lvl="0" marL="0" rtl="0" algn="l">
              <a:lnSpc>
                <a:spcPct val="100000"/>
              </a:lnSpc>
              <a:spcBef>
                <a:spcPts val="0"/>
              </a:spcBef>
              <a:spcAft>
                <a:spcPts val="0"/>
              </a:spcAft>
              <a:buSzPts val="2400"/>
              <a:buNone/>
            </a:pPr>
            <a:r>
              <a:rPr b="1" lang="en">
                <a:latin typeface="Calibri"/>
                <a:ea typeface="Calibri"/>
                <a:cs typeface="Calibri"/>
                <a:sym typeface="Calibri"/>
              </a:rPr>
              <a:t>Roles:</a:t>
            </a:r>
            <a:r>
              <a:rPr lang="en">
                <a:latin typeface="Calibri"/>
                <a:ea typeface="Calibri"/>
                <a:cs typeface="Calibri"/>
                <a:sym typeface="Calibri"/>
              </a:rPr>
              <a:t> Alternating roles</a:t>
            </a:r>
            <a:endParaRPr>
              <a:latin typeface="Calibri"/>
              <a:ea typeface="Calibri"/>
              <a:cs typeface="Calibri"/>
              <a:sym typeface="Calibri"/>
            </a:endParaRPr>
          </a:p>
          <a:p>
            <a:pPr indent="0" lvl="0" marL="0" rtl="0" algn="ctr">
              <a:lnSpc>
                <a:spcPct val="100000"/>
              </a:lnSpc>
              <a:spcBef>
                <a:spcPts val="0"/>
              </a:spcBef>
              <a:spcAft>
                <a:spcPts val="0"/>
              </a:spcAft>
              <a:buSzPts val="2400"/>
              <a:buNone/>
            </a:pPr>
            <a:r>
              <a:t/>
            </a:r>
            <a:endParaRPr>
              <a:latin typeface="Calibri"/>
              <a:ea typeface="Calibri"/>
              <a:cs typeface="Calibri"/>
              <a:sym typeface="Calibri"/>
            </a:endParaRPr>
          </a:p>
          <a:p>
            <a:pPr indent="0" lvl="0" marL="0" rtl="0" algn="l">
              <a:lnSpc>
                <a:spcPct val="100000"/>
              </a:lnSpc>
              <a:spcBef>
                <a:spcPts val="0"/>
              </a:spcBef>
              <a:spcAft>
                <a:spcPts val="0"/>
              </a:spcAft>
              <a:buSzPts val="2400"/>
              <a:buNone/>
            </a:pPr>
            <a:r>
              <a:t/>
            </a:r>
            <a:endParaRPr>
              <a:latin typeface="Calibri"/>
              <a:ea typeface="Calibri"/>
              <a:cs typeface="Calibri"/>
              <a:sym typeface="Calibri"/>
            </a:endParaRPr>
          </a:p>
        </p:txBody>
      </p:sp>
      <p:sp>
        <p:nvSpPr>
          <p:cNvPr id="65" name="Google Shape;65;p13"/>
          <p:cNvSpPr txBox="1"/>
          <p:nvPr/>
        </p:nvSpPr>
        <p:spPr>
          <a:xfrm>
            <a:off x="8809475" y="4719450"/>
            <a:ext cx="2709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6" name="Google Shape;66;p13"/>
          <p:cNvSpPr txBox="1"/>
          <p:nvPr/>
        </p:nvSpPr>
        <p:spPr>
          <a:xfrm>
            <a:off x="7742100" y="4795975"/>
            <a:ext cx="11274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67" name="Google Shape;6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latin typeface="Arial"/>
                <a:ea typeface="Arial"/>
                <a:cs typeface="Arial"/>
                <a:sym typeface="Arial"/>
              </a:rPr>
              <a:t>Transport Legos</a:t>
            </a:r>
            <a:endParaRPr>
              <a:latin typeface="Arial"/>
              <a:ea typeface="Arial"/>
              <a:cs typeface="Arial"/>
              <a:sym typeface="Arial"/>
            </a:endParaRPr>
          </a:p>
        </p:txBody>
      </p:sp>
      <p:sp>
        <p:nvSpPr>
          <p:cNvPr id="171" name="Google Shape;171;p22"/>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2- Round Belt </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Large number of legos</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Chance of breaking</a:t>
            </a:r>
            <a:endParaRPr sz="1500">
              <a:latin typeface="Arial"/>
              <a:ea typeface="Arial"/>
              <a:cs typeface="Arial"/>
              <a:sym typeface="Arial"/>
            </a:endParaRPr>
          </a:p>
        </p:txBody>
      </p:sp>
      <p:sp>
        <p:nvSpPr>
          <p:cNvPr id="172" name="Google Shape;17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73" name="Google Shape;173;p22"/>
          <p:cNvPicPr preferRelativeResize="0"/>
          <p:nvPr/>
        </p:nvPicPr>
        <p:blipFill>
          <a:blip r:embed="rId3">
            <a:alphaModFix/>
          </a:blip>
          <a:stretch>
            <a:fillRect/>
          </a:stretch>
        </p:blipFill>
        <p:spPr>
          <a:xfrm>
            <a:off x="5779300" y="1489825"/>
            <a:ext cx="2135975" cy="2218650"/>
          </a:xfrm>
          <a:prstGeom prst="rect">
            <a:avLst/>
          </a:prstGeom>
          <a:noFill/>
          <a:ln>
            <a:noFill/>
          </a:ln>
        </p:spPr>
      </p:pic>
      <p:sp>
        <p:nvSpPr>
          <p:cNvPr id="174" name="Google Shape;174;p22"/>
          <p:cNvSpPr txBox="1"/>
          <p:nvPr/>
        </p:nvSpPr>
        <p:spPr>
          <a:xfrm>
            <a:off x="5895538" y="3708475"/>
            <a:ext cx="19035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8:</a:t>
            </a:r>
            <a:r>
              <a:rPr lang="en">
                <a:solidFill>
                  <a:srgbClr val="FFFFFF"/>
                </a:solidFill>
                <a:latin typeface="Times New Roman"/>
                <a:ea typeface="Times New Roman"/>
                <a:cs typeface="Times New Roman"/>
                <a:sym typeface="Times New Roman"/>
              </a:rPr>
              <a:t> Round Belt</a:t>
            </a:r>
            <a:endParaRPr>
              <a:latin typeface="Times New Roman"/>
              <a:ea typeface="Times New Roman"/>
              <a:cs typeface="Times New Roman"/>
              <a:sym typeface="Times New Roman"/>
            </a:endParaRPr>
          </a:p>
        </p:txBody>
      </p:sp>
      <p:sp>
        <p:nvSpPr>
          <p:cNvPr id="175" name="Google Shape;175;p22"/>
          <p:cNvSpPr txBox="1"/>
          <p:nvPr/>
        </p:nvSpPr>
        <p:spPr>
          <a:xfrm>
            <a:off x="6888950" y="4717800"/>
            <a:ext cx="3000000" cy="4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Transport Legos</a:t>
            </a:r>
            <a:endParaRPr>
              <a:latin typeface="Arial"/>
              <a:ea typeface="Arial"/>
              <a:cs typeface="Arial"/>
              <a:sym typeface="Arial"/>
            </a:endParaRPr>
          </a:p>
        </p:txBody>
      </p:sp>
      <p:sp>
        <p:nvSpPr>
          <p:cNvPr id="181" name="Google Shape;181;p2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3- </a:t>
            </a:r>
            <a:r>
              <a:rPr b="1" lang="en">
                <a:latin typeface="Arial"/>
                <a:ea typeface="Arial"/>
                <a:cs typeface="Arial"/>
                <a:sym typeface="Arial"/>
              </a:rPr>
              <a:t>Conveyor</a:t>
            </a:r>
            <a:r>
              <a:rPr b="1" lang="en">
                <a:latin typeface="Arial"/>
                <a:ea typeface="Arial"/>
                <a:cs typeface="Arial"/>
                <a:sym typeface="Arial"/>
              </a:rPr>
              <a:t> Belt with </a:t>
            </a:r>
            <a:r>
              <a:rPr b="1" lang="en">
                <a:latin typeface="Arial"/>
                <a:ea typeface="Arial"/>
                <a:cs typeface="Arial"/>
                <a:sym typeface="Arial"/>
              </a:rPr>
              <a:t>Hurdles</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More legos to sort</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Easy movement</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a:p>
            <a:pPr indent="0" lvl="0" marL="457200" rtl="0" algn="l">
              <a:spcBef>
                <a:spcPts val="0"/>
              </a:spcBef>
              <a:spcAft>
                <a:spcPts val="0"/>
              </a:spcAft>
              <a:buNone/>
            </a:pPr>
            <a:r>
              <a:t/>
            </a:r>
            <a:endParaRPr sz="1500">
              <a:latin typeface="Arial"/>
              <a:ea typeface="Arial"/>
              <a:cs typeface="Arial"/>
              <a:sym typeface="Arial"/>
            </a:endParaRPr>
          </a:p>
        </p:txBody>
      </p:sp>
      <p:sp>
        <p:nvSpPr>
          <p:cNvPr id="182" name="Google Shape;18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83" name="Google Shape;183;p23"/>
          <p:cNvPicPr preferRelativeResize="0"/>
          <p:nvPr/>
        </p:nvPicPr>
        <p:blipFill>
          <a:blip r:embed="rId3">
            <a:alphaModFix/>
          </a:blip>
          <a:stretch>
            <a:fillRect/>
          </a:stretch>
        </p:blipFill>
        <p:spPr>
          <a:xfrm>
            <a:off x="4969025" y="1489825"/>
            <a:ext cx="3787077" cy="2763526"/>
          </a:xfrm>
          <a:prstGeom prst="rect">
            <a:avLst/>
          </a:prstGeom>
          <a:noFill/>
          <a:ln>
            <a:noFill/>
          </a:ln>
        </p:spPr>
      </p:pic>
      <p:sp>
        <p:nvSpPr>
          <p:cNvPr id="184" name="Google Shape;184;p23"/>
          <p:cNvSpPr txBox="1"/>
          <p:nvPr/>
        </p:nvSpPr>
        <p:spPr>
          <a:xfrm>
            <a:off x="5325750" y="4253350"/>
            <a:ext cx="3227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9: </a:t>
            </a:r>
            <a:r>
              <a:rPr lang="en">
                <a:solidFill>
                  <a:srgbClr val="FFFFFF"/>
                </a:solidFill>
                <a:latin typeface="Times New Roman"/>
                <a:ea typeface="Times New Roman"/>
                <a:cs typeface="Times New Roman"/>
                <a:sym typeface="Times New Roman"/>
              </a:rPr>
              <a:t>Conveyor Belt with Hurdles</a:t>
            </a:r>
            <a:endParaRPr>
              <a:latin typeface="Times New Roman"/>
              <a:ea typeface="Times New Roman"/>
              <a:cs typeface="Times New Roman"/>
              <a:sym typeface="Times New Roman"/>
            </a:endParaRPr>
          </a:p>
        </p:txBody>
      </p:sp>
      <p:sp>
        <p:nvSpPr>
          <p:cNvPr id="185" name="Google Shape;185;p23"/>
          <p:cNvSpPr txBox="1"/>
          <p:nvPr/>
        </p:nvSpPr>
        <p:spPr>
          <a:xfrm>
            <a:off x="6804475" y="4738625"/>
            <a:ext cx="3000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191" name="Google Shape;191;p2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1- Scanner</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Easy to operate</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Not accurate </a:t>
            </a:r>
            <a:endParaRPr sz="1500">
              <a:latin typeface="Arial"/>
              <a:ea typeface="Arial"/>
              <a:cs typeface="Arial"/>
              <a:sym typeface="Arial"/>
            </a:endParaRPr>
          </a:p>
          <a:p>
            <a:pPr indent="-317500" lvl="2" marL="1371600" rtl="0" algn="l">
              <a:spcBef>
                <a:spcPts val="0"/>
              </a:spcBef>
              <a:spcAft>
                <a:spcPts val="0"/>
              </a:spcAft>
              <a:buSzPts val="1400"/>
              <a:buFont typeface="Arial"/>
              <a:buChar char="■"/>
            </a:pPr>
            <a:r>
              <a:rPr lang="en" sz="1500">
                <a:latin typeface="Arial"/>
                <a:ea typeface="Arial"/>
                <a:cs typeface="Arial"/>
                <a:sym typeface="Arial"/>
              </a:rPr>
              <a:t>Cost too much</a:t>
            </a:r>
            <a:r>
              <a:rPr lang="en">
                <a:latin typeface="Arial"/>
                <a:ea typeface="Arial"/>
                <a:cs typeface="Arial"/>
                <a:sym typeface="Arial"/>
              </a:rPr>
              <a:t> </a:t>
            </a:r>
            <a:endParaRPr>
              <a:latin typeface="Arial"/>
              <a:ea typeface="Arial"/>
              <a:cs typeface="Arial"/>
              <a:sym typeface="Arial"/>
            </a:endParaRPr>
          </a:p>
          <a:p>
            <a:pPr indent="0" lvl="0" marL="914400" rtl="0" algn="l">
              <a:spcBef>
                <a:spcPts val="0"/>
              </a:spcBef>
              <a:spcAft>
                <a:spcPts val="0"/>
              </a:spcAft>
              <a:buNone/>
            </a:pPr>
            <a:r>
              <a:t/>
            </a:r>
            <a:endParaRPr>
              <a:latin typeface="Arial"/>
              <a:ea typeface="Arial"/>
              <a:cs typeface="Arial"/>
              <a:sym typeface="Arial"/>
            </a:endParaRPr>
          </a:p>
        </p:txBody>
      </p:sp>
      <p:sp>
        <p:nvSpPr>
          <p:cNvPr id="192" name="Google Shape;19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93" name="Google Shape;193;p24"/>
          <p:cNvPicPr preferRelativeResize="0"/>
          <p:nvPr/>
        </p:nvPicPr>
        <p:blipFill rotWithShape="1">
          <a:blip r:embed="rId3">
            <a:alphaModFix/>
          </a:blip>
          <a:srcRect b="7800" l="0" r="0" t="6384"/>
          <a:stretch/>
        </p:blipFill>
        <p:spPr>
          <a:xfrm>
            <a:off x="5145875" y="1489825"/>
            <a:ext cx="3062250" cy="1751767"/>
          </a:xfrm>
          <a:prstGeom prst="rect">
            <a:avLst/>
          </a:prstGeom>
          <a:noFill/>
          <a:ln>
            <a:noFill/>
          </a:ln>
        </p:spPr>
      </p:pic>
      <p:sp>
        <p:nvSpPr>
          <p:cNvPr id="194" name="Google Shape;194;p24"/>
          <p:cNvSpPr txBox="1"/>
          <p:nvPr/>
        </p:nvSpPr>
        <p:spPr>
          <a:xfrm>
            <a:off x="5629500" y="3266100"/>
            <a:ext cx="2217300" cy="3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10: </a:t>
            </a:r>
            <a:r>
              <a:rPr lang="en">
                <a:solidFill>
                  <a:srgbClr val="FFFFFF"/>
                </a:solidFill>
                <a:latin typeface="Times New Roman"/>
                <a:ea typeface="Times New Roman"/>
                <a:cs typeface="Times New Roman"/>
                <a:sym typeface="Times New Roman"/>
              </a:rPr>
              <a:t>Scanner</a:t>
            </a:r>
            <a:endParaRPr>
              <a:latin typeface="Times New Roman"/>
              <a:ea typeface="Times New Roman"/>
              <a:cs typeface="Times New Roman"/>
              <a:sym typeface="Times New Roman"/>
            </a:endParaRPr>
          </a:p>
        </p:txBody>
      </p:sp>
      <p:sp>
        <p:nvSpPr>
          <p:cNvPr id="195" name="Google Shape;195;p24"/>
          <p:cNvSpPr txBox="1"/>
          <p:nvPr/>
        </p:nvSpPr>
        <p:spPr>
          <a:xfrm>
            <a:off x="6881275" y="4712075"/>
            <a:ext cx="300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201" name="Google Shape;201;p25"/>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2- Camera</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Easy to operate</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Slow process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Costly</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Less </a:t>
            </a:r>
            <a:r>
              <a:rPr lang="en" sz="1500">
                <a:latin typeface="Arial"/>
                <a:ea typeface="Arial"/>
                <a:cs typeface="Arial"/>
                <a:sym typeface="Arial"/>
              </a:rPr>
              <a:t>efficient</a:t>
            </a:r>
            <a:r>
              <a:rPr lang="en" sz="1500">
                <a:latin typeface="Arial"/>
                <a:ea typeface="Arial"/>
                <a:cs typeface="Arial"/>
                <a:sym typeface="Arial"/>
              </a:rPr>
              <a:t> </a:t>
            </a:r>
            <a:endParaRPr sz="1500">
              <a:latin typeface="Arial"/>
              <a:ea typeface="Arial"/>
              <a:cs typeface="Arial"/>
              <a:sym typeface="Arial"/>
            </a:endParaRPr>
          </a:p>
        </p:txBody>
      </p:sp>
      <p:sp>
        <p:nvSpPr>
          <p:cNvPr id="202" name="Google Shape;20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03" name="Google Shape;203;p25"/>
          <p:cNvPicPr preferRelativeResize="0"/>
          <p:nvPr/>
        </p:nvPicPr>
        <p:blipFill>
          <a:blip r:embed="rId3">
            <a:alphaModFix/>
          </a:blip>
          <a:stretch>
            <a:fillRect/>
          </a:stretch>
        </p:blipFill>
        <p:spPr>
          <a:xfrm>
            <a:off x="5411375" y="1489825"/>
            <a:ext cx="2787275" cy="1974900"/>
          </a:xfrm>
          <a:prstGeom prst="rect">
            <a:avLst/>
          </a:prstGeom>
          <a:noFill/>
          <a:ln>
            <a:noFill/>
          </a:ln>
        </p:spPr>
      </p:pic>
      <p:sp>
        <p:nvSpPr>
          <p:cNvPr id="204" name="Google Shape;204;p25"/>
          <p:cNvSpPr txBox="1"/>
          <p:nvPr/>
        </p:nvSpPr>
        <p:spPr>
          <a:xfrm>
            <a:off x="5791500" y="3509100"/>
            <a:ext cx="20049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11: </a:t>
            </a:r>
            <a:r>
              <a:rPr lang="en">
                <a:solidFill>
                  <a:srgbClr val="FFFFFF"/>
                </a:solidFill>
                <a:latin typeface="Times New Roman"/>
                <a:ea typeface="Times New Roman"/>
                <a:cs typeface="Times New Roman"/>
                <a:sym typeface="Times New Roman"/>
              </a:rPr>
              <a:t>Camera</a:t>
            </a:r>
            <a:endParaRPr>
              <a:latin typeface="Times New Roman"/>
              <a:ea typeface="Times New Roman"/>
              <a:cs typeface="Times New Roman"/>
              <a:sym typeface="Times New Roman"/>
            </a:endParaRPr>
          </a:p>
        </p:txBody>
      </p:sp>
      <p:sp>
        <p:nvSpPr>
          <p:cNvPr id="205" name="Google Shape;205;p25"/>
          <p:cNvSpPr txBox="1"/>
          <p:nvPr/>
        </p:nvSpPr>
        <p:spPr>
          <a:xfrm>
            <a:off x="6834925" y="4749900"/>
            <a:ext cx="300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Classify Legos</a:t>
            </a:r>
            <a:endParaRPr>
              <a:latin typeface="Arial"/>
              <a:ea typeface="Arial"/>
              <a:cs typeface="Arial"/>
              <a:sym typeface="Arial"/>
            </a:endParaRPr>
          </a:p>
        </p:txBody>
      </p:sp>
      <p:sp>
        <p:nvSpPr>
          <p:cNvPr id="211" name="Google Shape;211;p2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3- Weight </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Very accurate</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Easy to use </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 N/A </a:t>
            </a:r>
            <a:endParaRPr sz="1500">
              <a:latin typeface="Arial"/>
              <a:ea typeface="Arial"/>
              <a:cs typeface="Arial"/>
              <a:sym typeface="Arial"/>
            </a:endParaRPr>
          </a:p>
        </p:txBody>
      </p:sp>
      <p:sp>
        <p:nvSpPr>
          <p:cNvPr id="212" name="Google Shape;21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13" name="Google Shape;213;p26"/>
          <p:cNvPicPr preferRelativeResize="0"/>
          <p:nvPr/>
        </p:nvPicPr>
        <p:blipFill>
          <a:blip r:embed="rId3">
            <a:alphaModFix/>
          </a:blip>
          <a:stretch>
            <a:fillRect/>
          </a:stretch>
        </p:blipFill>
        <p:spPr>
          <a:xfrm>
            <a:off x="5372000" y="1489825"/>
            <a:ext cx="3045773" cy="2132051"/>
          </a:xfrm>
          <a:prstGeom prst="rect">
            <a:avLst/>
          </a:prstGeom>
          <a:noFill/>
          <a:ln>
            <a:noFill/>
          </a:ln>
        </p:spPr>
      </p:pic>
      <p:sp>
        <p:nvSpPr>
          <p:cNvPr id="214" name="Google Shape;214;p26"/>
          <p:cNvSpPr txBox="1"/>
          <p:nvPr/>
        </p:nvSpPr>
        <p:spPr>
          <a:xfrm>
            <a:off x="5857038" y="3621875"/>
            <a:ext cx="2075700" cy="4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12: </a:t>
            </a:r>
            <a:r>
              <a:rPr lang="en">
                <a:solidFill>
                  <a:srgbClr val="FFFFFF"/>
                </a:solidFill>
                <a:latin typeface="Times New Roman"/>
                <a:ea typeface="Times New Roman"/>
                <a:cs typeface="Times New Roman"/>
                <a:sym typeface="Times New Roman"/>
              </a:rPr>
              <a:t>Weight</a:t>
            </a:r>
            <a:endParaRPr>
              <a:latin typeface="Times New Roman"/>
              <a:ea typeface="Times New Roman"/>
              <a:cs typeface="Times New Roman"/>
              <a:sym typeface="Times New Roman"/>
            </a:endParaRPr>
          </a:p>
        </p:txBody>
      </p:sp>
      <p:sp>
        <p:nvSpPr>
          <p:cNvPr id="215" name="Google Shape;215;p26"/>
          <p:cNvSpPr txBox="1"/>
          <p:nvPr/>
        </p:nvSpPr>
        <p:spPr>
          <a:xfrm>
            <a:off x="6837850" y="4762625"/>
            <a:ext cx="30000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Sorting Lego</a:t>
            </a:r>
            <a:endParaRPr>
              <a:latin typeface="Arial"/>
              <a:ea typeface="Arial"/>
              <a:cs typeface="Arial"/>
              <a:sym typeface="Arial"/>
            </a:endParaRPr>
          </a:p>
        </p:txBody>
      </p:sp>
      <p:sp>
        <p:nvSpPr>
          <p:cNvPr id="221" name="Google Shape;221;p2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1- Tree Belt	</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Safe</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Sorting is </a:t>
            </a:r>
            <a:r>
              <a:rPr lang="en" sz="1500">
                <a:latin typeface="Arial"/>
                <a:ea typeface="Arial"/>
                <a:cs typeface="Arial"/>
                <a:sym typeface="Arial"/>
              </a:rPr>
              <a:t>difficult</a:t>
            </a:r>
            <a:r>
              <a:rPr lang="en" sz="1500">
                <a:latin typeface="Arial"/>
                <a:ea typeface="Arial"/>
                <a:cs typeface="Arial"/>
                <a:sym typeface="Arial"/>
              </a:rPr>
              <a:t>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indent="-317500" lvl="2" marL="1371600" rtl="0" algn="l">
              <a:spcBef>
                <a:spcPts val="0"/>
              </a:spcBef>
              <a:spcAft>
                <a:spcPts val="0"/>
              </a:spcAft>
              <a:buSzPts val="1400"/>
              <a:buFont typeface="Arial"/>
              <a:buChar char="■"/>
            </a:pPr>
            <a:r>
              <a:rPr lang="en" sz="1500">
                <a:latin typeface="Arial"/>
                <a:ea typeface="Arial"/>
                <a:cs typeface="Arial"/>
                <a:sym typeface="Arial"/>
              </a:rPr>
              <a:t>Chance of sticking together</a:t>
            </a:r>
            <a:r>
              <a:rPr lang="en">
                <a:latin typeface="Arial"/>
                <a:ea typeface="Arial"/>
                <a:cs typeface="Arial"/>
                <a:sym typeface="Arial"/>
              </a:rPr>
              <a:t>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22" name="Google Shape;222;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23" name="Google Shape;223;p27"/>
          <p:cNvPicPr preferRelativeResize="0"/>
          <p:nvPr/>
        </p:nvPicPr>
        <p:blipFill>
          <a:blip r:embed="rId3">
            <a:alphaModFix/>
          </a:blip>
          <a:stretch>
            <a:fillRect/>
          </a:stretch>
        </p:blipFill>
        <p:spPr>
          <a:xfrm>
            <a:off x="5128524" y="1489825"/>
            <a:ext cx="3267028" cy="2450276"/>
          </a:xfrm>
          <a:prstGeom prst="rect">
            <a:avLst/>
          </a:prstGeom>
          <a:noFill/>
          <a:ln>
            <a:noFill/>
          </a:ln>
        </p:spPr>
      </p:pic>
      <p:sp>
        <p:nvSpPr>
          <p:cNvPr id="224" name="Google Shape;224;p27"/>
          <p:cNvSpPr txBox="1"/>
          <p:nvPr/>
        </p:nvSpPr>
        <p:spPr>
          <a:xfrm>
            <a:off x="5609250" y="3934350"/>
            <a:ext cx="22377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13:</a:t>
            </a:r>
            <a:r>
              <a:rPr lang="en">
                <a:solidFill>
                  <a:srgbClr val="FFFFFF"/>
                </a:solidFill>
                <a:latin typeface="Times New Roman"/>
                <a:ea typeface="Times New Roman"/>
                <a:cs typeface="Times New Roman"/>
                <a:sym typeface="Times New Roman"/>
              </a:rPr>
              <a:t> Tree Belt</a:t>
            </a:r>
            <a:endParaRPr>
              <a:latin typeface="Times New Roman"/>
              <a:ea typeface="Times New Roman"/>
              <a:cs typeface="Times New Roman"/>
              <a:sym typeface="Times New Roman"/>
            </a:endParaRPr>
          </a:p>
        </p:txBody>
      </p:sp>
      <p:sp>
        <p:nvSpPr>
          <p:cNvPr id="225" name="Google Shape;225;p27"/>
          <p:cNvSpPr txBox="1"/>
          <p:nvPr/>
        </p:nvSpPr>
        <p:spPr>
          <a:xfrm>
            <a:off x="6867325" y="4749900"/>
            <a:ext cx="300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Sorting Lego</a:t>
            </a:r>
            <a:endParaRPr>
              <a:latin typeface="Arial"/>
              <a:ea typeface="Arial"/>
              <a:cs typeface="Arial"/>
              <a:sym typeface="Arial"/>
            </a:endParaRPr>
          </a:p>
        </p:txBody>
      </p:sp>
      <p:sp>
        <p:nvSpPr>
          <p:cNvPr id="231" name="Google Shape;231;p2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2- Round Boxes</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Accurate </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Less boxes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Chance of falling down</a:t>
            </a:r>
            <a:endParaRPr sz="15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32" name="Google Shape;23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3" name="Google Shape;233;p28"/>
          <p:cNvPicPr preferRelativeResize="0"/>
          <p:nvPr/>
        </p:nvPicPr>
        <p:blipFill>
          <a:blip r:embed="rId3">
            <a:alphaModFix/>
          </a:blip>
          <a:stretch>
            <a:fillRect/>
          </a:stretch>
        </p:blipFill>
        <p:spPr>
          <a:xfrm>
            <a:off x="5669999" y="1489825"/>
            <a:ext cx="2713599" cy="2721377"/>
          </a:xfrm>
          <a:prstGeom prst="rect">
            <a:avLst/>
          </a:prstGeom>
          <a:noFill/>
          <a:ln>
            <a:noFill/>
          </a:ln>
        </p:spPr>
      </p:pic>
      <p:sp>
        <p:nvSpPr>
          <p:cNvPr id="234" name="Google Shape;234;p28"/>
          <p:cNvSpPr txBox="1"/>
          <p:nvPr/>
        </p:nvSpPr>
        <p:spPr>
          <a:xfrm>
            <a:off x="5923125" y="4248225"/>
            <a:ext cx="20553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14: </a:t>
            </a:r>
            <a:r>
              <a:rPr lang="en">
                <a:solidFill>
                  <a:srgbClr val="FFFFFF"/>
                </a:solidFill>
                <a:latin typeface="Times New Roman"/>
                <a:ea typeface="Times New Roman"/>
                <a:cs typeface="Times New Roman"/>
                <a:sym typeface="Times New Roman"/>
              </a:rPr>
              <a:t>Round Boxes</a:t>
            </a:r>
            <a:endParaRPr>
              <a:latin typeface="Times New Roman"/>
              <a:ea typeface="Times New Roman"/>
              <a:cs typeface="Times New Roman"/>
              <a:sym typeface="Times New Roman"/>
            </a:endParaRPr>
          </a:p>
        </p:txBody>
      </p:sp>
      <p:sp>
        <p:nvSpPr>
          <p:cNvPr id="235" name="Google Shape;235;p28"/>
          <p:cNvSpPr txBox="1"/>
          <p:nvPr/>
        </p:nvSpPr>
        <p:spPr>
          <a:xfrm>
            <a:off x="6839400" y="4749900"/>
            <a:ext cx="300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Sorting Lego</a:t>
            </a:r>
            <a:endParaRPr/>
          </a:p>
        </p:txBody>
      </p:sp>
      <p:sp>
        <p:nvSpPr>
          <p:cNvPr id="241" name="Google Shape;241;p2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3- Rotational Boxes</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Sorting is easy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More Boxes option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p:txBody>
      </p:sp>
      <p:sp>
        <p:nvSpPr>
          <p:cNvPr id="242" name="Google Shape;24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43" name="Google Shape;243;p29"/>
          <p:cNvPicPr preferRelativeResize="0"/>
          <p:nvPr/>
        </p:nvPicPr>
        <p:blipFill>
          <a:blip r:embed="rId3">
            <a:alphaModFix/>
          </a:blip>
          <a:stretch>
            <a:fillRect/>
          </a:stretch>
        </p:blipFill>
        <p:spPr>
          <a:xfrm>
            <a:off x="5610225" y="1534200"/>
            <a:ext cx="3046450" cy="2583400"/>
          </a:xfrm>
          <a:prstGeom prst="rect">
            <a:avLst/>
          </a:prstGeom>
          <a:noFill/>
          <a:ln>
            <a:noFill/>
          </a:ln>
        </p:spPr>
      </p:pic>
      <p:sp>
        <p:nvSpPr>
          <p:cNvPr id="244" name="Google Shape;244;p29"/>
          <p:cNvSpPr txBox="1"/>
          <p:nvPr/>
        </p:nvSpPr>
        <p:spPr>
          <a:xfrm>
            <a:off x="5885775" y="4117600"/>
            <a:ext cx="23799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15:</a:t>
            </a:r>
            <a:r>
              <a:rPr lang="en">
                <a:solidFill>
                  <a:srgbClr val="FFFFFF"/>
                </a:solidFill>
                <a:latin typeface="Times New Roman"/>
                <a:ea typeface="Times New Roman"/>
                <a:cs typeface="Times New Roman"/>
                <a:sym typeface="Times New Roman"/>
              </a:rPr>
              <a:t> Rotational Boxes</a:t>
            </a:r>
            <a:endParaRPr>
              <a:latin typeface="Times New Roman"/>
              <a:ea typeface="Times New Roman"/>
              <a:cs typeface="Times New Roman"/>
              <a:sym typeface="Times New Roman"/>
            </a:endParaRPr>
          </a:p>
        </p:txBody>
      </p:sp>
      <p:sp>
        <p:nvSpPr>
          <p:cNvPr id="245" name="Google Shape;245;p29"/>
          <p:cNvSpPr txBox="1"/>
          <p:nvPr/>
        </p:nvSpPr>
        <p:spPr>
          <a:xfrm>
            <a:off x="6809925" y="4747975"/>
            <a:ext cx="3000000" cy="4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0"/>
          <p:cNvSpPr txBox="1"/>
          <p:nvPr>
            <p:ph type="title"/>
          </p:nvPr>
        </p:nvSpPr>
        <p:spPr>
          <a:xfrm>
            <a:off x="188425" y="8375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Pugh Chart</a:t>
            </a:r>
            <a:endParaRPr>
              <a:latin typeface="Arial"/>
              <a:ea typeface="Arial"/>
              <a:cs typeface="Arial"/>
              <a:sym typeface="Arial"/>
            </a:endParaRPr>
          </a:p>
        </p:txBody>
      </p:sp>
      <p:sp>
        <p:nvSpPr>
          <p:cNvPr id="251" name="Google Shape;251;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52" name="Google Shape;252;p30"/>
          <p:cNvPicPr preferRelativeResize="0"/>
          <p:nvPr/>
        </p:nvPicPr>
        <p:blipFill>
          <a:blip r:embed="rId3">
            <a:alphaModFix/>
          </a:blip>
          <a:stretch>
            <a:fillRect/>
          </a:stretch>
        </p:blipFill>
        <p:spPr>
          <a:xfrm>
            <a:off x="188425" y="886325"/>
            <a:ext cx="8765599" cy="3564488"/>
          </a:xfrm>
          <a:prstGeom prst="rect">
            <a:avLst/>
          </a:prstGeom>
          <a:noFill/>
          <a:ln>
            <a:noFill/>
          </a:ln>
        </p:spPr>
      </p:pic>
      <p:sp>
        <p:nvSpPr>
          <p:cNvPr id="253" name="Google Shape;253;p30"/>
          <p:cNvSpPr txBox="1"/>
          <p:nvPr/>
        </p:nvSpPr>
        <p:spPr>
          <a:xfrm>
            <a:off x="3203325" y="4403725"/>
            <a:ext cx="30000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Figure 16:</a:t>
            </a:r>
            <a:r>
              <a:rPr lang="en">
                <a:solidFill>
                  <a:schemeClr val="dk1"/>
                </a:solidFill>
                <a:latin typeface="Times New Roman"/>
                <a:ea typeface="Times New Roman"/>
                <a:cs typeface="Times New Roman"/>
                <a:sym typeface="Times New Roman"/>
              </a:rPr>
              <a:t> Pugh chart</a:t>
            </a:r>
            <a:endParaRPr>
              <a:latin typeface="Times New Roman"/>
              <a:ea typeface="Times New Roman"/>
              <a:cs typeface="Times New Roman"/>
              <a:sym typeface="Times New Roman"/>
            </a:endParaRPr>
          </a:p>
        </p:txBody>
      </p:sp>
      <p:sp>
        <p:nvSpPr>
          <p:cNvPr id="254" name="Google Shape;254;p30"/>
          <p:cNvSpPr txBox="1"/>
          <p:nvPr/>
        </p:nvSpPr>
        <p:spPr>
          <a:xfrm>
            <a:off x="7209275" y="4733300"/>
            <a:ext cx="3000000" cy="6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Husain Alkandari</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1"/>
          <p:cNvSpPr txBox="1"/>
          <p:nvPr>
            <p:ph type="title"/>
          </p:nvPr>
        </p:nvSpPr>
        <p:spPr>
          <a:xfrm>
            <a:off x="387900" y="3818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Decision</a:t>
            </a:r>
            <a:r>
              <a:rPr lang="en"/>
              <a:t> Matrix</a:t>
            </a:r>
            <a:endParaRPr/>
          </a:p>
        </p:txBody>
      </p:sp>
      <p:sp>
        <p:nvSpPr>
          <p:cNvPr id="260" name="Google Shape;26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61" name="Google Shape;261;p31"/>
          <p:cNvSpPr txBox="1"/>
          <p:nvPr/>
        </p:nvSpPr>
        <p:spPr>
          <a:xfrm>
            <a:off x="7181400" y="4729250"/>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Husain Alkandari</a:t>
            </a:r>
            <a:endParaRPr>
              <a:solidFill>
                <a:schemeClr val="dk1"/>
              </a:solidFill>
            </a:endParaRPr>
          </a:p>
        </p:txBody>
      </p:sp>
      <p:sp>
        <p:nvSpPr>
          <p:cNvPr id="262" name="Google Shape;262;p31"/>
          <p:cNvSpPr txBox="1"/>
          <p:nvPr/>
        </p:nvSpPr>
        <p:spPr>
          <a:xfrm>
            <a:off x="2652000" y="3507950"/>
            <a:ext cx="30000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Figure 17: </a:t>
            </a:r>
            <a:r>
              <a:rPr lang="en">
                <a:solidFill>
                  <a:schemeClr val="dk1"/>
                </a:solidFill>
                <a:latin typeface="Times New Roman"/>
                <a:ea typeface="Times New Roman"/>
                <a:cs typeface="Times New Roman"/>
                <a:sym typeface="Times New Roman"/>
              </a:rPr>
              <a:t>Decision Matrix</a:t>
            </a:r>
            <a:endParaRPr/>
          </a:p>
        </p:txBody>
      </p:sp>
      <p:pic>
        <p:nvPicPr>
          <p:cNvPr id="263" name="Google Shape;263;p31"/>
          <p:cNvPicPr preferRelativeResize="0"/>
          <p:nvPr/>
        </p:nvPicPr>
        <p:blipFill>
          <a:blip r:embed="rId3">
            <a:alphaModFix/>
          </a:blip>
          <a:stretch>
            <a:fillRect/>
          </a:stretch>
        </p:blipFill>
        <p:spPr>
          <a:xfrm>
            <a:off x="387900" y="1489825"/>
            <a:ext cx="8088900" cy="2100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Project Description</a:t>
            </a:r>
            <a:endParaRPr>
              <a:latin typeface="Arial"/>
              <a:ea typeface="Arial"/>
              <a:cs typeface="Arial"/>
              <a:sym typeface="Arial"/>
            </a:endParaRPr>
          </a:p>
        </p:txBody>
      </p:sp>
      <p:sp>
        <p:nvSpPr>
          <p:cNvPr id="73" name="Google Shape;73;p14"/>
          <p:cNvSpPr txBox="1"/>
          <p:nvPr>
            <p:ph idx="1" type="body"/>
          </p:nvPr>
        </p:nvSpPr>
        <p:spPr>
          <a:xfrm>
            <a:off x="387900" y="1489825"/>
            <a:ext cx="8368200" cy="33381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FFFFFF"/>
              </a:buClr>
              <a:buSzPts val="1800"/>
              <a:buFont typeface="Arial"/>
              <a:buChar char="●"/>
            </a:pPr>
            <a:r>
              <a:rPr b="1" lang="en">
                <a:solidFill>
                  <a:srgbClr val="FFFFFF"/>
                </a:solidFill>
                <a:latin typeface="Arial"/>
                <a:ea typeface="Arial"/>
                <a:cs typeface="Arial"/>
                <a:sym typeface="Arial"/>
              </a:rPr>
              <a:t>Description of the project:</a:t>
            </a:r>
            <a:endParaRPr b="1">
              <a:solidFill>
                <a:srgbClr val="FFFFFF"/>
              </a:solidFill>
              <a:latin typeface="Arial"/>
              <a:ea typeface="Arial"/>
              <a:cs typeface="Arial"/>
              <a:sym typeface="Arial"/>
            </a:endParaRPr>
          </a:p>
          <a:p>
            <a:pPr indent="-323850" lvl="1" marL="914400" rtl="0" algn="l">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Build a machine that sort Lego by size and functionality.</a:t>
            </a:r>
            <a:endParaRPr sz="1500">
              <a:solidFill>
                <a:srgbClr val="FFFFFF"/>
              </a:solidFill>
              <a:latin typeface="Arial"/>
              <a:ea typeface="Arial"/>
              <a:cs typeface="Arial"/>
              <a:sym typeface="Arial"/>
            </a:endParaRPr>
          </a:p>
          <a:p>
            <a:pPr indent="-323850" lvl="0" marL="457200" rtl="0" algn="l">
              <a:lnSpc>
                <a:spcPct val="150000"/>
              </a:lnSpc>
              <a:spcBef>
                <a:spcPts val="0"/>
              </a:spcBef>
              <a:spcAft>
                <a:spcPts val="0"/>
              </a:spcAft>
              <a:buClr>
                <a:srgbClr val="FFFFFF"/>
              </a:buClr>
              <a:buSzPts val="1500"/>
              <a:buFont typeface="Arial"/>
              <a:buChar char="●"/>
            </a:pPr>
            <a:r>
              <a:rPr b="1" lang="en">
                <a:solidFill>
                  <a:srgbClr val="FFFFFF"/>
                </a:solidFill>
                <a:latin typeface="Arial"/>
                <a:ea typeface="Arial"/>
                <a:cs typeface="Arial"/>
                <a:sym typeface="Arial"/>
              </a:rPr>
              <a:t>Sponsor/client:</a:t>
            </a:r>
            <a:r>
              <a:rPr b="1" lang="en" sz="1500">
                <a:solidFill>
                  <a:srgbClr val="FFFFFF"/>
                </a:solidFill>
                <a:latin typeface="Arial"/>
                <a:ea typeface="Arial"/>
                <a:cs typeface="Arial"/>
                <a:sym typeface="Arial"/>
              </a:rPr>
              <a:t> </a:t>
            </a:r>
            <a:endParaRPr b="1" sz="1500">
              <a:solidFill>
                <a:srgbClr val="FFFFFF"/>
              </a:solidFill>
              <a:latin typeface="Arial"/>
              <a:ea typeface="Arial"/>
              <a:cs typeface="Arial"/>
              <a:sym typeface="Arial"/>
            </a:endParaRPr>
          </a:p>
          <a:p>
            <a:pPr indent="-323850" lvl="1" marL="914400" rtl="0" algn="l">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NAU, Dr. David Well</a:t>
            </a:r>
            <a:r>
              <a:rPr lang="en" sz="1500">
                <a:solidFill>
                  <a:srgbClr val="FFFFFF"/>
                </a:solidFill>
                <a:latin typeface="Arial"/>
                <a:ea typeface="Arial"/>
                <a:cs typeface="Arial"/>
                <a:sym typeface="Arial"/>
              </a:rPr>
              <a:t>y</a:t>
            </a:r>
            <a:endParaRPr b="1" sz="1500">
              <a:solidFill>
                <a:srgbClr val="FFFFFF"/>
              </a:solidFill>
              <a:latin typeface="Arial"/>
              <a:ea typeface="Arial"/>
              <a:cs typeface="Arial"/>
              <a:sym typeface="Arial"/>
            </a:endParaRPr>
          </a:p>
          <a:p>
            <a:pPr indent="-342900" lvl="0" marL="457200" rtl="0" algn="l">
              <a:lnSpc>
                <a:spcPct val="150000"/>
              </a:lnSpc>
              <a:spcBef>
                <a:spcPts val="0"/>
              </a:spcBef>
              <a:spcAft>
                <a:spcPts val="0"/>
              </a:spcAft>
              <a:buClr>
                <a:srgbClr val="FFFFFF"/>
              </a:buClr>
              <a:buSzPts val="1800"/>
              <a:buFont typeface="Arial"/>
              <a:buChar char="●"/>
            </a:pPr>
            <a:r>
              <a:rPr b="1" lang="en">
                <a:solidFill>
                  <a:srgbClr val="FFFFFF"/>
                </a:solidFill>
                <a:latin typeface="Arial"/>
                <a:ea typeface="Arial"/>
                <a:cs typeface="Arial"/>
                <a:sym typeface="Arial"/>
              </a:rPr>
              <a:t>Importance of the project:</a:t>
            </a:r>
            <a:endParaRPr b="1">
              <a:solidFill>
                <a:srgbClr val="FFFFFF"/>
              </a:solidFill>
              <a:latin typeface="Arial"/>
              <a:ea typeface="Arial"/>
              <a:cs typeface="Arial"/>
              <a:sym typeface="Arial"/>
            </a:endParaRPr>
          </a:p>
          <a:p>
            <a:pPr indent="-323850" lvl="1" marL="914400" rtl="0" algn="l">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Skills and </a:t>
            </a:r>
            <a:r>
              <a:rPr lang="en" sz="1500">
                <a:latin typeface="Arial"/>
                <a:ea typeface="Arial"/>
                <a:cs typeface="Arial"/>
                <a:sym typeface="Arial"/>
              </a:rPr>
              <a:t>knowledge</a:t>
            </a:r>
            <a:r>
              <a:rPr lang="en" sz="1500">
                <a:solidFill>
                  <a:srgbClr val="FFFFFF"/>
                </a:solidFill>
                <a:latin typeface="Arial"/>
                <a:ea typeface="Arial"/>
                <a:cs typeface="Arial"/>
                <a:sym typeface="Arial"/>
              </a:rPr>
              <a:t>.</a:t>
            </a:r>
            <a:endParaRPr sz="1500">
              <a:solidFill>
                <a:srgbClr val="FFFFFF"/>
              </a:solidFill>
              <a:latin typeface="Arial"/>
              <a:ea typeface="Arial"/>
              <a:cs typeface="Arial"/>
              <a:sym typeface="Arial"/>
            </a:endParaRPr>
          </a:p>
          <a:p>
            <a:pPr indent="-323850" lvl="1" marL="914400" rtl="0" algn="l">
              <a:lnSpc>
                <a:spcPct val="150000"/>
              </a:lnSpc>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Time and effort.</a:t>
            </a:r>
            <a:r>
              <a:rPr lang="en" sz="1500">
                <a:solidFill>
                  <a:srgbClr val="FFFFFF"/>
                </a:solidFill>
                <a:latin typeface="Arial"/>
                <a:ea typeface="Arial"/>
                <a:cs typeface="Arial"/>
                <a:sym typeface="Arial"/>
              </a:rPr>
              <a:t> </a:t>
            </a:r>
            <a:endParaRPr sz="1500">
              <a:latin typeface="Arial"/>
              <a:ea typeface="Arial"/>
              <a:cs typeface="Arial"/>
              <a:sym typeface="Arial"/>
            </a:endParaRPr>
          </a:p>
        </p:txBody>
      </p:sp>
      <p:sp>
        <p:nvSpPr>
          <p:cNvPr id="74" name="Google Shape;7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75" name="Google Shape;75;p14"/>
          <p:cNvPicPr preferRelativeResize="0"/>
          <p:nvPr/>
        </p:nvPicPr>
        <p:blipFill>
          <a:blip r:embed="rId3">
            <a:alphaModFix/>
          </a:blip>
          <a:stretch>
            <a:fillRect/>
          </a:stretch>
        </p:blipFill>
        <p:spPr>
          <a:xfrm>
            <a:off x="5969750" y="2338388"/>
            <a:ext cx="2917976" cy="2088762"/>
          </a:xfrm>
          <a:prstGeom prst="rect">
            <a:avLst/>
          </a:prstGeom>
          <a:noFill/>
          <a:ln>
            <a:noFill/>
          </a:ln>
        </p:spPr>
      </p:pic>
      <p:sp>
        <p:nvSpPr>
          <p:cNvPr id="76" name="Google Shape;76;p14"/>
          <p:cNvSpPr txBox="1"/>
          <p:nvPr/>
        </p:nvSpPr>
        <p:spPr>
          <a:xfrm>
            <a:off x="6311288" y="4380025"/>
            <a:ext cx="21006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solidFill>
                  <a:srgbClr val="FFFFFF"/>
                </a:solidFill>
                <a:latin typeface="Times New Roman"/>
                <a:ea typeface="Times New Roman"/>
                <a:cs typeface="Times New Roman"/>
                <a:sym typeface="Times New Roman"/>
              </a:rPr>
              <a:t>        </a:t>
            </a:r>
            <a:r>
              <a:rPr b="1" lang="en">
                <a:solidFill>
                  <a:srgbClr val="FFFFFF"/>
                </a:solidFill>
                <a:latin typeface="Times New Roman"/>
                <a:ea typeface="Times New Roman"/>
                <a:cs typeface="Times New Roman"/>
                <a:sym typeface="Times New Roman"/>
              </a:rPr>
              <a:t>Figure 1:</a:t>
            </a:r>
            <a:r>
              <a:rPr lang="en">
                <a:solidFill>
                  <a:srgbClr val="FFFFFF"/>
                </a:solidFill>
                <a:latin typeface="Times New Roman"/>
                <a:ea typeface="Times New Roman"/>
                <a:cs typeface="Times New Roman"/>
                <a:sym typeface="Times New Roman"/>
              </a:rPr>
              <a:t> Lego [1]</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Roboto"/>
              <a:ea typeface="Roboto"/>
              <a:cs typeface="Roboto"/>
              <a:sym typeface="Roboto"/>
            </a:endParaRPr>
          </a:p>
        </p:txBody>
      </p:sp>
      <p:sp>
        <p:nvSpPr>
          <p:cNvPr id="77" name="Google Shape;77;p14"/>
          <p:cNvSpPr txBox="1"/>
          <p:nvPr/>
        </p:nvSpPr>
        <p:spPr>
          <a:xfrm>
            <a:off x="7506425" y="4715700"/>
            <a:ext cx="1961400" cy="4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Fahad Alotaibi</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Calculations </a:t>
            </a:r>
            <a:endParaRPr>
              <a:latin typeface="Arial"/>
              <a:ea typeface="Arial"/>
              <a:cs typeface="Arial"/>
              <a:sym typeface="Arial"/>
            </a:endParaRPr>
          </a:p>
        </p:txBody>
      </p:sp>
      <p:sp>
        <p:nvSpPr>
          <p:cNvPr id="269" name="Google Shape;269;p32"/>
          <p:cNvSpPr txBox="1"/>
          <p:nvPr>
            <p:ph idx="1" type="body"/>
          </p:nvPr>
        </p:nvSpPr>
        <p:spPr>
          <a:xfrm>
            <a:off x="387900" y="1457599"/>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en">
                <a:latin typeface="Arial"/>
                <a:ea typeface="Arial"/>
                <a:cs typeface="Arial"/>
                <a:sym typeface="Arial"/>
              </a:rPr>
              <a:t>Back of the </a:t>
            </a:r>
            <a:r>
              <a:rPr lang="en">
                <a:latin typeface="Arial"/>
                <a:ea typeface="Arial"/>
                <a:cs typeface="Arial"/>
                <a:sym typeface="Arial"/>
              </a:rPr>
              <a:t>envelope</a:t>
            </a:r>
            <a:r>
              <a:rPr lang="en">
                <a:latin typeface="Arial"/>
                <a:ea typeface="Arial"/>
                <a:cs typeface="Arial"/>
                <a:sym typeface="Arial"/>
              </a:rPr>
              <a:t> calculation</a:t>
            </a:r>
            <a:endParaRPr>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342900" lvl="0" marL="457200" rtl="0" algn="l">
              <a:spcBef>
                <a:spcPts val="0"/>
              </a:spcBef>
              <a:spcAft>
                <a:spcPts val="0"/>
              </a:spcAft>
              <a:buSzPts val="1800"/>
              <a:buFont typeface="Arial"/>
              <a:buChar char="●"/>
            </a:pPr>
            <a:r>
              <a:rPr lang="en">
                <a:latin typeface="Arial"/>
                <a:ea typeface="Arial"/>
                <a:cs typeface="Arial"/>
                <a:sym typeface="Arial"/>
              </a:rPr>
              <a:t>Time calculation</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342900" lvl="0" marL="457200" rtl="0" algn="l">
              <a:spcBef>
                <a:spcPts val="0"/>
              </a:spcBef>
              <a:spcAft>
                <a:spcPts val="0"/>
              </a:spcAft>
              <a:buSzPts val="1800"/>
              <a:buFont typeface="Arial"/>
              <a:buChar char="●"/>
            </a:pPr>
            <a:r>
              <a:rPr lang="en">
                <a:latin typeface="Arial"/>
                <a:ea typeface="Arial"/>
                <a:cs typeface="Arial"/>
                <a:sym typeface="Arial"/>
              </a:rPr>
              <a:t>t= 0.78/0.4= 1.95s </a:t>
            </a:r>
            <a:endParaRPr>
              <a:latin typeface="Arial"/>
              <a:ea typeface="Arial"/>
              <a:cs typeface="Arial"/>
              <a:sym typeface="Arial"/>
            </a:endParaRPr>
          </a:p>
          <a:p>
            <a:pPr indent="0" lvl="0" marL="457200" rtl="0" algn="l">
              <a:spcBef>
                <a:spcPts val="0"/>
              </a:spcBef>
              <a:spcAft>
                <a:spcPts val="0"/>
              </a:spcAft>
              <a:buNone/>
            </a:pPr>
            <a:r>
              <a:t/>
            </a:r>
            <a:endParaRPr sz="3600">
              <a:latin typeface="Arial"/>
              <a:ea typeface="Arial"/>
              <a:cs typeface="Arial"/>
              <a:sym typeface="Arial"/>
            </a:endParaRPr>
          </a:p>
        </p:txBody>
      </p:sp>
      <p:sp>
        <p:nvSpPr>
          <p:cNvPr id="270" name="Google Shape;270;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71" name="Google Shape;271;p32"/>
          <p:cNvPicPr preferRelativeResize="0"/>
          <p:nvPr/>
        </p:nvPicPr>
        <p:blipFill>
          <a:blip r:embed="rId3">
            <a:alphaModFix/>
          </a:blip>
          <a:stretch>
            <a:fillRect/>
          </a:stretch>
        </p:blipFill>
        <p:spPr>
          <a:xfrm>
            <a:off x="5876750" y="1457600"/>
            <a:ext cx="2810350" cy="2795250"/>
          </a:xfrm>
          <a:prstGeom prst="rect">
            <a:avLst/>
          </a:prstGeom>
          <a:noFill/>
          <a:ln>
            <a:noFill/>
          </a:ln>
        </p:spPr>
      </p:pic>
      <p:sp>
        <p:nvSpPr>
          <p:cNvPr id="272" name="Google Shape;272;p32"/>
          <p:cNvSpPr txBox="1"/>
          <p:nvPr/>
        </p:nvSpPr>
        <p:spPr>
          <a:xfrm>
            <a:off x="5442675" y="4252850"/>
            <a:ext cx="3452100" cy="24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Times New Roman"/>
                <a:ea typeface="Times New Roman"/>
                <a:cs typeface="Times New Roman"/>
                <a:sym typeface="Times New Roman"/>
              </a:rPr>
              <a:t>Figure</a:t>
            </a:r>
            <a:r>
              <a:rPr b="1" lang="en">
                <a:solidFill>
                  <a:srgbClr val="FFFFFF"/>
                </a:solidFill>
                <a:latin typeface="Times New Roman"/>
                <a:ea typeface="Times New Roman"/>
                <a:cs typeface="Times New Roman"/>
                <a:sym typeface="Times New Roman"/>
              </a:rPr>
              <a:t> 18: </a:t>
            </a:r>
            <a:r>
              <a:rPr lang="en">
                <a:solidFill>
                  <a:srgbClr val="FFFFFF"/>
                </a:solidFill>
                <a:latin typeface="Times New Roman"/>
                <a:ea typeface="Times New Roman"/>
                <a:cs typeface="Times New Roman"/>
                <a:sym typeface="Times New Roman"/>
              </a:rPr>
              <a:t>Distance Speed Time Formula [7]</a:t>
            </a:r>
            <a:endParaRPr>
              <a:solidFill>
                <a:srgbClr val="FFFFFF"/>
              </a:solidFill>
              <a:latin typeface="Times New Roman"/>
              <a:ea typeface="Times New Roman"/>
              <a:cs typeface="Times New Roman"/>
              <a:sym typeface="Times New Roman"/>
            </a:endParaRPr>
          </a:p>
        </p:txBody>
      </p:sp>
      <p:sp>
        <p:nvSpPr>
          <p:cNvPr id="273" name="Google Shape;273;p32"/>
          <p:cNvSpPr txBox="1"/>
          <p:nvPr/>
        </p:nvSpPr>
        <p:spPr>
          <a:xfrm>
            <a:off x="7103700" y="4715125"/>
            <a:ext cx="2040300" cy="2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3"/>
          <p:cNvSpPr txBox="1"/>
          <p:nvPr>
            <p:ph type="title"/>
          </p:nvPr>
        </p:nvSpPr>
        <p:spPr>
          <a:xfrm>
            <a:off x="387900" y="48995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Calculations </a:t>
            </a:r>
            <a:endParaRPr/>
          </a:p>
        </p:txBody>
      </p:sp>
      <p:sp>
        <p:nvSpPr>
          <p:cNvPr id="279" name="Google Shape;279;p33"/>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Each 0.78m sort 1 LEGO</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 </a:t>
            </a:r>
            <a:endParaRPr/>
          </a:p>
          <a:p>
            <a:pPr indent="-342900" lvl="0" marL="457200" rtl="0" algn="l">
              <a:spcBef>
                <a:spcPts val="0"/>
              </a:spcBef>
              <a:spcAft>
                <a:spcPts val="0"/>
              </a:spcAft>
              <a:buSzPts val="1800"/>
              <a:buChar char="●"/>
            </a:pPr>
            <a:r>
              <a:rPr lang="en"/>
              <a:t>Sort 1 LEGO takes 1.95s</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Speed is 0.4 m/h for the process </a:t>
            </a:r>
            <a:endParaRPr/>
          </a:p>
        </p:txBody>
      </p:sp>
      <p:sp>
        <p:nvSpPr>
          <p:cNvPr id="280" name="Google Shape;28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81" name="Google Shape;281;p33"/>
          <p:cNvSpPr txBox="1"/>
          <p:nvPr/>
        </p:nvSpPr>
        <p:spPr>
          <a:xfrm>
            <a:off x="7056950" y="4729775"/>
            <a:ext cx="21906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Calculations</a:t>
            </a:r>
            <a:endParaRPr/>
          </a:p>
        </p:txBody>
      </p:sp>
      <p:sp>
        <p:nvSpPr>
          <p:cNvPr id="287" name="Google Shape;287;p34"/>
          <p:cNvSpPr txBox="1"/>
          <p:nvPr>
            <p:ph idx="1" type="body"/>
          </p:nvPr>
        </p:nvSpPr>
        <p:spPr>
          <a:xfrm>
            <a:off x="387900" y="1276737"/>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Weight</a:t>
            </a:r>
            <a:r>
              <a:rPr lang="en"/>
              <a:t> in grams [4], [5]</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0.1 &gt;&gt;&gt; 0.3g  box A</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0.4&gt;&gt;&gt; 0.8g   box B</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0.9&gt;&gt;&gt; 1.2g  box C</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1.3&gt;&gt;&gt; 1.7g   box D</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1.8&gt;&gt;&gt; 2.1g   box E</a:t>
            </a:r>
            <a:endParaRPr/>
          </a:p>
        </p:txBody>
      </p:sp>
      <p:sp>
        <p:nvSpPr>
          <p:cNvPr id="288" name="Google Shape;28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89" name="Google Shape;289;p34"/>
          <p:cNvSpPr txBox="1"/>
          <p:nvPr/>
        </p:nvSpPr>
        <p:spPr>
          <a:xfrm>
            <a:off x="7100825" y="4693525"/>
            <a:ext cx="19971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latin typeface="Roboto"/>
                <a:ea typeface="Roboto"/>
                <a:cs typeface="Roboto"/>
                <a:sym typeface="Roboto"/>
              </a:rPr>
              <a:t>Abdullah Almutairi</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35"/>
          <p:cNvSpPr txBox="1"/>
          <p:nvPr>
            <p:ph type="title"/>
          </p:nvPr>
        </p:nvSpPr>
        <p:spPr>
          <a:xfrm>
            <a:off x="332075" y="2277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Finalized</a:t>
            </a:r>
            <a:r>
              <a:rPr lang="en"/>
              <a:t> HoQ</a:t>
            </a:r>
            <a:endParaRPr/>
          </a:p>
        </p:txBody>
      </p:sp>
      <p:sp>
        <p:nvSpPr>
          <p:cNvPr id="295" name="Google Shape;295;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96" name="Google Shape;296;p35"/>
          <p:cNvSpPr txBox="1"/>
          <p:nvPr/>
        </p:nvSpPr>
        <p:spPr>
          <a:xfrm>
            <a:off x="7209250" y="4716025"/>
            <a:ext cx="3000000" cy="2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Husain Alkandari</a:t>
            </a:r>
            <a:endParaRPr>
              <a:solidFill>
                <a:schemeClr val="dk1"/>
              </a:solidFill>
            </a:endParaRPr>
          </a:p>
        </p:txBody>
      </p:sp>
      <p:pic>
        <p:nvPicPr>
          <p:cNvPr id="297" name="Google Shape;297;p35"/>
          <p:cNvPicPr preferRelativeResize="0"/>
          <p:nvPr/>
        </p:nvPicPr>
        <p:blipFill>
          <a:blip r:embed="rId3">
            <a:alphaModFix/>
          </a:blip>
          <a:stretch>
            <a:fillRect/>
          </a:stretch>
        </p:blipFill>
        <p:spPr>
          <a:xfrm>
            <a:off x="254300" y="879350"/>
            <a:ext cx="8283675" cy="3846175"/>
          </a:xfrm>
          <a:prstGeom prst="rect">
            <a:avLst/>
          </a:prstGeom>
          <a:noFill/>
          <a:ln>
            <a:noFill/>
          </a:ln>
        </p:spPr>
      </p:pic>
      <p:sp>
        <p:nvSpPr>
          <p:cNvPr id="298" name="Google Shape;298;p35"/>
          <p:cNvSpPr txBox="1"/>
          <p:nvPr/>
        </p:nvSpPr>
        <p:spPr>
          <a:xfrm>
            <a:off x="1975050" y="4663225"/>
            <a:ext cx="30000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Figure 19: </a:t>
            </a:r>
            <a:r>
              <a:rPr lang="en">
                <a:solidFill>
                  <a:schemeClr val="dk1"/>
                </a:solidFill>
                <a:latin typeface="Times New Roman"/>
                <a:ea typeface="Times New Roman"/>
                <a:cs typeface="Times New Roman"/>
                <a:sym typeface="Times New Roman"/>
              </a:rPr>
              <a:t>QFD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 Design Concept</a:t>
            </a:r>
            <a:endParaRPr/>
          </a:p>
        </p:txBody>
      </p:sp>
      <p:sp>
        <p:nvSpPr>
          <p:cNvPr id="304" name="Google Shape;304;p36"/>
          <p:cNvSpPr txBox="1"/>
          <p:nvPr>
            <p:ph idx="1" type="body"/>
          </p:nvPr>
        </p:nvSpPr>
        <p:spPr>
          <a:xfrm>
            <a:off x="387900" y="13642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Final full Design system</a:t>
            </a:r>
            <a:endParaRPr b="1">
              <a:latin typeface="Arial"/>
              <a:ea typeface="Arial"/>
              <a:cs typeface="Arial"/>
              <a:sym typeface="Arial"/>
            </a:endParaRPr>
          </a:p>
          <a:p>
            <a:pPr indent="-317500" lvl="1" marL="914400" rtl="0" algn="l">
              <a:spcBef>
                <a:spcPts val="0"/>
              </a:spcBef>
              <a:spcAft>
                <a:spcPts val="0"/>
              </a:spcAft>
              <a:buSzPts val="1400"/>
              <a:buFont typeface="Arial"/>
              <a:buChar char="○"/>
            </a:pPr>
            <a:r>
              <a:rPr lang="en" sz="1500">
                <a:latin typeface="Arial"/>
                <a:ea typeface="Arial"/>
                <a:cs typeface="Arial"/>
                <a:sym typeface="Arial"/>
              </a:rPr>
              <a:t>The best Design comparing to the others</a:t>
            </a:r>
            <a:r>
              <a:rPr lang="en">
                <a:latin typeface="Arial"/>
                <a:ea typeface="Arial"/>
                <a:cs typeface="Arial"/>
                <a:sym typeface="Arial"/>
              </a:rPr>
              <a:t>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305" name="Google Shape;305;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06" name="Google Shape;306;p36"/>
          <p:cNvPicPr preferRelativeResize="0"/>
          <p:nvPr/>
        </p:nvPicPr>
        <p:blipFill>
          <a:blip r:embed="rId3">
            <a:alphaModFix/>
          </a:blip>
          <a:stretch>
            <a:fillRect/>
          </a:stretch>
        </p:blipFill>
        <p:spPr>
          <a:xfrm>
            <a:off x="6490400" y="2310625"/>
            <a:ext cx="2346976" cy="1748350"/>
          </a:xfrm>
          <a:prstGeom prst="rect">
            <a:avLst/>
          </a:prstGeom>
          <a:noFill/>
          <a:ln>
            <a:noFill/>
          </a:ln>
        </p:spPr>
      </p:pic>
      <p:pic>
        <p:nvPicPr>
          <p:cNvPr id="307" name="Google Shape;307;p36"/>
          <p:cNvPicPr preferRelativeResize="0"/>
          <p:nvPr/>
        </p:nvPicPr>
        <p:blipFill>
          <a:blip r:embed="rId4">
            <a:alphaModFix/>
          </a:blip>
          <a:stretch>
            <a:fillRect/>
          </a:stretch>
        </p:blipFill>
        <p:spPr>
          <a:xfrm>
            <a:off x="2602975" y="2310625"/>
            <a:ext cx="2247174" cy="1748350"/>
          </a:xfrm>
          <a:prstGeom prst="rect">
            <a:avLst/>
          </a:prstGeom>
          <a:noFill/>
          <a:ln>
            <a:noFill/>
          </a:ln>
        </p:spPr>
      </p:pic>
      <p:pic>
        <p:nvPicPr>
          <p:cNvPr id="308" name="Google Shape;308;p36"/>
          <p:cNvPicPr preferRelativeResize="0"/>
          <p:nvPr/>
        </p:nvPicPr>
        <p:blipFill>
          <a:blip r:embed="rId5">
            <a:alphaModFix/>
          </a:blip>
          <a:stretch>
            <a:fillRect/>
          </a:stretch>
        </p:blipFill>
        <p:spPr>
          <a:xfrm>
            <a:off x="306625" y="2310625"/>
            <a:ext cx="2346975" cy="1748350"/>
          </a:xfrm>
          <a:prstGeom prst="rect">
            <a:avLst/>
          </a:prstGeom>
          <a:noFill/>
          <a:ln>
            <a:noFill/>
          </a:ln>
        </p:spPr>
      </p:pic>
      <p:pic>
        <p:nvPicPr>
          <p:cNvPr id="309" name="Google Shape;309;p36"/>
          <p:cNvPicPr preferRelativeResize="0"/>
          <p:nvPr/>
        </p:nvPicPr>
        <p:blipFill>
          <a:blip r:embed="rId6">
            <a:alphaModFix/>
          </a:blip>
          <a:stretch>
            <a:fillRect/>
          </a:stretch>
        </p:blipFill>
        <p:spPr>
          <a:xfrm>
            <a:off x="4779272" y="2310625"/>
            <a:ext cx="2161776" cy="1748350"/>
          </a:xfrm>
          <a:prstGeom prst="rect">
            <a:avLst/>
          </a:prstGeom>
          <a:noFill/>
          <a:ln>
            <a:noFill/>
          </a:ln>
        </p:spPr>
      </p:pic>
      <p:sp>
        <p:nvSpPr>
          <p:cNvPr id="310" name="Google Shape;310;p36"/>
          <p:cNvSpPr txBox="1"/>
          <p:nvPr/>
        </p:nvSpPr>
        <p:spPr>
          <a:xfrm>
            <a:off x="7037500" y="4770350"/>
            <a:ext cx="22473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rPr>
              <a:t>Abdullah Almutairi</a:t>
            </a:r>
            <a:endParaRPr/>
          </a:p>
        </p:txBody>
      </p:sp>
      <p:sp>
        <p:nvSpPr>
          <p:cNvPr id="311" name="Google Shape;311;p36"/>
          <p:cNvSpPr txBox="1"/>
          <p:nvPr/>
        </p:nvSpPr>
        <p:spPr>
          <a:xfrm>
            <a:off x="2686900" y="3985025"/>
            <a:ext cx="3000000" cy="4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imes New Roman"/>
                <a:ea typeface="Times New Roman"/>
                <a:cs typeface="Times New Roman"/>
                <a:sym typeface="Times New Roman"/>
              </a:rPr>
              <a:t>Figure 20: </a:t>
            </a:r>
            <a:r>
              <a:rPr lang="en">
                <a:solidFill>
                  <a:schemeClr val="dk1"/>
                </a:solidFill>
                <a:latin typeface="Times New Roman"/>
                <a:ea typeface="Times New Roman"/>
                <a:cs typeface="Times New Roman"/>
                <a:sym typeface="Times New Roman"/>
              </a:rPr>
              <a:t>CAD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7"/>
          <p:cNvSpPr txBox="1"/>
          <p:nvPr>
            <p:ph type="title"/>
          </p:nvPr>
        </p:nvSpPr>
        <p:spPr>
          <a:xfrm>
            <a:off x="3723775" y="4600400"/>
            <a:ext cx="2306100" cy="318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400">
                <a:latin typeface="Times New Roman"/>
                <a:ea typeface="Times New Roman"/>
                <a:cs typeface="Times New Roman"/>
                <a:sym typeface="Times New Roman"/>
              </a:rPr>
              <a:t>Figure</a:t>
            </a:r>
            <a:r>
              <a:rPr lang="en" sz="1400">
                <a:latin typeface="Times New Roman"/>
                <a:ea typeface="Times New Roman"/>
                <a:cs typeface="Times New Roman"/>
                <a:sym typeface="Times New Roman"/>
              </a:rPr>
              <a:t> </a:t>
            </a:r>
            <a:r>
              <a:rPr b="1" lang="en" sz="1400">
                <a:latin typeface="Times New Roman"/>
                <a:ea typeface="Times New Roman"/>
                <a:cs typeface="Times New Roman"/>
                <a:sym typeface="Times New Roman"/>
              </a:rPr>
              <a:t>21</a:t>
            </a:r>
            <a:r>
              <a:rPr lang="en" sz="1400">
                <a:latin typeface="Times New Roman"/>
                <a:ea typeface="Times New Roman"/>
                <a:cs typeface="Times New Roman"/>
                <a:sym typeface="Times New Roman"/>
              </a:rPr>
              <a:t>: Gantt Chart </a:t>
            </a:r>
            <a:endParaRPr/>
          </a:p>
        </p:txBody>
      </p:sp>
      <p:sp>
        <p:nvSpPr>
          <p:cNvPr id="317" name="Google Shape;317;p3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latin typeface="Arial"/>
              <a:ea typeface="Arial"/>
              <a:cs typeface="Arial"/>
              <a:sym typeface="Arial"/>
            </a:endParaRPr>
          </a:p>
          <a:p>
            <a:pPr indent="0" lvl="0" marL="457200" rtl="0" algn="l">
              <a:spcBef>
                <a:spcPts val="0"/>
              </a:spcBef>
              <a:spcAft>
                <a:spcPts val="0"/>
              </a:spcAft>
              <a:buNone/>
            </a:pPr>
            <a:r>
              <a:t/>
            </a:r>
            <a:endParaRPr b="1" sz="1400">
              <a:latin typeface="Arial"/>
              <a:ea typeface="Arial"/>
              <a:cs typeface="Arial"/>
              <a:sym typeface="Arial"/>
            </a:endParaRPr>
          </a:p>
        </p:txBody>
      </p:sp>
      <p:sp>
        <p:nvSpPr>
          <p:cNvPr id="318" name="Google Shape;318;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19" name="Google Shape;319;p37"/>
          <p:cNvPicPr preferRelativeResize="0"/>
          <p:nvPr/>
        </p:nvPicPr>
        <p:blipFill rotWithShape="1">
          <a:blip r:embed="rId3">
            <a:alphaModFix/>
          </a:blip>
          <a:srcRect b="9290" l="763" r="12529" t="1375"/>
          <a:stretch/>
        </p:blipFill>
        <p:spPr>
          <a:xfrm>
            <a:off x="260305" y="674000"/>
            <a:ext cx="8623384" cy="3926400"/>
          </a:xfrm>
          <a:prstGeom prst="rect">
            <a:avLst/>
          </a:prstGeom>
          <a:noFill/>
          <a:ln>
            <a:noFill/>
          </a:ln>
        </p:spPr>
      </p:pic>
      <p:sp>
        <p:nvSpPr>
          <p:cNvPr id="320" name="Google Shape;320;p37"/>
          <p:cNvSpPr txBox="1"/>
          <p:nvPr/>
        </p:nvSpPr>
        <p:spPr>
          <a:xfrm>
            <a:off x="7433525" y="4738725"/>
            <a:ext cx="15135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Sultan Alharbi</a:t>
            </a:r>
            <a:endParaRPr/>
          </a:p>
        </p:txBody>
      </p:sp>
      <p:sp>
        <p:nvSpPr>
          <p:cNvPr id="321" name="Google Shape;321;p37"/>
          <p:cNvSpPr txBox="1"/>
          <p:nvPr/>
        </p:nvSpPr>
        <p:spPr>
          <a:xfrm>
            <a:off x="272200" y="41875"/>
            <a:ext cx="3000000" cy="8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Roboto Slab"/>
                <a:ea typeface="Roboto Slab"/>
                <a:cs typeface="Roboto Slab"/>
                <a:sym typeface="Roboto Slab"/>
              </a:rPr>
              <a:t>Schedule</a:t>
            </a:r>
            <a:r>
              <a:rPr lang="en" sz="3000">
                <a:solidFill>
                  <a:schemeClr val="dk1"/>
                </a:solidFill>
                <a:latin typeface="Roboto Slab"/>
                <a:ea typeface="Roboto Slab"/>
                <a:cs typeface="Roboto Slab"/>
                <a:sym typeface="Roboto Slab"/>
              </a:rPr>
              <a:t> </a:t>
            </a:r>
            <a:r>
              <a:rPr lang="en" sz="3000">
                <a:solidFill>
                  <a:schemeClr val="dk1"/>
                </a:solidFill>
                <a:latin typeface="Roboto Slab"/>
                <a:ea typeface="Roboto Slab"/>
                <a:cs typeface="Roboto Slab"/>
                <a:sym typeface="Roboto Slab"/>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3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Budget</a:t>
            </a:r>
            <a:endParaRPr/>
          </a:p>
        </p:txBody>
      </p:sp>
      <p:sp>
        <p:nvSpPr>
          <p:cNvPr id="327" name="Google Shape;327;p38"/>
          <p:cNvSpPr txBox="1"/>
          <p:nvPr>
            <p:ph idx="1" type="body"/>
          </p:nvPr>
        </p:nvSpPr>
        <p:spPr>
          <a:xfrm>
            <a:off x="387900" y="1489824"/>
            <a:ext cx="8368200" cy="3078900"/>
          </a:xfrm>
          <a:prstGeom prst="rect">
            <a:avLst/>
          </a:prstGeom>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en">
                <a:latin typeface="Arial"/>
                <a:ea typeface="Arial"/>
                <a:cs typeface="Arial"/>
                <a:sym typeface="Arial"/>
              </a:rPr>
              <a:t>Project </a:t>
            </a:r>
            <a:r>
              <a:rPr lang="en">
                <a:latin typeface="Arial"/>
                <a:ea typeface="Arial"/>
                <a:cs typeface="Arial"/>
                <a:sym typeface="Arial"/>
              </a:rPr>
              <a:t>budget</a:t>
            </a:r>
            <a:endParaRPr>
              <a:latin typeface="Arial"/>
              <a:ea typeface="Arial"/>
              <a:cs typeface="Arial"/>
              <a:sym typeface="Arial"/>
            </a:endParaRPr>
          </a:p>
          <a:p>
            <a:pPr indent="-323850" lvl="1" marL="914400" rtl="0" algn="l">
              <a:spcBef>
                <a:spcPts val="0"/>
              </a:spcBef>
              <a:spcAft>
                <a:spcPts val="0"/>
              </a:spcAft>
              <a:buSzPts val="1500"/>
              <a:buChar char="○"/>
            </a:pPr>
            <a:r>
              <a:rPr lang="en" sz="1500">
                <a:latin typeface="Arial"/>
                <a:ea typeface="Arial"/>
                <a:cs typeface="Arial"/>
                <a:sym typeface="Arial"/>
              </a:rPr>
              <a:t> $500 USD </a:t>
            </a:r>
            <a:endParaRPr sz="1500">
              <a:latin typeface="Arial"/>
              <a:ea typeface="Arial"/>
              <a:cs typeface="Arial"/>
              <a:sym typeface="Arial"/>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
              <a:t>Project needs</a:t>
            </a:r>
            <a:endParaRPr/>
          </a:p>
          <a:p>
            <a:pPr indent="-317500" lvl="1" marL="914400" rtl="0" algn="l">
              <a:spcBef>
                <a:spcPts val="0"/>
              </a:spcBef>
              <a:spcAft>
                <a:spcPts val="0"/>
              </a:spcAft>
              <a:buSzPts val="1400"/>
              <a:buChar char="○"/>
            </a:pPr>
            <a:r>
              <a:rPr lang="en"/>
              <a:t>Materials </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
              <a:t>In what it will be used in</a:t>
            </a:r>
            <a:endParaRPr/>
          </a:p>
          <a:p>
            <a:pPr indent="-317500" lvl="1" marL="914400" rtl="0" algn="l">
              <a:spcBef>
                <a:spcPts val="0"/>
              </a:spcBef>
              <a:spcAft>
                <a:spcPts val="0"/>
              </a:spcAft>
              <a:buSzPts val="1400"/>
              <a:buChar char="○"/>
            </a:pPr>
            <a:r>
              <a:rPr lang="en"/>
              <a:t>Assemplation</a:t>
            </a:r>
            <a:endParaRPr/>
          </a:p>
        </p:txBody>
      </p:sp>
      <p:sp>
        <p:nvSpPr>
          <p:cNvPr id="328" name="Google Shape;328;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29" name="Google Shape;329;p38"/>
          <p:cNvPicPr preferRelativeResize="0"/>
          <p:nvPr/>
        </p:nvPicPr>
        <p:blipFill>
          <a:blip r:embed="rId3">
            <a:alphaModFix/>
          </a:blip>
          <a:stretch>
            <a:fillRect/>
          </a:stretch>
        </p:blipFill>
        <p:spPr>
          <a:xfrm>
            <a:off x="4564025" y="762400"/>
            <a:ext cx="4457125" cy="3618700"/>
          </a:xfrm>
          <a:prstGeom prst="rect">
            <a:avLst/>
          </a:prstGeom>
          <a:noFill/>
          <a:ln>
            <a:noFill/>
          </a:ln>
        </p:spPr>
      </p:pic>
      <p:sp>
        <p:nvSpPr>
          <p:cNvPr id="330" name="Google Shape;330;p38"/>
          <p:cNvSpPr txBox="1"/>
          <p:nvPr/>
        </p:nvSpPr>
        <p:spPr>
          <a:xfrm>
            <a:off x="5726400" y="4381100"/>
            <a:ext cx="18792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latin typeface="Times New Roman"/>
              <a:ea typeface="Times New Roman"/>
              <a:cs typeface="Times New Roman"/>
              <a:sym typeface="Times New Roman"/>
            </a:endParaRPr>
          </a:p>
        </p:txBody>
      </p:sp>
      <p:sp>
        <p:nvSpPr>
          <p:cNvPr id="331" name="Google Shape;331;p38"/>
          <p:cNvSpPr txBox="1"/>
          <p:nvPr/>
        </p:nvSpPr>
        <p:spPr>
          <a:xfrm>
            <a:off x="7096175" y="4721875"/>
            <a:ext cx="1986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Abdullah Almutairi</a:t>
            </a:r>
            <a:endParaRPr>
              <a:solidFill>
                <a:srgbClr val="F3F3F3"/>
              </a:solidFill>
            </a:endParaRPr>
          </a:p>
        </p:txBody>
      </p:sp>
      <p:sp>
        <p:nvSpPr>
          <p:cNvPr id="332" name="Google Shape;332;p38"/>
          <p:cNvSpPr txBox="1"/>
          <p:nvPr/>
        </p:nvSpPr>
        <p:spPr>
          <a:xfrm>
            <a:off x="4564025" y="381050"/>
            <a:ext cx="3000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imes New Roman"/>
                <a:ea typeface="Times New Roman"/>
                <a:cs typeface="Times New Roman"/>
                <a:sym typeface="Times New Roman"/>
              </a:rPr>
              <a:t>Table 1</a:t>
            </a:r>
            <a:r>
              <a:rPr lang="en">
                <a:solidFill>
                  <a:schemeClr val="dk1"/>
                </a:solidFill>
                <a:latin typeface="Times New Roman"/>
                <a:ea typeface="Times New Roman"/>
                <a:cs typeface="Times New Roman"/>
                <a:sym typeface="Times New Roman"/>
              </a:rPr>
              <a:t>:</a:t>
            </a:r>
            <a:r>
              <a:rPr lang="en">
                <a:solidFill>
                  <a:schemeClr val="dk1"/>
                </a:solidFill>
                <a:latin typeface="Times New Roman"/>
                <a:ea typeface="Times New Roman"/>
                <a:cs typeface="Times New Roman"/>
                <a:sym typeface="Times New Roman"/>
              </a:rPr>
              <a:t> Cost [3]</a:t>
            </a:r>
            <a:endParaRPr>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Arduino</a:t>
            </a:r>
            <a:endParaRPr>
              <a:latin typeface="Arial"/>
              <a:ea typeface="Arial"/>
              <a:cs typeface="Arial"/>
              <a:sym typeface="Arial"/>
            </a:endParaRPr>
          </a:p>
        </p:txBody>
      </p:sp>
      <p:sp>
        <p:nvSpPr>
          <p:cNvPr id="338" name="Google Shape;338;p3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How it works</a:t>
            </a:r>
            <a:endParaRPr/>
          </a:p>
          <a:p>
            <a:pPr indent="-317500" lvl="1" marL="914400" rtl="0" algn="l">
              <a:spcBef>
                <a:spcPts val="0"/>
              </a:spcBef>
              <a:spcAft>
                <a:spcPts val="0"/>
              </a:spcAft>
              <a:buSzPts val="1400"/>
              <a:buChar char="○"/>
            </a:pPr>
            <a:r>
              <a:rPr lang="en"/>
              <a:t>Programming</a:t>
            </a:r>
            <a:endParaRPr/>
          </a:p>
          <a:p>
            <a:pPr indent="0" lvl="0" marL="457200" rtl="0" algn="l">
              <a:spcBef>
                <a:spcPts val="0"/>
              </a:spcBef>
              <a:spcAft>
                <a:spcPts val="0"/>
              </a:spcAft>
              <a:buNone/>
            </a:pPr>
            <a:r>
              <a:rPr lang="en"/>
              <a:t>    </a:t>
            </a:r>
            <a:endParaRPr/>
          </a:p>
          <a:p>
            <a:pPr indent="-342900" lvl="0" marL="457200" rtl="0" algn="l">
              <a:spcBef>
                <a:spcPts val="0"/>
              </a:spcBef>
              <a:spcAft>
                <a:spcPts val="0"/>
              </a:spcAft>
              <a:buSzPts val="1800"/>
              <a:buChar char="●"/>
            </a:pPr>
            <a:r>
              <a:rPr lang="en"/>
              <a:t>What does it do</a:t>
            </a:r>
            <a:endParaRPr/>
          </a:p>
          <a:p>
            <a:pPr indent="-317500" lvl="1" marL="914400" rtl="0" algn="l">
              <a:spcBef>
                <a:spcPts val="0"/>
              </a:spcBef>
              <a:spcAft>
                <a:spcPts val="0"/>
              </a:spcAft>
              <a:buSzPts val="1400"/>
              <a:buChar char="○"/>
            </a:pPr>
            <a:r>
              <a:rPr lang="en"/>
              <a:t>Control</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
              <a:t>How it will help our project</a:t>
            </a:r>
            <a:endParaRPr/>
          </a:p>
          <a:p>
            <a:pPr indent="-317500" lvl="1" marL="914400" rtl="0" algn="l">
              <a:spcBef>
                <a:spcPts val="0"/>
              </a:spcBef>
              <a:spcAft>
                <a:spcPts val="0"/>
              </a:spcAft>
              <a:buSzPts val="1400"/>
              <a:buChar char="○"/>
            </a:pPr>
            <a:r>
              <a:rPr lang="en"/>
              <a:t>Make it works</a:t>
            </a:r>
            <a:endParaRPr/>
          </a:p>
        </p:txBody>
      </p:sp>
      <p:sp>
        <p:nvSpPr>
          <p:cNvPr id="339" name="Google Shape;339;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40" name="Google Shape;340;p39"/>
          <p:cNvPicPr preferRelativeResize="0"/>
          <p:nvPr/>
        </p:nvPicPr>
        <p:blipFill>
          <a:blip r:embed="rId3">
            <a:alphaModFix/>
          </a:blip>
          <a:stretch>
            <a:fillRect/>
          </a:stretch>
        </p:blipFill>
        <p:spPr>
          <a:xfrm>
            <a:off x="4767675" y="1071600"/>
            <a:ext cx="3784399" cy="3341725"/>
          </a:xfrm>
          <a:prstGeom prst="rect">
            <a:avLst/>
          </a:prstGeom>
          <a:noFill/>
          <a:ln>
            <a:noFill/>
          </a:ln>
        </p:spPr>
      </p:pic>
      <p:sp>
        <p:nvSpPr>
          <p:cNvPr id="341" name="Google Shape;341;p39"/>
          <p:cNvSpPr txBox="1"/>
          <p:nvPr/>
        </p:nvSpPr>
        <p:spPr>
          <a:xfrm>
            <a:off x="5887575" y="4413325"/>
            <a:ext cx="26157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Times New Roman"/>
                <a:ea typeface="Times New Roman"/>
                <a:cs typeface="Times New Roman"/>
                <a:sym typeface="Times New Roman"/>
              </a:rPr>
              <a:t>Figure 22</a:t>
            </a:r>
            <a:r>
              <a:rPr b="1" lang="en">
                <a:solidFill>
                  <a:srgbClr val="FFFFFF"/>
                </a:solidFill>
                <a:latin typeface="Times New Roman"/>
                <a:ea typeface="Times New Roman"/>
                <a:cs typeface="Times New Roman"/>
                <a:sym typeface="Times New Roman"/>
              </a:rPr>
              <a:t>: </a:t>
            </a:r>
            <a:r>
              <a:rPr lang="en">
                <a:solidFill>
                  <a:srgbClr val="FFFFFF"/>
                </a:solidFill>
                <a:latin typeface="Times New Roman"/>
                <a:ea typeface="Times New Roman"/>
                <a:cs typeface="Times New Roman"/>
                <a:sym typeface="Times New Roman"/>
              </a:rPr>
              <a:t>Arduino [2]</a:t>
            </a:r>
            <a:endParaRPr>
              <a:solidFill>
                <a:srgbClr val="FFFFFF"/>
              </a:solidFill>
              <a:latin typeface="Times New Roman"/>
              <a:ea typeface="Times New Roman"/>
              <a:cs typeface="Times New Roman"/>
              <a:sym typeface="Times New Roman"/>
            </a:endParaRPr>
          </a:p>
        </p:txBody>
      </p:sp>
      <p:sp>
        <p:nvSpPr>
          <p:cNvPr id="342" name="Google Shape;342;p39"/>
          <p:cNvSpPr txBox="1"/>
          <p:nvPr/>
        </p:nvSpPr>
        <p:spPr>
          <a:xfrm>
            <a:off x="7047350" y="4709725"/>
            <a:ext cx="18684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rPr>
              <a:t>Abdullah Almutairi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0"/>
          <p:cNvSpPr txBox="1"/>
          <p:nvPr>
            <p:ph type="title"/>
          </p:nvPr>
        </p:nvSpPr>
        <p:spPr>
          <a:xfrm>
            <a:off x="335575" y="1545425"/>
            <a:ext cx="4045200" cy="1411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800"/>
              <a:buNone/>
            </a:pPr>
            <a:r>
              <a:rPr lang="en"/>
              <a:t>Conclusion</a:t>
            </a:r>
            <a:endParaRPr/>
          </a:p>
        </p:txBody>
      </p:sp>
      <p:sp>
        <p:nvSpPr>
          <p:cNvPr id="348" name="Google Shape;34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349" name="Google Shape;349;p40"/>
          <p:cNvSpPr txBox="1"/>
          <p:nvPr/>
        </p:nvSpPr>
        <p:spPr>
          <a:xfrm>
            <a:off x="7063525" y="4705975"/>
            <a:ext cx="26628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solidFill>
                  <a:srgbClr val="F3F3F3"/>
                </a:solidFill>
              </a:rPr>
              <a:t>Abdullah Almutairi</a:t>
            </a:r>
            <a:endParaRPr i="0" u="none" cap="none" strike="noStrike">
              <a:solidFill>
                <a:srgbClr val="FFFFFF"/>
              </a:solidFill>
            </a:endParaRPr>
          </a:p>
        </p:txBody>
      </p:sp>
      <p:sp>
        <p:nvSpPr>
          <p:cNvPr id="350" name="Google Shape;350;p40"/>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p:txBody>
      </p:sp>
      <p:sp>
        <p:nvSpPr>
          <p:cNvPr id="351" name="Google Shape;351;p40"/>
          <p:cNvSpPr txBox="1"/>
          <p:nvPr/>
        </p:nvSpPr>
        <p:spPr>
          <a:xfrm>
            <a:off x="4849600" y="2177650"/>
            <a:ext cx="3219900" cy="2231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Result Summary</a:t>
            </a:r>
            <a:endParaRPr sz="1800">
              <a:solidFill>
                <a:srgbClr val="FFFFFF"/>
              </a:solidFill>
              <a:latin typeface="Roboto"/>
              <a:ea typeface="Roboto"/>
              <a:cs typeface="Roboto"/>
              <a:sym typeface="Roboto"/>
            </a:endParaRPr>
          </a:p>
          <a:p>
            <a:pPr indent="-342900" lvl="0" marL="457200" rtl="0" algn="l">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Acknowledge Achieved </a:t>
            </a:r>
            <a:endParaRPr sz="1800">
              <a:solidFill>
                <a:srgbClr val="FFFFFF"/>
              </a:solidFill>
              <a:latin typeface="Roboto"/>
              <a:ea typeface="Roboto"/>
              <a:cs typeface="Roboto"/>
              <a:sym typeface="Roboto"/>
            </a:endParaRPr>
          </a:p>
          <a:p>
            <a:pPr indent="0" lvl="0" marL="0" rtl="0" algn="l">
              <a:spcBef>
                <a:spcPts val="0"/>
              </a:spcBef>
              <a:spcAft>
                <a:spcPts val="0"/>
              </a:spcAft>
              <a:buNone/>
            </a:pPr>
            <a:r>
              <a:t/>
            </a:r>
            <a:endParaRPr sz="1800">
              <a:solidFill>
                <a:srgbClr val="FFFFFF"/>
              </a:solidFill>
              <a:latin typeface="Roboto"/>
              <a:ea typeface="Roboto"/>
              <a:cs typeface="Roboto"/>
              <a:sym typeface="Roboto"/>
            </a:endParaRPr>
          </a:p>
          <a:p>
            <a:pPr indent="0" lvl="0" marL="0" rtl="0" algn="l">
              <a:spcBef>
                <a:spcPts val="0"/>
              </a:spcBef>
              <a:spcAft>
                <a:spcPts val="0"/>
              </a:spcAft>
              <a:buNone/>
            </a:pP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1"/>
          <p:cNvSpPr txBox="1"/>
          <p:nvPr>
            <p:ph type="title"/>
          </p:nvPr>
        </p:nvSpPr>
        <p:spPr>
          <a:xfrm>
            <a:off x="387900" y="1295075"/>
            <a:ext cx="8368200" cy="40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[1] </a:t>
            </a:r>
            <a:r>
              <a:rPr lang="en" sz="1100">
                <a:solidFill>
                  <a:srgbClr val="FFFFFF"/>
                </a:solidFill>
                <a:latin typeface="Times New Roman"/>
                <a:ea typeface="Times New Roman"/>
                <a:cs typeface="Times New Roman"/>
                <a:sym typeface="Times New Roman"/>
              </a:rPr>
              <a:t>Pymnts, “Everything Is Not Awesome As LEGO Sales Decline,” PYMNTS.com, 08-Mar-2018. [Online]. Available: https://www.pymnts.com/news/retail/2018/lego-toys-r-us-toy-industry-sales/. [Accessed: 02-Feb-2019].</a:t>
            </a:r>
            <a:r>
              <a:rPr lang="en" sz="1100">
                <a:solidFill>
                  <a:srgbClr val="FFFFFF"/>
                </a:solidFill>
                <a:latin typeface="Times New Roman"/>
                <a:ea typeface="Times New Roman"/>
                <a:cs typeface="Times New Roman"/>
                <a:sym typeface="Times New Roman"/>
              </a:rPr>
              <a:t> </a:t>
            </a:r>
            <a:endParaRPr sz="1100">
              <a:solidFill>
                <a:srgbClr val="FFFFFF"/>
              </a:solidFill>
              <a:latin typeface="Times New Roman"/>
              <a:ea typeface="Times New Roman"/>
              <a:cs typeface="Times New Roman"/>
              <a:sym typeface="Times New Roman"/>
            </a:endParaRPr>
          </a:p>
          <a:p>
            <a:pPr indent="0" lvl="0" marL="0" rtl="0" algn="l">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[2] </a:t>
            </a:r>
            <a:r>
              <a:rPr lang="en" sz="1100">
                <a:solidFill>
                  <a:srgbClr val="FFFFFF"/>
                </a:solidFill>
                <a:latin typeface="Times New Roman"/>
                <a:ea typeface="Times New Roman"/>
                <a:cs typeface="Times New Roman"/>
                <a:sym typeface="Times New Roman"/>
              </a:rPr>
              <a:t>MONK, SIMON. </a:t>
            </a:r>
            <a:r>
              <a:rPr i="1" lang="en" sz="1100">
                <a:solidFill>
                  <a:srgbClr val="FFFFFF"/>
                </a:solidFill>
                <a:latin typeface="Times New Roman"/>
                <a:ea typeface="Times New Roman"/>
                <a:cs typeface="Times New Roman"/>
                <a:sym typeface="Times New Roman"/>
              </a:rPr>
              <a:t>Programming Arduino: Getting Started with Sketches</a:t>
            </a:r>
            <a:r>
              <a:rPr lang="en" sz="1100">
                <a:solidFill>
                  <a:srgbClr val="FFFFFF"/>
                </a:solidFill>
                <a:latin typeface="Times New Roman"/>
                <a:ea typeface="Times New Roman"/>
                <a:cs typeface="Times New Roman"/>
                <a:sym typeface="Times New Roman"/>
              </a:rPr>
              <a:t>. Mcgraw-Hill Education, 2016.</a:t>
            </a:r>
            <a:endParaRPr sz="1100">
              <a:solidFill>
                <a:srgbClr val="FFFFFF"/>
              </a:solidFill>
              <a:latin typeface="Times New Roman"/>
              <a:ea typeface="Times New Roman"/>
              <a:cs typeface="Times New Roman"/>
              <a:sym typeface="Times New Roman"/>
            </a:endParaRPr>
          </a:p>
          <a:p>
            <a:pPr indent="0" lvl="0" marL="0" rtl="0" algn="l">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[3] </a:t>
            </a:r>
            <a:r>
              <a:rPr lang="en" sz="1100">
                <a:solidFill>
                  <a:srgbClr val="FFFFFF"/>
                </a:solidFill>
                <a:latin typeface="Times New Roman"/>
                <a:ea typeface="Times New Roman"/>
                <a:cs typeface="Times New Roman"/>
                <a:sym typeface="Times New Roman"/>
              </a:rPr>
              <a:t>Amazon.com. (2019). </a:t>
            </a:r>
            <a:r>
              <a:rPr i="1" lang="en" sz="1100">
                <a:solidFill>
                  <a:srgbClr val="FFFFFF"/>
                </a:solidFill>
                <a:latin typeface="Times New Roman"/>
                <a:ea typeface="Times New Roman"/>
                <a:cs typeface="Times New Roman"/>
                <a:sym typeface="Times New Roman"/>
              </a:rPr>
              <a:t>Amazon.com: Online Shopping for Electronics, Apparel, Computers, Books, DVDs &amp; more</a:t>
            </a:r>
            <a:r>
              <a:rPr lang="en" sz="1100">
                <a:solidFill>
                  <a:srgbClr val="FFFFFF"/>
                </a:solidFill>
                <a:latin typeface="Times New Roman"/>
                <a:ea typeface="Times New Roman"/>
                <a:cs typeface="Times New Roman"/>
                <a:sym typeface="Times New Roman"/>
              </a:rPr>
              <a:t>. [online] Available at: https://www.amazon.com/ [Accessed 5 Mar. 2019].</a:t>
            </a:r>
            <a:endParaRPr sz="1100">
              <a:solidFill>
                <a:srgbClr val="FFFFFF"/>
              </a:solidFill>
              <a:latin typeface="Times New Roman"/>
              <a:ea typeface="Times New Roman"/>
              <a:cs typeface="Times New Roman"/>
              <a:sym typeface="Times New Roman"/>
            </a:endParaRPr>
          </a:p>
          <a:p>
            <a:pPr indent="0" lvl="0" marL="0" rtl="0" algn="l">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[4] </a:t>
            </a:r>
            <a:r>
              <a:rPr lang="en" sz="1100">
                <a:solidFill>
                  <a:srgbClr val="FFFFFF"/>
                </a:solidFill>
                <a:latin typeface="Times New Roman"/>
                <a:ea typeface="Times New Roman"/>
                <a:cs typeface="Times New Roman"/>
                <a:sym typeface="Times New Roman"/>
              </a:rPr>
              <a:t>BrickLink, </a:t>
            </a:r>
            <a:r>
              <a:rPr i="1" lang="en" sz="1100">
                <a:solidFill>
                  <a:srgbClr val="FFFFFF"/>
                </a:solidFill>
                <a:latin typeface="Times New Roman"/>
                <a:ea typeface="Times New Roman"/>
                <a:cs typeface="Times New Roman"/>
                <a:sym typeface="Times New Roman"/>
              </a:rPr>
              <a:t>BrickLink - Minifig poc007 : Lego Blackbeard [Pirates of the Caribbean] - BrickLink Reference Catalog</a:t>
            </a:r>
            <a:r>
              <a:rPr lang="en" sz="1100">
                <a:solidFill>
                  <a:srgbClr val="FFFFFF"/>
                </a:solidFill>
                <a:latin typeface="Times New Roman"/>
                <a:ea typeface="Times New Roman"/>
                <a:cs typeface="Times New Roman"/>
                <a:sym typeface="Times New Roman"/>
              </a:rPr>
              <a:t>. [Online]. Available: https://www.bricklink.com/catalogTree.asp?itemType=P. [Accessed: 03-Mar-2019].</a:t>
            </a:r>
            <a:endParaRPr sz="1100">
              <a:solidFill>
                <a:srgbClr val="FFFFFF"/>
              </a:solidFill>
              <a:latin typeface="Times New Roman"/>
              <a:ea typeface="Times New Roman"/>
              <a:cs typeface="Times New Roman"/>
              <a:sym typeface="Times New Roman"/>
            </a:endParaRPr>
          </a:p>
          <a:p>
            <a:pPr indent="0" lvl="0" marL="0" rtl="0" algn="l">
              <a:lnSpc>
                <a:spcPct val="100000"/>
              </a:lnSpc>
              <a:spcBef>
                <a:spcPts val="1600"/>
              </a:spcBef>
              <a:spcAft>
                <a:spcPts val="0"/>
              </a:spcAft>
              <a:buClr>
                <a:srgbClr val="000000"/>
              </a:buClr>
              <a:buSzPts val="1100"/>
              <a:buFont typeface="Arial"/>
              <a:buNone/>
            </a:pPr>
            <a:r>
              <a:rPr lang="en" sz="1100">
                <a:solidFill>
                  <a:srgbClr val="FFFFFF"/>
                </a:solidFill>
                <a:latin typeface="Times New Roman"/>
                <a:ea typeface="Times New Roman"/>
                <a:cs typeface="Times New Roman"/>
                <a:sym typeface="Times New Roman"/>
              </a:rPr>
              <a:t>[5] </a:t>
            </a:r>
            <a:r>
              <a:rPr lang="en" sz="1100">
                <a:solidFill>
                  <a:srgbClr val="FFFFFF"/>
                </a:solidFill>
                <a:latin typeface="Times New Roman"/>
                <a:ea typeface="Times New Roman"/>
                <a:cs typeface="Times New Roman"/>
                <a:sym typeface="Times New Roman"/>
              </a:rPr>
              <a:t> Martin, Fred G. "The art of LEGO design." </a:t>
            </a:r>
            <a:r>
              <a:rPr i="1" lang="en" sz="1100">
                <a:solidFill>
                  <a:srgbClr val="FFFFFF"/>
                </a:solidFill>
                <a:latin typeface="Times New Roman"/>
                <a:ea typeface="Times New Roman"/>
                <a:cs typeface="Times New Roman"/>
                <a:sym typeface="Times New Roman"/>
              </a:rPr>
              <a:t>The Robotics Practitioner: The Journal for Robot Build rs</a:t>
            </a:r>
            <a:r>
              <a:rPr lang="en" sz="1100">
                <a:solidFill>
                  <a:srgbClr val="FFFFFF"/>
                </a:solidFill>
                <a:latin typeface="Times New Roman"/>
                <a:ea typeface="Times New Roman"/>
                <a:cs typeface="Times New Roman"/>
                <a:sym typeface="Times New Roman"/>
              </a:rPr>
              <a:t> 1.2 (1995): 1-19.</a:t>
            </a:r>
            <a:endParaRPr sz="1100">
              <a:solidFill>
                <a:srgbClr val="FFFFFF"/>
              </a:solidFill>
              <a:latin typeface="Times New Roman"/>
              <a:ea typeface="Times New Roman"/>
              <a:cs typeface="Times New Roman"/>
              <a:sym typeface="Times New Roman"/>
            </a:endParaRPr>
          </a:p>
          <a:p>
            <a:pPr indent="0" lvl="0" marL="0" rtl="0" algn="l">
              <a:lnSpc>
                <a:spcPct val="100000"/>
              </a:lnSpc>
              <a:spcBef>
                <a:spcPts val="1600"/>
              </a:spcBef>
              <a:spcAft>
                <a:spcPts val="0"/>
              </a:spcAft>
              <a:buClr>
                <a:srgbClr val="000000"/>
              </a:buClr>
              <a:buSzPts val="1100"/>
              <a:buFont typeface="Arial"/>
              <a:buNone/>
            </a:pPr>
            <a:r>
              <a:rPr lang="en" sz="1100">
                <a:latin typeface="Times New Roman"/>
                <a:ea typeface="Times New Roman"/>
                <a:cs typeface="Times New Roman"/>
                <a:sym typeface="Times New Roman"/>
              </a:rPr>
              <a:t>[6] “ARDUINO UNO R3 [A000066],” </a:t>
            </a:r>
            <a:r>
              <a:rPr i="1" lang="en" sz="1100">
                <a:latin typeface="Times New Roman"/>
                <a:ea typeface="Times New Roman"/>
                <a:cs typeface="Times New Roman"/>
                <a:sym typeface="Times New Roman"/>
              </a:rPr>
              <a:t>Amazon</a:t>
            </a:r>
            <a:r>
              <a:rPr lang="en" sz="1100">
                <a:latin typeface="Times New Roman"/>
                <a:ea typeface="Times New Roman"/>
                <a:cs typeface="Times New Roman"/>
                <a:sym typeface="Times New Roman"/>
              </a:rPr>
              <a:t>. [Online]. Available: https://www.amazon.com/Arduino-A000066-ARDUINO-UNO-R3/dp/B008GRTSV6. [Accessed: 04-Mar-2019].</a:t>
            </a:r>
            <a:endParaRPr sz="1100">
              <a:solidFill>
                <a:srgbClr val="FFFFFF"/>
              </a:solidFill>
              <a:latin typeface="Times New Roman"/>
              <a:ea typeface="Times New Roman"/>
              <a:cs typeface="Times New Roman"/>
              <a:sym typeface="Times New Roman"/>
            </a:endParaRPr>
          </a:p>
          <a:p>
            <a:pPr indent="0" lvl="0" marL="0" rtl="0" algn="l">
              <a:lnSpc>
                <a:spcPct val="115000"/>
              </a:lnSpc>
              <a:spcBef>
                <a:spcPts val="1600"/>
              </a:spcBef>
              <a:spcAft>
                <a:spcPts val="0"/>
              </a:spcAft>
              <a:buClr>
                <a:srgbClr val="000000"/>
              </a:buClr>
              <a:buSzPts val="1800"/>
              <a:buFont typeface="Arial"/>
              <a:buNone/>
            </a:pPr>
            <a:r>
              <a:rPr lang="en" sz="1100">
                <a:latin typeface="Times New Roman"/>
                <a:ea typeface="Times New Roman"/>
                <a:cs typeface="Times New Roman"/>
                <a:sym typeface="Times New Roman"/>
              </a:rPr>
              <a:t>[7] Softschools.com. (2019). </a:t>
            </a:r>
            <a:r>
              <a:rPr i="1" lang="en" sz="1100">
                <a:latin typeface="Times New Roman"/>
                <a:ea typeface="Times New Roman"/>
                <a:cs typeface="Times New Roman"/>
                <a:sym typeface="Times New Roman"/>
              </a:rPr>
              <a:t>Distance Speed Time Formula</a:t>
            </a:r>
            <a:r>
              <a:rPr lang="en" sz="1100">
                <a:latin typeface="Times New Roman"/>
                <a:ea typeface="Times New Roman"/>
                <a:cs typeface="Times New Roman"/>
                <a:sym typeface="Times New Roman"/>
              </a:rPr>
              <a:t>. [online] Available at: http://www.softschools.com/formulas/physics/distance_speed_time_formula/75/ [Accessed 5 Mar. 2019].</a:t>
            </a:r>
            <a:endParaRPr sz="1100">
              <a:solidFill>
                <a:srgbClr val="FFFFFF"/>
              </a:solidFill>
              <a:latin typeface="Times New Roman"/>
              <a:ea typeface="Times New Roman"/>
              <a:cs typeface="Times New Roman"/>
              <a:sym typeface="Times New Roman"/>
            </a:endParaRPr>
          </a:p>
          <a:p>
            <a:pPr indent="0" lvl="0" marL="0" rtl="0" algn="l">
              <a:lnSpc>
                <a:spcPct val="115000"/>
              </a:lnSpc>
              <a:spcBef>
                <a:spcPts val="1600"/>
              </a:spcBef>
              <a:spcAft>
                <a:spcPts val="1600"/>
              </a:spcAft>
              <a:buClr>
                <a:srgbClr val="000000"/>
              </a:buClr>
              <a:buSzPts val="1100"/>
              <a:buFont typeface="Arial"/>
              <a:buNone/>
            </a:pPr>
            <a:r>
              <a:t/>
            </a:r>
            <a:endParaRPr sz="1100">
              <a:solidFill>
                <a:srgbClr val="FFFFFF"/>
              </a:solidFill>
            </a:endParaRPr>
          </a:p>
        </p:txBody>
      </p:sp>
      <p:sp>
        <p:nvSpPr>
          <p:cNvPr id="357" name="Google Shape;35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
        <p:nvSpPr>
          <p:cNvPr id="358" name="Google Shape;358;p41"/>
          <p:cNvSpPr txBox="1"/>
          <p:nvPr/>
        </p:nvSpPr>
        <p:spPr>
          <a:xfrm>
            <a:off x="438325" y="531400"/>
            <a:ext cx="3000000" cy="79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Roboto Slab"/>
                <a:ea typeface="Roboto Slab"/>
                <a:cs typeface="Roboto Slab"/>
                <a:sym typeface="Roboto Slab"/>
              </a:rPr>
              <a:t>References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latin typeface="Arial"/>
                <a:ea typeface="Arial"/>
                <a:cs typeface="Arial"/>
                <a:sym typeface="Arial"/>
              </a:rPr>
              <a:t>Project Description</a:t>
            </a:r>
            <a:endParaRPr>
              <a:latin typeface="Arial"/>
              <a:ea typeface="Arial"/>
              <a:cs typeface="Arial"/>
              <a:sym typeface="Arial"/>
            </a:endParaRPr>
          </a:p>
        </p:txBody>
      </p:sp>
      <p:sp>
        <p:nvSpPr>
          <p:cNvPr id="83" name="Google Shape;83;p15"/>
          <p:cNvSpPr txBox="1"/>
          <p:nvPr>
            <p:ph idx="1" type="body"/>
          </p:nvPr>
        </p:nvSpPr>
        <p:spPr>
          <a:xfrm>
            <a:off x="174775" y="1404338"/>
            <a:ext cx="8368200" cy="2232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1400">
                <a:solidFill>
                  <a:srgbClr val="FFFFFF"/>
                </a:solidFill>
                <a:latin typeface="Arial"/>
                <a:ea typeface="Arial"/>
                <a:cs typeface="Arial"/>
                <a:sym typeface="Arial"/>
              </a:rPr>
              <a:t>Black Box:</a:t>
            </a:r>
            <a:endParaRPr sz="1400">
              <a:solidFill>
                <a:srgbClr val="FFFFFF"/>
              </a:solidFill>
              <a:latin typeface="Arial"/>
              <a:ea typeface="Arial"/>
              <a:cs typeface="Arial"/>
              <a:sym typeface="Arial"/>
            </a:endParaRPr>
          </a:p>
          <a:p>
            <a:pPr indent="0" lvl="0" marL="457200" rtl="0" algn="l">
              <a:spcBef>
                <a:spcPts val="0"/>
              </a:spcBef>
              <a:spcAft>
                <a:spcPts val="0"/>
              </a:spcAft>
              <a:buNone/>
            </a:pPr>
            <a:r>
              <a:t/>
            </a:r>
            <a:endParaRPr b="1" sz="1400">
              <a:solidFill>
                <a:srgbClr val="FFFFFF"/>
              </a:solidFill>
              <a:latin typeface="Arial"/>
              <a:ea typeface="Arial"/>
              <a:cs typeface="Arial"/>
              <a:sym typeface="Arial"/>
            </a:endParaRPr>
          </a:p>
          <a:p>
            <a:pPr indent="0" lvl="0" marL="457200" rtl="0" algn="l">
              <a:spcBef>
                <a:spcPts val="0"/>
              </a:spcBef>
              <a:spcAft>
                <a:spcPts val="0"/>
              </a:spcAft>
              <a:buNone/>
            </a:pPr>
            <a:r>
              <a:t/>
            </a:r>
            <a:endParaRPr b="1" sz="1400">
              <a:solidFill>
                <a:srgbClr val="FFFFFF"/>
              </a:solidFill>
              <a:latin typeface="Arial"/>
              <a:ea typeface="Arial"/>
              <a:cs typeface="Arial"/>
              <a:sym typeface="Arial"/>
            </a:endParaRPr>
          </a:p>
          <a:p>
            <a:pPr indent="0" lvl="0" marL="457200" rtl="0" algn="l">
              <a:spcBef>
                <a:spcPts val="0"/>
              </a:spcBef>
              <a:spcAft>
                <a:spcPts val="0"/>
              </a:spcAft>
              <a:buNone/>
            </a:pPr>
            <a:r>
              <a:t/>
            </a:r>
            <a:endParaRPr b="1" sz="1400">
              <a:solidFill>
                <a:srgbClr val="FFFFFF"/>
              </a:solidFill>
              <a:latin typeface="Arial"/>
              <a:ea typeface="Arial"/>
              <a:cs typeface="Arial"/>
              <a:sym typeface="Arial"/>
            </a:endParaRPr>
          </a:p>
          <a:p>
            <a:pPr indent="0" lvl="0" marL="457200" rtl="0" algn="l">
              <a:spcBef>
                <a:spcPts val="0"/>
              </a:spcBef>
              <a:spcAft>
                <a:spcPts val="0"/>
              </a:spcAft>
              <a:buNone/>
            </a:pPr>
            <a:r>
              <a:t/>
            </a:r>
            <a:endParaRPr b="1" sz="1400">
              <a:solidFill>
                <a:srgbClr val="FFFFFF"/>
              </a:solidFill>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84" name="Google Shape;8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85" name="Google Shape;85;p15"/>
          <p:cNvCxnSpPr/>
          <p:nvPr/>
        </p:nvCxnSpPr>
        <p:spPr>
          <a:xfrm flipH="1" rot="10800000">
            <a:off x="468875" y="2437650"/>
            <a:ext cx="2778600" cy="12900"/>
          </a:xfrm>
          <a:prstGeom prst="straightConnector1">
            <a:avLst/>
          </a:prstGeom>
          <a:noFill/>
          <a:ln cap="flat" cmpd="sng" w="38100">
            <a:solidFill>
              <a:srgbClr val="000000"/>
            </a:solidFill>
            <a:prstDash val="solid"/>
            <a:round/>
            <a:headEnd len="med" w="med" type="none"/>
            <a:tailEnd len="med" w="med" type="triangle"/>
          </a:ln>
        </p:spPr>
      </p:cxnSp>
      <p:cxnSp>
        <p:nvCxnSpPr>
          <p:cNvPr id="86" name="Google Shape;86;p15"/>
          <p:cNvCxnSpPr/>
          <p:nvPr/>
        </p:nvCxnSpPr>
        <p:spPr>
          <a:xfrm flipH="1" rot="10800000">
            <a:off x="5470225" y="2436300"/>
            <a:ext cx="2798400" cy="15600"/>
          </a:xfrm>
          <a:prstGeom prst="straightConnector1">
            <a:avLst/>
          </a:prstGeom>
          <a:noFill/>
          <a:ln cap="flat" cmpd="sng" w="38100">
            <a:solidFill>
              <a:srgbClr val="000000"/>
            </a:solidFill>
            <a:prstDash val="solid"/>
            <a:round/>
            <a:headEnd len="med" w="med" type="none"/>
            <a:tailEnd len="med" w="med" type="triangle"/>
          </a:ln>
        </p:spPr>
      </p:cxnSp>
      <p:sp>
        <p:nvSpPr>
          <p:cNvPr id="87" name="Google Shape;87;p15"/>
          <p:cNvSpPr/>
          <p:nvPr/>
        </p:nvSpPr>
        <p:spPr>
          <a:xfrm>
            <a:off x="3363825" y="2316800"/>
            <a:ext cx="1990200" cy="1069500"/>
          </a:xfrm>
          <a:prstGeom prst="rect">
            <a:avLst/>
          </a:prstGeom>
          <a:solidFill>
            <a:schemeClr val="l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nvSpPr>
        <p:spPr>
          <a:xfrm>
            <a:off x="3389575" y="2552025"/>
            <a:ext cx="1938600" cy="56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800">
                <a:latin typeface="Roboto"/>
                <a:ea typeface="Roboto"/>
                <a:cs typeface="Roboto"/>
                <a:sym typeface="Roboto"/>
              </a:rPr>
              <a:t>Sorting Legos</a:t>
            </a:r>
            <a:endParaRPr b="1" sz="1800">
              <a:latin typeface="Roboto"/>
              <a:ea typeface="Roboto"/>
              <a:cs typeface="Roboto"/>
              <a:sym typeface="Roboto"/>
            </a:endParaRPr>
          </a:p>
        </p:txBody>
      </p:sp>
      <p:cxnSp>
        <p:nvCxnSpPr>
          <p:cNvPr id="89" name="Google Shape;89;p15"/>
          <p:cNvCxnSpPr/>
          <p:nvPr/>
        </p:nvCxnSpPr>
        <p:spPr>
          <a:xfrm>
            <a:off x="520575" y="3298800"/>
            <a:ext cx="2727000" cy="13500"/>
          </a:xfrm>
          <a:prstGeom prst="straightConnector1">
            <a:avLst/>
          </a:prstGeom>
          <a:noFill/>
          <a:ln cap="flat" cmpd="sng" w="19050">
            <a:solidFill>
              <a:srgbClr val="000000"/>
            </a:solidFill>
            <a:prstDash val="dash"/>
            <a:round/>
            <a:headEnd len="med" w="med" type="none"/>
            <a:tailEnd len="med" w="med" type="triangle"/>
          </a:ln>
        </p:spPr>
      </p:cxnSp>
      <p:cxnSp>
        <p:nvCxnSpPr>
          <p:cNvPr id="90" name="Google Shape;90;p15"/>
          <p:cNvCxnSpPr/>
          <p:nvPr/>
        </p:nvCxnSpPr>
        <p:spPr>
          <a:xfrm>
            <a:off x="5470225" y="3386200"/>
            <a:ext cx="2700900" cy="15900"/>
          </a:xfrm>
          <a:prstGeom prst="straightConnector1">
            <a:avLst/>
          </a:prstGeom>
          <a:noFill/>
          <a:ln cap="flat" cmpd="sng" w="19050">
            <a:solidFill>
              <a:srgbClr val="000000"/>
            </a:solidFill>
            <a:prstDash val="dash"/>
            <a:round/>
            <a:headEnd len="med" w="med" type="none"/>
            <a:tailEnd len="med" w="med" type="triangle"/>
          </a:ln>
        </p:spPr>
      </p:cxnSp>
      <p:cxnSp>
        <p:nvCxnSpPr>
          <p:cNvPr id="91" name="Google Shape;91;p15"/>
          <p:cNvCxnSpPr/>
          <p:nvPr/>
        </p:nvCxnSpPr>
        <p:spPr>
          <a:xfrm flipH="1" rot="10800000">
            <a:off x="494725" y="2922225"/>
            <a:ext cx="2752800" cy="1800"/>
          </a:xfrm>
          <a:prstGeom prst="straightConnector1">
            <a:avLst/>
          </a:prstGeom>
          <a:noFill/>
          <a:ln cap="flat" cmpd="sng" w="19050">
            <a:solidFill>
              <a:srgbClr val="000000"/>
            </a:solidFill>
            <a:prstDash val="solid"/>
            <a:round/>
            <a:headEnd len="med" w="med" type="none"/>
            <a:tailEnd len="med" w="med" type="triangle"/>
          </a:ln>
        </p:spPr>
      </p:cxnSp>
      <p:cxnSp>
        <p:nvCxnSpPr>
          <p:cNvPr id="92" name="Google Shape;92;p15"/>
          <p:cNvCxnSpPr/>
          <p:nvPr/>
        </p:nvCxnSpPr>
        <p:spPr>
          <a:xfrm>
            <a:off x="5470225" y="2914088"/>
            <a:ext cx="2765700" cy="9900"/>
          </a:xfrm>
          <a:prstGeom prst="straightConnector1">
            <a:avLst/>
          </a:prstGeom>
          <a:noFill/>
          <a:ln cap="flat" cmpd="sng" w="19050">
            <a:solidFill>
              <a:srgbClr val="000000"/>
            </a:solidFill>
            <a:prstDash val="solid"/>
            <a:round/>
            <a:headEnd len="med" w="med" type="none"/>
            <a:tailEnd len="med" w="med" type="triangle"/>
          </a:ln>
        </p:spPr>
      </p:cxnSp>
      <p:sp>
        <p:nvSpPr>
          <p:cNvPr id="93" name="Google Shape;93;p15"/>
          <p:cNvSpPr txBox="1"/>
          <p:nvPr/>
        </p:nvSpPr>
        <p:spPr>
          <a:xfrm>
            <a:off x="757850" y="2100088"/>
            <a:ext cx="30000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Random Legos/</a:t>
            </a:r>
            <a:r>
              <a:rPr lang="en" sz="1000">
                <a:solidFill>
                  <a:srgbClr val="FFFFFF"/>
                </a:solidFill>
              </a:rPr>
              <a:t>Non-Legos</a:t>
            </a:r>
            <a:r>
              <a:rPr lang="en" sz="1000">
                <a:solidFill>
                  <a:srgbClr val="FFFFFF"/>
                </a:solidFill>
              </a:rPr>
              <a:t>, Hand  </a:t>
            </a:r>
            <a:endParaRPr sz="1000">
              <a:solidFill>
                <a:srgbClr val="FFFFFF"/>
              </a:solidFill>
            </a:endParaRPr>
          </a:p>
        </p:txBody>
      </p:sp>
      <p:sp>
        <p:nvSpPr>
          <p:cNvPr id="94" name="Google Shape;94;p15"/>
          <p:cNvSpPr txBox="1"/>
          <p:nvPr/>
        </p:nvSpPr>
        <p:spPr>
          <a:xfrm>
            <a:off x="757850" y="2552050"/>
            <a:ext cx="3000000" cy="4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Electrical Energy, Human Energy     </a:t>
            </a:r>
            <a:endParaRPr sz="1000">
              <a:solidFill>
                <a:srgbClr val="FFFFFF"/>
              </a:solidFill>
            </a:endParaRPr>
          </a:p>
        </p:txBody>
      </p:sp>
      <p:sp>
        <p:nvSpPr>
          <p:cNvPr id="95" name="Google Shape;95;p15"/>
          <p:cNvSpPr txBox="1"/>
          <p:nvPr/>
        </p:nvSpPr>
        <p:spPr>
          <a:xfrm>
            <a:off x="974200" y="2992700"/>
            <a:ext cx="30000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On/Off, Empty Reservoir        </a:t>
            </a:r>
            <a:endParaRPr sz="1000">
              <a:solidFill>
                <a:srgbClr val="FFFFFF"/>
              </a:solidFill>
            </a:endParaRPr>
          </a:p>
        </p:txBody>
      </p:sp>
      <p:sp>
        <p:nvSpPr>
          <p:cNvPr id="96" name="Google Shape;96;p15"/>
          <p:cNvSpPr txBox="1"/>
          <p:nvPr/>
        </p:nvSpPr>
        <p:spPr>
          <a:xfrm>
            <a:off x="5825925" y="2136500"/>
            <a:ext cx="3000000" cy="4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Sorted Legos/Non-Legos, Hand  </a:t>
            </a:r>
            <a:endParaRPr sz="1000">
              <a:solidFill>
                <a:srgbClr val="FFFFFF"/>
              </a:solidFill>
            </a:endParaRPr>
          </a:p>
        </p:txBody>
      </p:sp>
      <p:sp>
        <p:nvSpPr>
          <p:cNvPr id="97" name="Google Shape;97;p15"/>
          <p:cNvSpPr txBox="1"/>
          <p:nvPr/>
        </p:nvSpPr>
        <p:spPr>
          <a:xfrm>
            <a:off x="6195800" y="2613200"/>
            <a:ext cx="3000000" cy="47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Heat, Sound/Noise    </a:t>
            </a:r>
            <a:endParaRPr sz="1000">
              <a:solidFill>
                <a:srgbClr val="FFFFFF"/>
              </a:solidFill>
            </a:endParaRPr>
          </a:p>
        </p:txBody>
      </p:sp>
      <p:sp>
        <p:nvSpPr>
          <p:cNvPr id="98" name="Google Shape;98;p15"/>
          <p:cNvSpPr txBox="1"/>
          <p:nvPr/>
        </p:nvSpPr>
        <p:spPr>
          <a:xfrm>
            <a:off x="6105075" y="3089900"/>
            <a:ext cx="30000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On/Off, Full Reservoirs </a:t>
            </a:r>
            <a:endParaRPr sz="1000">
              <a:solidFill>
                <a:srgbClr val="FFFFFF"/>
              </a:solidFill>
            </a:endParaRPr>
          </a:p>
        </p:txBody>
      </p:sp>
      <p:cxnSp>
        <p:nvCxnSpPr>
          <p:cNvPr id="99" name="Google Shape;99;p15"/>
          <p:cNvCxnSpPr/>
          <p:nvPr/>
        </p:nvCxnSpPr>
        <p:spPr>
          <a:xfrm>
            <a:off x="3664100" y="3636575"/>
            <a:ext cx="1326000" cy="0"/>
          </a:xfrm>
          <a:prstGeom prst="straightConnector1">
            <a:avLst/>
          </a:prstGeom>
          <a:noFill/>
          <a:ln cap="flat" cmpd="sng" w="38100">
            <a:solidFill>
              <a:srgbClr val="000000"/>
            </a:solidFill>
            <a:prstDash val="solid"/>
            <a:round/>
            <a:headEnd len="med" w="med" type="none"/>
            <a:tailEnd len="med" w="med" type="triangle"/>
          </a:ln>
        </p:spPr>
      </p:cxnSp>
      <p:cxnSp>
        <p:nvCxnSpPr>
          <p:cNvPr id="100" name="Google Shape;100;p15"/>
          <p:cNvCxnSpPr/>
          <p:nvPr/>
        </p:nvCxnSpPr>
        <p:spPr>
          <a:xfrm>
            <a:off x="3667700" y="3923800"/>
            <a:ext cx="1318800" cy="0"/>
          </a:xfrm>
          <a:prstGeom prst="straightConnector1">
            <a:avLst/>
          </a:prstGeom>
          <a:noFill/>
          <a:ln cap="flat" cmpd="sng" w="19050">
            <a:solidFill>
              <a:srgbClr val="000000"/>
            </a:solidFill>
            <a:prstDash val="solid"/>
            <a:round/>
            <a:headEnd len="med" w="med" type="none"/>
            <a:tailEnd len="med" w="med" type="triangle"/>
          </a:ln>
        </p:spPr>
      </p:cxnSp>
      <p:cxnSp>
        <p:nvCxnSpPr>
          <p:cNvPr id="101" name="Google Shape;101;p15"/>
          <p:cNvCxnSpPr/>
          <p:nvPr/>
        </p:nvCxnSpPr>
        <p:spPr>
          <a:xfrm>
            <a:off x="3664100" y="4190050"/>
            <a:ext cx="1332900" cy="0"/>
          </a:xfrm>
          <a:prstGeom prst="straightConnector1">
            <a:avLst/>
          </a:prstGeom>
          <a:noFill/>
          <a:ln cap="flat" cmpd="sng" w="19050">
            <a:solidFill>
              <a:srgbClr val="000000"/>
            </a:solidFill>
            <a:prstDash val="dash"/>
            <a:round/>
            <a:headEnd len="med" w="med" type="none"/>
            <a:tailEnd len="med" w="med" type="triangle"/>
          </a:ln>
        </p:spPr>
      </p:cxnSp>
      <p:sp>
        <p:nvSpPr>
          <p:cNvPr id="102" name="Google Shape;102;p15"/>
          <p:cNvSpPr txBox="1"/>
          <p:nvPr/>
        </p:nvSpPr>
        <p:spPr>
          <a:xfrm>
            <a:off x="3932575" y="3349575"/>
            <a:ext cx="852600" cy="30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Materials</a:t>
            </a:r>
            <a:r>
              <a:rPr lang="en" sz="1000">
                <a:solidFill>
                  <a:srgbClr val="FFFFFF"/>
                </a:solidFill>
              </a:rPr>
              <a:t> </a:t>
            </a:r>
            <a:endParaRPr/>
          </a:p>
        </p:txBody>
      </p:sp>
      <p:sp>
        <p:nvSpPr>
          <p:cNvPr id="103" name="Google Shape;103;p15"/>
          <p:cNvSpPr txBox="1"/>
          <p:nvPr/>
        </p:nvSpPr>
        <p:spPr>
          <a:xfrm>
            <a:off x="4020100" y="3635325"/>
            <a:ext cx="852600" cy="30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Energy</a:t>
            </a:r>
            <a:r>
              <a:rPr lang="en" sz="1000">
                <a:solidFill>
                  <a:srgbClr val="FFFFFF"/>
                </a:solidFill>
              </a:rPr>
              <a:t> </a:t>
            </a:r>
            <a:endParaRPr/>
          </a:p>
        </p:txBody>
      </p:sp>
      <p:sp>
        <p:nvSpPr>
          <p:cNvPr id="104" name="Google Shape;104;p15"/>
          <p:cNvSpPr txBox="1"/>
          <p:nvPr/>
        </p:nvSpPr>
        <p:spPr>
          <a:xfrm>
            <a:off x="4020100" y="3884350"/>
            <a:ext cx="852600" cy="30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rPr>
              <a:t>Signals </a:t>
            </a:r>
            <a:endParaRPr/>
          </a:p>
        </p:txBody>
      </p:sp>
      <p:sp>
        <p:nvSpPr>
          <p:cNvPr id="105" name="Google Shape;105;p15"/>
          <p:cNvSpPr txBox="1"/>
          <p:nvPr/>
        </p:nvSpPr>
        <p:spPr>
          <a:xfrm>
            <a:off x="7520525" y="4740875"/>
            <a:ext cx="1961400" cy="4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Sultan Alharbi</a:t>
            </a:r>
            <a:endParaRPr>
              <a:solidFill>
                <a:srgbClr val="FFFFFF"/>
              </a:solidFill>
            </a:endParaRPr>
          </a:p>
        </p:txBody>
      </p:sp>
      <p:sp>
        <p:nvSpPr>
          <p:cNvPr id="106" name="Google Shape;106;p15"/>
          <p:cNvSpPr txBox="1"/>
          <p:nvPr/>
        </p:nvSpPr>
        <p:spPr>
          <a:xfrm>
            <a:off x="3529150" y="4190050"/>
            <a:ext cx="3000000" cy="4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imes New Roman"/>
                <a:ea typeface="Times New Roman"/>
                <a:cs typeface="Times New Roman"/>
                <a:sym typeface="Times New Roman"/>
              </a:rPr>
              <a:t>Figure 2:</a:t>
            </a:r>
            <a:r>
              <a:rPr lang="en">
                <a:solidFill>
                  <a:schemeClr val="dk1"/>
                </a:solidFill>
                <a:latin typeface="Times New Roman"/>
                <a:ea typeface="Times New Roman"/>
                <a:cs typeface="Times New Roman"/>
                <a:sym typeface="Times New Roman"/>
              </a:rPr>
              <a:t> Black Box</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2"/>
          <p:cNvSpPr txBox="1"/>
          <p:nvPr>
            <p:ph type="title"/>
          </p:nvPr>
        </p:nvSpPr>
        <p:spPr>
          <a:xfrm>
            <a:off x="567025" y="310000"/>
            <a:ext cx="5618700" cy="409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a:t>Thank You,</a:t>
            </a:r>
            <a:endParaRPr/>
          </a:p>
          <a:p>
            <a:pPr indent="0" lvl="0" marL="0" rtl="0" algn="ctr">
              <a:lnSpc>
                <a:spcPct val="100000"/>
              </a:lnSpc>
              <a:spcBef>
                <a:spcPts val="0"/>
              </a:spcBef>
              <a:spcAft>
                <a:spcPts val="0"/>
              </a:spcAft>
              <a:buSzPts val="4800"/>
              <a:buNone/>
            </a:pPr>
            <a:r>
              <a:rPr lang="en"/>
              <a:t> Questions?</a:t>
            </a:r>
            <a:endParaRPr/>
          </a:p>
        </p:txBody>
      </p:sp>
      <p:sp>
        <p:nvSpPr>
          <p:cNvPr id="364" name="Google Shape;36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70" name="Google Shape;370;p43"/>
          <p:cNvSpPr txBox="1"/>
          <p:nvPr/>
        </p:nvSpPr>
        <p:spPr>
          <a:xfrm>
            <a:off x="195400" y="195400"/>
            <a:ext cx="3000000" cy="9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Roboto Slab"/>
                <a:ea typeface="Roboto Slab"/>
                <a:cs typeface="Roboto Slab"/>
                <a:sym typeface="Roboto Slab"/>
              </a:rPr>
              <a:t>Appendix A</a:t>
            </a:r>
            <a:r>
              <a:rPr lang="en" sz="3000">
                <a:solidFill>
                  <a:schemeClr val="dk1"/>
                </a:solidFill>
                <a:latin typeface="Roboto Slab"/>
                <a:ea typeface="Roboto Slab"/>
                <a:cs typeface="Roboto Slab"/>
                <a:sym typeface="Roboto Slab"/>
              </a:rPr>
              <a:t>  </a:t>
            </a:r>
            <a:endParaRPr sz="3000">
              <a:solidFill>
                <a:schemeClr val="dk1"/>
              </a:solidFill>
              <a:latin typeface="Roboto Slab"/>
              <a:ea typeface="Roboto Slab"/>
              <a:cs typeface="Roboto Slab"/>
              <a:sym typeface="Roboto Slab"/>
            </a:endParaRPr>
          </a:p>
        </p:txBody>
      </p:sp>
      <p:pic>
        <p:nvPicPr>
          <p:cNvPr id="371" name="Google Shape;371;p43"/>
          <p:cNvPicPr preferRelativeResize="0"/>
          <p:nvPr/>
        </p:nvPicPr>
        <p:blipFill>
          <a:blip r:embed="rId3">
            <a:alphaModFix/>
          </a:blip>
          <a:stretch>
            <a:fillRect/>
          </a:stretch>
        </p:blipFill>
        <p:spPr>
          <a:xfrm>
            <a:off x="152400" y="1151525"/>
            <a:ext cx="8839201" cy="333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latin typeface="Arial"/>
                <a:ea typeface="Arial"/>
                <a:cs typeface="Arial"/>
                <a:sym typeface="Arial"/>
              </a:rPr>
              <a:t>Project Description</a:t>
            </a:r>
            <a:endParaRPr>
              <a:latin typeface="Arial"/>
              <a:ea typeface="Arial"/>
              <a:cs typeface="Arial"/>
              <a:sym typeface="Arial"/>
            </a:endParaRPr>
          </a:p>
        </p:txBody>
      </p:sp>
      <p:sp>
        <p:nvSpPr>
          <p:cNvPr id="112" name="Google Shape;11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13" name="Google Shape;113;p16"/>
          <p:cNvPicPr preferRelativeResize="0"/>
          <p:nvPr/>
        </p:nvPicPr>
        <p:blipFill rotWithShape="1">
          <a:blip r:embed="rId3">
            <a:alphaModFix/>
          </a:blip>
          <a:srcRect b="2142" l="455" r="426" t="2218"/>
          <a:stretch/>
        </p:blipFill>
        <p:spPr>
          <a:xfrm>
            <a:off x="48850" y="1637125"/>
            <a:ext cx="9037773" cy="2829425"/>
          </a:xfrm>
          <a:prstGeom prst="rect">
            <a:avLst/>
          </a:prstGeom>
          <a:noFill/>
          <a:ln>
            <a:noFill/>
          </a:ln>
        </p:spPr>
      </p:pic>
      <p:sp>
        <p:nvSpPr>
          <p:cNvPr id="114" name="Google Shape;114;p16"/>
          <p:cNvSpPr txBox="1"/>
          <p:nvPr/>
        </p:nvSpPr>
        <p:spPr>
          <a:xfrm>
            <a:off x="7297277" y="4801875"/>
            <a:ext cx="15771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Sultan Alharbi</a:t>
            </a:r>
            <a:endParaRPr>
              <a:solidFill>
                <a:schemeClr val="dk1"/>
              </a:solidFill>
            </a:endParaRPr>
          </a:p>
        </p:txBody>
      </p:sp>
      <p:sp>
        <p:nvSpPr>
          <p:cNvPr id="115" name="Google Shape;115;p16"/>
          <p:cNvSpPr txBox="1"/>
          <p:nvPr/>
        </p:nvSpPr>
        <p:spPr>
          <a:xfrm>
            <a:off x="2993975" y="4408275"/>
            <a:ext cx="300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imes New Roman"/>
                <a:ea typeface="Times New Roman"/>
                <a:cs typeface="Times New Roman"/>
                <a:sym typeface="Times New Roman"/>
              </a:rPr>
              <a:t>Figure 3:</a:t>
            </a:r>
            <a:r>
              <a:rPr lang="en">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Functional Decomposition</a:t>
            </a:r>
            <a:endParaRPr>
              <a:latin typeface="Times New Roman"/>
              <a:ea typeface="Times New Roman"/>
              <a:cs typeface="Times New Roman"/>
              <a:sym typeface="Times New Roman"/>
            </a:endParaRPr>
          </a:p>
        </p:txBody>
      </p:sp>
      <p:sp>
        <p:nvSpPr>
          <p:cNvPr id="116" name="Google Shape;116;p16"/>
          <p:cNvSpPr txBox="1"/>
          <p:nvPr/>
        </p:nvSpPr>
        <p:spPr>
          <a:xfrm>
            <a:off x="230325" y="1251125"/>
            <a:ext cx="3000000" cy="6861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solidFill>
                  <a:schemeClr val="dk1"/>
                </a:solidFill>
              </a:rPr>
              <a:t>Functional</a:t>
            </a:r>
            <a:r>
              <a:rPr lang="en">
                <a:solidFill>
                  <a:schemeClr val="dk1"/>
                </a:solidFill>
              </a:rPr>
              <a:t> </a:t>
            </a:r>
            <a:r>
              <a:rPr lang="en">
                <a:solidFill>
                  <a:schemeClr val="dk1"/>
                </a:solidFill>
              </a:rPr>
              <a:t>Decomposition:</a:t>
            </a:r>
            <a:r>
              <a:rPr lang="en">
                <a:solidFill>
                  <a:schemeClr val="dk1"/>
                </a:solidFil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Concept Generations</a:t>
            </a:r>
            <a:endParaRPr>
              <a:latin typeface="Arial"/>
              <a:ea typeface="Arial"/>
              <a:cs typeface="Arial"/>
              <a:sym typeface="Arial"/>
            </a:endParaRPr>
          </a:p>
        </p:txBody>
      </p:sp>
      <p:sp>
        <p:nvSpPr>
          <p:cNvPr id="122" name="Google Shape;122;p17"/>
          <p:cNvSpPr txBox="1"/>
          <p:nvPr>
            <p:ph idx="1" type="body"/>
          </p:nvPr>
        </p:nvSpPr>
        <p:spPr>
          <a:xfrm>
            <a:off x="269225" y="1493599"/>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Arial"/>
              <a:buChar char="●"/>
            </a:pPr>
            <a:r>
              <a:rPr b="1" lang="en">
                <a:solidFill>
                  <a:srgbClr val="FFFFFF"/>
                </a:solidFill>
                <a:latin typeface="Arial"/>
                <a:ea typeface="Arial"/>
                <a:cs typeface="Arial"/>
                <a:sym typeface="Arial"/>
              </a:rPr>
              <a:t>Main </a:t>
            </a:r>
            <a:r>
              <a:rPr b="1" lang="en">
                <a:solidFill>
                  <a:srgbClr val="FFFFFF"/>
                </a:solidFill>
                <a:latin typeface="Arial"/>
                <a:ea typeface="Arial"/>
                <a:cs typeface="Arial"/>
                <a:sym typeface="Arial"/>
              </a:rPr>
              <a:t>subsystem</a:t>
            </a:r>
            <a:r>
              <a:rPr b="1" lang="en">
                <a:solidFill>
                  <a:srgbClr val="FFFFFF"/>
                </a:solidFill>
                <a:latin typeface="Arial"/>
                <a:ea typeface="Arial"/>
                <a:cs typeface="Arial"/>
                <a:sym typeface="Arial"/>
              </a:rPr>
              <a:t> concepts:</a:t>
            </a:r>
            <a:endParaRPr b="1">
              <a:solidFill>
                <a:srgbClr val="FFFFFF"/>
              </a:solidFill>
              <a:latin typeface="Arial"/>
              <a:ea typeface="Arial"/>
              <a:cs typeface="Arial"/>
              <a:sym typeface="Arial"/>
            </a:endParaRPr>
          </a:p>
          <a:p>
            <a:pPr indent="-323850" lvl="1" marL="914400" rtl="0" algn="l">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Align/S</a:t>
            </a:r>
            <a:r>
              <a:rPr lang="en" sz="1500">
                <a:solidFill>
                  <a:srgbClr val="FFFFFF"/>
                </a:solidFill>
                <a:latin typeface="Arial"/>
                <a:ea typeface="Arial"/>
                <a:cs typeface="Arial"/>
                <a:sym typeface="Arial"/>
              </a:rPr>
              <a:t>eparate</a:t>
            </a:r>
            <a:r>
              <a:rPr lang="en" sz="1500">
                <a:solidFill>
                  <a:srgbClr val="FFFFFF"/>
                </a:solidFill>
                <a:latin typeface="Arial"/>
                <a:ea typeface="Arial"/>
                <a:cs typeface="Arial"/>
                <a:sym typeface="Arial"/>
              </a:rPr>
              <a:t> Legos</a:t>
            </a:r>
            <a:endParaRPr sz="1500">
              <a:solidFill>
                <a:srgbClr val="FFFFFF"/>
              </a:solidFill>
              <a:latin typeface="Arial"/>
              <a:ea typeface="Arial"/>
              <a:cs typeface="Arial"/>
              <a:sym typeface="Arial"/>
            </a:endParaRPr>
          </a:p>
          <a:p>
            <a:pPr indent="-323850" lvl="1" marL="914400" rtl="0" algn="l">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Transport Legos</a:t>
            </a:r>
            <a:endParaRPr sz="1500">
              <a:solidFill>
                <a:srgbClr val="FFFFFF"/>
              </a:solidFill>
              <a:latin typeface="Arial"/>
              <a:ea typeface="Arial"/>
              <a:cs typeface="Arial"/>
              <a:sym typeface="Arial"/>
            </a:endParaRPr>
          </a:p>
          <a:p>
            <a:pPr indent="-323850" lvl="1" marL="914400" rtl="0" algn="l">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Classify Legos</a:t>
            </a:r>
            <a:endParaRPr sz="1500">
              <a:solidFill>
                <a:srgbClr val="FFFFFF"/>
              </a:solidFill>
              <a:latin typeface="Arial"/>
              <a:ea typeface="Arial"/>
              <a:cs typeface="Arial"/>
              <a:sym typeface="Arial"/>
            </a:endParaRPr>
          </a:p>
          <a:p>
            <a:pPr indent="-323850" lvl="1" marL="914400" rtl="0" algn="l">
              <a:spcBef>
                <a:spcPts val="0"/>
              </a:spcBef>
              <a:spcAft>
                <a:spcPts val="0"/>
              </a:spcAft>
              <a:buClr>
                <a:srgbClr val="FFFFFF"/>
              </a:buClr>
              <a:buSzPts val="1500"/>
              <a:buFont typeface="Arial"/>
              <a:buChar char="○"/>
            </a:pPr>
            <a:r>
              <a:rPr lang="en" sz="1500">
                <a:solidFill>
                  <a:srgbClr val="FFFFFF"/>
                </a:solidFill>
                <a:latin typeface="Arial"/>
                <a:ea typeface="Arial"/>
                <a:cs typeface="Arial"/>
                <a:sym typeface="Arial"/>
              </a:rPr>
              <a:t>Sorting Legos</a:t>
            </a:r>
            <a:endParaRPr sz="1500">
              <a:solidFill>
                <a:srgbClr val="FFFFFF"/>
              </a:solidFill>
              <a:latin typeface="Arial"/>
              <a:ea typeface="Arial"/>
              <a:cs typeface="Arial"/>
              <a:sym typeface="Arial"/>
            </a:endParaRPr>
          </a:p>
          <a:p>
            <a:pPr indent="0" lvl="0" marL="914400" rtl="0" algn="l">
              <a:spcBef>
                <a:spcPts val="0"/>
              </a:spcBef>
              <a:spcAft>
                <a:spcPts val="0"/>
              </a:spcAft>
              <a:buNone/>
            </a:pPr>
            <a:r>
              <a:t/>
            </a:r>
            <a:endParaRPr b="1">
              <a:solidFill>
                <a:srgbClr val="FFFFFF"/>
              </a:solidFill>
              <a:latin typeface="Arial"/>
              <a:ea typeface="Arial"/>
              <a:cs typeface="Arial"/>
              <a:sym typeface="Arial"/>
            </a:endParaRPr>
          </a:p>
        </p:txBody>
      </p:sp>
      <p:sp>
        <p:nvSpPr>
          <p:cNvPr id="123" name="Google Shape;12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4" name="Google Shape;124;p17"/>
          <p:cNvSpPr txBox="1"/>
          <p:nvPr/>
        </p:nvSpPr>
        <p:spPr>
          <a:xfrm>
            <a:off x="7463750" y="4708175"/>
            <a:ext cx="1764000" cy="2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Fahad Alotaibi</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Align/Separate Legos </a:t>
            </a:r>
            <a:endParaRPr>
              <a:latin typeface="Arial"/>
              <a:ea typeface="Arial"/>
              <a:cs typeface="Arial"/>
              <a:sym typeface="Arial"/>
            </a:endParaRPr>
          </a:p>
        </p:txBody>
      </p:sp>
      <p:sp>
        <p:nvSpPr>
          <p:cNvPr id="130" name="Google Shape;130;p1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Arial"/>
              <a:buChar char="●"/>
            </a:pPr>
            <a:r>
              <a:rPr b="1" lang="en">
                <a:latin typeface="Arial"/>
                <a:ea typeface="Arial"/>
                <a:cs typeface="Arial"/>
                <a:sym typeface="Arial"/>
              </a:rPr>
              <a:t>1- Slide Box</a:t>
            </a:r>
            <a:endParaRPr b="1">
              <a:latin typeface="Arial"/>
              <a:ea typeface="Arial"/>
              <a:cs typeface="Arial"/>
              <a:sym typeface="Arial"/>
            </a:endParaRPr>
          </a:p>
          <a:p>
            <a:pPr indent="-323850" lvl="1" marL="914400" marR="0" rtl="0" algn="l">
              <a:lnSpc>
                <a:spcPct val="115000"/>
              </a:lnSpc>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No Electrical or kinetic energy</a:t>
            </a:r>
            <a:endParaRPr sz="1500">
              <a:latin typeface="Arial"/>
              <a:ea typeface="Arial"/>
              <a:cs typeface="Arial"/>
              <a:sym typeface="Arial"/>
            </a:endParaRPr>
          </a:p>
          <a:p>
            <a:pPr indent="-323850" lvl="1" marL="914400" marR="0" rtl="0" algn="l">
              <a:lnSpc>
                <a:spcPct val="115000"/>
              </a:lnSpc>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marR="0" rtl="0" algn="l">
              <a:lnSpc>
                <a:spcPct val="115000"/>
              </a:lnSpc>
              <a:spcBef>
                <a:spcPts val="0"/>
              </a:spcBef>
              <a:spcAft>
                <a:spcPts val="0"/>
              </a:spcAft>
              <a:buClr>
                <a:schemeClr val="dk1"/>
              </a:buClr>
              <a:buSzPts val="1500"/>
              <a:buFont typeface="Arial"/>
              <a:buChar char="■"/>
            </a:pPr>
            <a:r>
              <a:rPr lang="en" sz="1500">
                <a:latin typeface="Arial"/>
                <a:ea typeface="Arial"/>
                <a:cs typeface="Arial"/>
                <a:sym typeface="Arial"/>
              </a:rPr>
              <a:t>Chance of breaking</a:t>
            </a:r>
            <a:endParaRPr sz="1500">
              <a:latin typeface="Arial"/>
              <a:ea typeface="Arial"/>
              <a:cs typeface="Arial"/>
              <a:sym typeface="Arial"/>
            </a:endParaRPr>
          </a:p>
          <a:p>
            <a:pPr indent="0" lvl="0" marL="914400" marR="0" rtl="0" algn="l">
              <a:lnSpc>
                <a:spcPct val="115000"/>
              </a:lnSpc>
              <a:spcBef>
                <a:spcPts val="0"/>
              </a:spcBef>
              <a:spcAft>
                <a:spcPts val="0"/>
              </a:spcAft>
              <a:buNone/>
            </a:pPr>
            <a:r>
              <a:rPr lang="en" sz="1500">
                <a:latin typeface="Arial"/>
                <a:ea typeface="Arial"/>
                <a:cs typeface="Arial"/>
                <a:sym typeface="Arial"/>
              </a:rPr>
              <a:t> </a:t>
            </a:r>
            <a:endParaRPr sz="1500">
              <a:latin typeface="Arial"/>
              <a:ea typeface="Arial"/>
              <a:cs typeface="Arial"/>
              <a:sym typeface="Arial"/>
            </a:endParaRPr>
          </a:p>
          <a:p>
            <a:pPr indent="0" lvl="0" marL="0" rtl="0" algn="l">
              <a:spcBef>
                <a:spcPts val="0"/>
              </a:spcBef>
              <a:spcAft>
                <a:spcPts val="0"/>
              </a:spcAft>
              <a:buNone/>
            </a:pPr>
            <a:r>
              <a:t/>
            </a:r>
            <a:endParaRPr sz="1500"/>
          </a:p>
        </p:txBody>
      </p:sp>
      <p:sp>
        <p:nvSpPr>
          <p:cNvPr id="131" name="Google Shape;13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2" name="Google Shape;132;p18"/>
          <p:cNvPicPr preferRelativeResize="0"/>
          <p:nvPr/>
        </p:nvPicPr>
        <p:blipFill>
          <a:blip r:embed="rId3">
            <a:alphaModFix/>
          </a:blip>
          <a:stretch>
            <a:fillRect/>
          </a:stretch>
        </p:blipFill>
        <p:spPr>
          <a:xfrm>
            <a:off x="5434125" y="1489825"/>
            <a:ext cx="3112201" cy="2725473"/>
          </a:xfrm>
          <a:prstGeom prst="rect">
            <a:avLst/>
          </a:prstGeom>
          <a:noFill/>
          <a:ln>
            <a:noFill/>
          </a:ln>
        </p:spPr>
      </p:pic>
      <p:sp>
        <p:nvSpPr>
          <p:cNvPr id="133" name="Google Shape;133;p18"/>
          <p:cNvSpPr txBox="1"/>
          <p:nvPr/>
        </p:nvSpPr>
        <p:spPr>
          <a:xfrm>
            <a:off x="6048525" y="4215300"/>
            <a:ext cx="18834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Times New Roman"/>
                <a:ea typeface="Times New Roman"/>
                <a:cs typeface="Times New Roman"/>
                <a:sym typeface="Times New Roman"/>
              </a:rPr>
              <a:t>Figure 4:</a:t>
            </a:r>
            <a:r>
              <a:rPr lang="en">
                <a:solidFill>
                  <a:srgbClr val="FFFFFF"/>
                </a:solidFill>
                <a:latin typeface="Times New Roman"/>
                <a:ea typeface="Times New Roman"/>
                <a:cs typeface="Times New Roman"/>
                <a:sym typeface="Times New Roman"/>
              </a:rPr>
              <a:t> Slide Box</a:t>
            </a:r>
            <a:endParaRPr>
              <a:solidFill>
                <a:srgbClr val="FFFFFF"/>
              </a:solidFill>
              <a:latin typeface="Times New Roman"/>
              <a:ea typeface="Times New Roman"/>
              <a:cs typeface="Times New Roman"/>
              <a:sym typeface="Times New Roman"/>
            </a:endParaRPr>
          </a:p>
        </p:txBody>
      </p:sp>
      <p:sp>
        <p:nvSpPr>
          <p:cNvPr id="134" name="Google Shape;134;p18"/>
          <p:cNvSpPr txBox="1"/>
          <p:nvPr/>
        </p:nvSpPr>
        <p:spPr>
          <a:xfrm>
            <a:off x="6944050" y="4705100"/>
            <a:ext cx="30000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Align/Separate Legos </a:t>
            </a:r>
            <a:endParaRPr>
              <a:latin typeface="Arial"/>
              <a:ea typeface="Arial"/>
              <a:cs typeface="Arial"/>
              <a:sym typeface="Arial"/>
            </a:endParaRPr>
          </a:p>
        </p:txBody>
      </p:sp>
      <p:sp>
        <p:nvSpPr>
          <p:cNvPr id="140" name="Google Shape;140;p1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2- </a:t>
            </a:r>
            <a:r>
              <a:rPr b="1" lang="en">
                <a:latin typeface="Arial"/>
                <a:ea typeface="Arial"/>
                <a:cs typeface="Arial"/>
                <a:sym typeface="Arial"/>
              </a:rPr>
              <a:t>Roulette</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Large number of legos </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Slow process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Chance of breaking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Costly </a:t>
            </a:r>
            <a:endParaRPr sz="1500">
              <a:latin typeface="Arial"/>
              <a:ea typeface="Arial"/>
              <a:cs typeface="Arial"/>
              <a:sym typeface="Arial"/>
            </a:endParaRPr>
          </a:p>
        </p:txBody>
      </p:sp>
      <p:sp>
        <p:nvSpPr>
          <p:cNvPr id="141" name="Google Shape;14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42" name="Google Shape;142;p19"/>
          <p:cNvPicPr preferRelativeResize="0"/>
          <p:nvPr/>
        </p:nvPicPr>
        <p:blipFill rotWithShape="1">
          <a:blip r:embed="rId3">
            <a:alphaModFix/>
          </a:blip>
          <a:srcRect b="19939" l="59919" r="0" t="14080"/>
          <a:stretch/>
        </p:blipFill>
        <p:spPr>
          <a:xfrm>
            <a:off x="4774425" y="1489825"/>
            <a:ext cx="1978825" cy="1978825"/>
          </a:xfrm>
          <a:prstGeom prst="rect">
            <a:avLst/>
          </a:prstGeom>
          <a:noFill/>
          <a:ln>
            <a:noFill/>
          </a:ln>
        </p:spPr>
      </p:pic>
      <p:pic>
        <p:nvPicPr>
          <p:cNvPr id="143" name="Google Shape;143;p19"/>
          <p:cNvPicPr preferRelativeResize="0"/>
          <p:nvPr/>
        </p:nvPicPr>
        <p:blipFill rotWithShape="1">
          <a:blip r:embed="rId3">
            <a:alphaModFix/>
          </a:blip>
          <a:srcRect b="14838" l="5543" r="62777" t="25133"/>
          <a:stretch/>
        </p:blipFill>
        <p:spPr>
          <a:xfrm>
            <a:off x="6753250" y="1489825"/>
            <a:ext cx="1978825" cy="1978825"/>
          </a:xfrm>
          <a:prstGeom prst="rect">
            <a:avLst/>
          </a:prstGeom>
          <a:noFill/>
          <a:ln>
            <a:noFill/>
          </a:ln>
        </p:spPr>
      </p:pic>
      <p:sp>
        <p:nvSpPr>
          <p:cNvPr id="144" name="Google Shape;144;p19"/>
          <p:cNvSpPr txBox="1"/>
          <p:nvPr/>
        </p:nvSpPr>
        <p:spPr>
          <a:xfrm>
            <a:off x="5862375" y="3468650"/>
            <a:ext cx="1812300" cy="3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Times New Roman"/>
                <a:ea typeface="Times New Roman"/>
                <a:cs typeface="Times New Roman"/>
                <a:sym typeface="Times New Roman"/>
              </a:rPr>
              <a:t>Figure 5:</a:t>
            </a:r>
            <a:r>
              <a:rPr lang="en">
                <a:solidFill>
                  <a:srgbClr val="FFFFFF"/>
                </a:solidFill>
                <a:latin typeface="Times New Roman"/>
                <a:ea typeface="Times New Roman"/>
                <a:cs typeface="Times New Roman"/>
                <a:sym typeface="Times New Roman"/>
              </a:rPr>
              <a:t> Roulette</a:t>
            </a:r>
            <a:endParaRPr>
              <a:latin typeface="Times New Roman"/>
              <a:ea typeface="Times New Roman"/>
              <a:cs typeface="Times New Roman"/>
              <a:sym typeface="Times New Roman"/>
            </a:endParaRPr>
          </a:p>
        </p:txBody>
      </p:sp>
      <p:sp>
        <p:nvSpPr>
          <p:cNvPr id="145" name="Google Shape;145;p19"/>
          <p:cNvSpPr txBox="1"/>
          <p:nvPr/>
        </p:nvSpPr>
        <p:spPr>
          <a:xfrm>
            <a:off x="6876800" y="4726050"/>
            <a:ext cx="3000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latin typeface="Arial"/>
                <a:ea typeface="Arial"/>
                <a:cs typeface="Arial"/>
                <a:sym typeface="Arial"/>
              </a:rPr>
              <a:t>Align/Separate Legos</a:t>
            </a:r>
            <a:r>
              <a:rPr lang="en"/>
              <a:t> </a:t>
            </a:r>
            <a:endParaRPr/>
          </a:p>
        </p:txBody>
      </p:sp>
      <p:sp>
        <p:nvSpPr>
          <p:cNvPr id="151" name="Google Shape;151;p2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3- Box with a Gap</a:t>
            </a:r>
            <a:r>
              <a:rPr lang="en">
                <a:latin typeface="Arial"/>
                <a:ea typeface="Arial"/>
                <a:cs typeface="Arial"/>
                <a:sym typeface="Arial"/>
              </a:rPr>
              <a:t> </a:t>
            </a:r>
            <a:endParaRPr>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Fast process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Easy movement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N/A</a:t>
            </a:r>
            <a:endParaRPr sz="1500">
              <a:latin typeface="Arial"/>
              <a:ea typeface="Arial"/>
              <a:cs typeface="Arial"/>
              <a:sym typeface="Arial"/>
            </a:endParaRPr>
          </a:p>
        </p:txBody>
      </p:sp>
      <p:sp>
        <p:nvSpPr>
          <p:cNvPr id="152" name="Google Shape;15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53" name="Google Shape;153;p20"/>
          <p:cNvPicPr preferRelativeResize="0"/>
          <p:nvPr/>
        </p:nvPicPr>
        <p:blipFill>
          <a:blip r:embed="rId3">
            <a:alphaModFix/>
          </a:blip>
          <a:stretch>
            <a:fillRect/>
          </a:stretch>
        </p:blipFill>
        <p:spPr>
          <a:xfrm>
            <a:off x="5555275" y="1489825"/>
            <a:ext cx="3005425" cy="2951375"/>
          </a:xfrm>
          <a:prstGeom prst="rect">
            <a:avLst/>
          </a:prstGeom>
          <a:noFill/>
          <a:ln>
            <a:noFill/>
          </a:ln>
        </p:spPr>
      </p:pic>
      <p:sp>
        <p:nvSpPr>
          <p:cNvPr id="154" name="Google Shape;154;p20"/>
          <p:cNvSpPr txBox="1"/>
          <p:nvPr/>
        </p:nvSpPr>
        <p:spPr>
          <a:xfrm>
            <a:off x="5963625" y="4441200"/>
            <a:ext cx="23490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Times New Roman"/>
                <a:ea typeface="Times New Roman"/>
                <a:cs typeface="Times New Roman"/>
                <a:sym typeface="Times New Roman"/>
              </a:rPr>
              <a:t>Figure 6:</a:t>
            </a:r>
            <a:r>
              <a:rPr lang="en">
                <a:solidFill>
                  <a:srgbClr val="FFFFFF"/>
                </a:solidFill>
                <a:latin typeface="Times New Roman"/>
                <a:ea typeface="Times New Roman"/>
                <a:cs typeface="Times New Roman"/>
                <a:sym typeface="Times New Roman"/>
              </a:rPr>
              <a:t> Box with a Gab</a:t>
            </a:r>
            <a:endParaRPr>
              <a:latin typeface="Times New Roman"/>
              <a:ea typeface="Times New Roman"/>
              <a:cs typeface="Times New Roman"/>
              <a:sym typeface="Times New Roman"/>
            </a:endParaRPr>
          </a:p>
        </p:txBody>
      </p:sp>
      <p:sp>
        <p:nvSpPr>
          <p:cNvPr id="155" name="Google Shape;155;p20"/>
          <p:cNvSpPr txBox="1"/>
          <p:nvPr/>
        </p:nvSpPr>
        <p:spPr>
          <a:xfrm>
            <a:off x="6867300" y="4786900"/>
            <a:ext cx="3000000" cy="4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latin typeface="Arial"/>
                <a:ea typeface="Arial"/>
                <a:cs typeface="Arial"/>
                <a:sym typeface="Arial"/>
              </a:rPr>
              <a:t>Transport Legos</a:t>
            </a:r>
            <a:endParaRPr>
              <a:latin typeface="Arial"/>
              <a:ea typeface="Arial"/>
              <a:cs typeface="Arial"/>
              <a:sym typeface="Arial"/>
            </a:endParaRPr>
          </a:p>
        </p:txBody>
      </p:sp>
      <p:sp>
        <p:nvSpPr>
          <p:cNvPr id="161" name="Google Shape;161;p21"/>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b="1" lang="en">
                <a:latin typeface="Arial"/>
                <a:ea typeface="Arial"/>
                <a:cs typeface="Arial"/>
                <a:sym typeface="Arial"/>
              </a:rPr>
              <a:t>1- Straight Belt</a:t>
            </a:r>
            <a:endParaRPr b="1">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More safe</a:t>
            </a:r>
            <a:endParaRPr sz="1500">
              <a:latin typeface="Arial"/>
              <a:ea typeface="Arial"/>
              <a:cs typeface="Arial"/>
              <a:sym typeface="Arial"/>
            </a:endParaRPr>
          </a:p>
          <a:p>
            <a:pPr indent="-323850" lvl="1" marL="914400" rtl="0" algn="l">
              <a:spcBef>
                <a:spcPts val="0"/>
              </a:spcBef>
              <a:spcAft>
                <a:spcPts val="0"/>
              </a:spcAft>
              <a:buSzPts val="1500"/>
              <a:buFont typeface="Arial"/>
              <a:buChar char="○"/>
            </a:pPr>
            <a:r>
              <a:rPr lang="en" sz="1500">
                <a:latin typeface="Arial"/>
                <a:ea typeface="Arial"/>
                <a:cs typeface="Arial"/>
                <a:sym typeface="Arial"/>
              </a:rPr>
              <a:t>Disadvantages </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Slow process</a:t>
            </a:r>
            <a:endParaRPr sz="1500">
              <a:latin typeface="Arial"/>
              <a:ea typeface="Arial"/>
              <a:cs typeface="Arial"/>
              <a:sym typeface="Arial"/>
            </a:endParaRPr>
          </a:p>
          <a:p>
            <a:pPr indent="-323850" lvl="2" marL="1371600" rtl="0" algn="l">
              <a:spcBef>
                <a:spcPts val="0"/>
              </a:spcBef>
              <a:spcAft>
                <a:spcPts val="0"/>
              </a:spcAft>
              <a:buSzPts val="1500"/>
              <a:buFont typeface="Arial"/>
              <a:buChar char="■"/>
            </a:pPr>
            <a:r>
              <a:rPr lang="en" sz="1500">
                <a:latin typeface="Arial"/>
                <a:ea typeface="Arial"/>
                <a:cs typeface="Arial"/>
                <a:sym typeface="Arial"/>
              </a:rPr>
              <a:t>Less Legos to put in it</a:t>
            </a:r>
            <a:endParaRPr sz="1500">
              <a:latin typeface="Arial"/>
              <a:ea typeface="Arial"/>
              <a:cs typeface="Arial"/>
              <a:sym typeface="Arial"/>
            </a:endParaRPr>
          </a:p>
        </p:txBody>
      </p:sp>
      <p:sp>
        <p:nvSpPr>
          <p:cNvPr id="162" name="Google Shape;16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63" name="Google Shape;163;p21"/>
          <p:cNvPicPr preferRelativeResize="0"/>
          <p:nvPr/>
        </p:nvPicPr>
        <p:blipFill>
          <a:blip r:embed="rId3">
            <a:alphaModFix/>
          </a:blip>
          <a:stretch>
            <a:fillRect/>
          </a:stretch>
        </p:blipFill>
        <p:spPr>
          <a:xfrm>
            <a:off x="5607025" y="1144125"/>
            <a:ext cx="2734125" cy="3141348"/>
          </a:xfrm>
          <a:prstGeom prst="rect">
            <a:avLst/>
          </a:prstGeom>
          <a:noFill/>
          <a:ln>
            <a:noFill/>
          </a:ln>
        </p:spPr>
      </p:pic>
      <p:sp>
        <p:nvSpPr>
          <p:cNvPr id="164" name="Google Shape;164;p21"/>
          <p:cNvSpPr txBox="1"/>
          <p:nvPr/>
        </p:nvSpPr>
        <p:spPr>
          <a:xfrm>
            <a:off x="5943375" y="4343625"/>
            <a:ext cx="19641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FFFFFF"/>
                </a:solidFill>
                <a:latin typeface="Times New Roman"/>
                <a:ea typeface="Times New Roman"/>
                <a:cs typeface="Times New Roman"/>
                <a:sym typeface="Times New Roman"/>
              </a:rPr>
              <a:t>Figure 7: </a:t>
            </a:r>
            <a:r>
              <a:rPr lang="en">
                <a:solidFill>
                  <a:srgbClr val="FFFFFF"/>
                </a:solidFill>
                <a:latin typeface="Times New Roman"/>
                <a:ea typeface="Times New Roman"/>
                <a:cs typeface="Times New Roman"/>
                <a:sym typeface="Times New Roman"/>
              </a:rPr>
              <a:t>Straight Belt</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Roboto"/>
              <a:ea typeface="Roboto"/>
              <a:cs typeface="Roboto"/>
              <a:sym typeface="Roboto"/>
            </a:endParaRPr>
          </a:p>
        </p:txBody>
      </p:sp>
      <p:sp>
        <p:nvSpPr>
          <p:cNvPr id="165" name="Google Shape;165;p21"/>
          <p:cNvSpPr txBox="1"/>
          <p:nvPr/>
        </p:nvSpPr>
        <p:spPr>
          <a:xfrm>
            <a:off x="6874300" y="4755400"/>
            <a:ext cx="30000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Abdulaziz Almaimony</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