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6"/>
  </p:notesMasterIdLst>
  <p:sldIdLst>
    <p:sldId id="256" r:id="rId5"/>
    <p:sldId id="264" r:id="rId6"/>
    <p:sldId id="288" r:id="rId7"/>
    <p:sldId id="289" r:id="rId8"/>
    <p:sldId id="283" r:id="rId9"/>
    <p:sldId id="298" r:id="rId10"/>
    <p:sldId id="275" r:id="rId11"/>
    <p:sldId id="290" r:id="rId12"/>
    <p:sldId id="277" r:id="rId13"/>
    <p:sldId id="280" r:id="rId14"/>
    <p:sldId id="292" r:id="rId15"/>
    <p:sldId id="291" r:id="rId16"/>
    <p:sldId id="297" r:id="rId17"/>
    <p:sldId id="287" r:id="rId18"/>
    <p:sldId id="293" r:id="rId19"/>
    <p:sldId id="296" r:id="rId20"/>
    <p:sldId id="282" r:id="rId21"/>
    <p:sldId id="284" r:id="rId22"/>
    <p:sldId id="294" r:id="rId23"/>
    <p:sldId id="274" r:id="rId24"/>
    <p:sldId id="267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503DE9-407E-4183-9CCC-B8E566755050}" v="4" dt="2019-10-07T23:06:55.7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8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ullen Matilliano" userId="S::cdm378@nau.edu::088fd00b-ef63-4a0f-9809-5d366d27103a" providerId="AD" clId="Web-{C6503DE9-407E-4183-9CCC-B8E566755050}"/>
    <pc:docChg chg="modSld">
      <pc:chgData name="Cullen Matilliano" userId="S::cdm378@nau.edu::088fd00b-ef63-4a0f-9809-5d366d27103a" providerId="AD" clId="Web-{C6503DE9-407E-4183-9CCC-B8E566755050}" dt="2019-10-07T23:06:55.797" v="3" actId="20577"/>
      <pc:docMkLst>
        <pc:docMk/>
      </pc:docMkLst>
      <pc:sldChg chg="modSp">
        <pc:chgData name="Cullen Matilliano" userId="S::cdm378@nau.edu::088fd00b-ef63-4a0f-9809-5d366d27103a" providerId="AD" clId="Web-{C6503DE9-407E-4183-9CCC-B8E566755050}" dt="2019-10-07T23:06:55.797" v="2" actId="20577"/>
        <pc:sldMkLst>
          <pc:docMk/>
          <pc:sldMk cId="548903299" sldId="298"/>
        </pc:sldMkLst>
        <pc:spChg chg="mod">
          <ac:chgData name="Cullen Matilliano" userId="S::cdm378@nau.edu::088fd00b-ef63-4a0f-9809-5d366d27103a" providerId="AD" clId="Web-{C6503DE9-407E-4183-9CCC-B8E566755050}" dt="2019-10-07T23:06:55.797" v="2" actId="20577"/>
          <ac:spMkLst>
            <pc:docMk/>
            <pc:sldMk cId="548903299" sldId="298"/>
            <ac:spMk id="3" creationId="{5D71EBB7-8A0B-4618-A62D-5EE78744849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D75375-BA00-406A-ADD9-855775BDC6AC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0A19A-D324-44A8-9542-2A8D9438E8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187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EAE6-6864-497A-A9AE-8C313C07B948}" type="datetime1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Team Honeywell October 7, 2019; Honeywell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B5FC0-A51C-4CBC-9C47-D99D6A330127}" type="datetime1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Team Honeywell October 7, 2019; Honeywell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17609-D2CF-4660-AC47-E8799C880BBF}" type="datetime1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Team Honeywell October 7, 2019; Honeywell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E039-6993-4629-A4B5-F34C60F1A176}" type="datetime1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Team Honeywell October 7, 2019; Honeywell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C88E-D495-4CAD-A79C-D2E89799BD35}" type="datetime1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Team Honeywell October 7, 2019; Honeywell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4B165-4F1E-42DF-BAFD-37954596F308}" type="datetime1">
              <a:rPr lang="en-US" smtClean="0"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Team Honeywell October 7, 2019; Honeywell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03D1D-E1E8-4372-8285-05DEDA0CE4B9}" type="datetime1">
              <a:rPr lang="en-US" smtClean="0"/>
              <a:t>10/7/2019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Team Honeywell October 7, 2019; Honeywell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556B-3BBF-4D39-AFAD-19EA8E1F8356}" type="datetime1">
              <a:rPr lang="en-US" smtClean="0"/>
              <a:t>10/7/2019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Team Honeywell October 7, 2019; Honeywell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385EF-DB15-4FBF-B054-68535ADDB562}" type="datetime1">
              <a:rPr lang="en-US" smtClean="0"/>
              <a:t>10/7/2019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Team Honeywell October 7, 2019; Honeywell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5D3A9-9C35-4384-A722-E16729AF4901}" type="datetime1">
              <a:rPr lang="en-US" smtClean="0"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Team Honeywell October 7, 2019; Honeywell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C11D-2FDC-4B71-BBB9-9FB9E59EC573}" type="datetime1">
              <a:rPr lang="en-US" smtClean="0"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Team Honeywell October 7, 2019; Honeywell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395A7-84DA-4DB7-B236-97107003C06B}" type="datetime1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Team Honeywell October 7, 2019; Honeywell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2212"/>
            <a:ext cx="9144000" cy="2387600"/>
          </a:xfrm>
        </p:spPr>
        <p:txBody>
          <a:bodyPr/>
          <a:lstStyle/>
          <a:p>
            <a:r>
              <a:rPr lang="en-US" dirty="0">
                <a:cs typeface="Calibri Light"/>
              </a:rPr>
              <a:t>Team Honeywell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1509" y="2998189"/>
            <a:ext cx="9144000" cy="200081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cs typeface="Calibri"/>
              </a:rPr>
              <a:t>Jered Deal</a:t>
            </a:r>
          </a:p>
          <a:p>
            <a:r>
              <a:rPr lang="en-US" dirty="0">
                <a:cs typeface="Calibri"/>
              </a:rPr>
              <a:t>Ilenn Johnson</a:t>
            </a:r>
          </a:p>
          <a:p>
            <a:r>
              <a:rPr lang="en-US" dirty="0">
                <a:cs typeface="Calibri"/>
              </a:rPr>
              <a:t>Cullen Matillano</a:t>
            </a:r>
          </a:p>
          <a:p>
            <a:r>
              <a:rPr lang="en-US" dirty="0">
                <a:cs typeface="Calibri"/>
              </a:rPr>
              <a:t>John Selee</a:t>
            </a:r>
          </a:p>
          <a:p>
            <a:r>
              <a:rPr lang="en-US" dirty="0">
                <a:cs typeface="Calibri"/>
              </a:rPr>
              <a:t>Jacob Vedder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9DDF59-888F-4AF7-B0ED-A1390E5D1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Team Honeywell </a:t>
            </a:r>
            <a:r>
              <a:rPr lang="en-US" dirty="0">
                <a:solidFill>
                  <a:srgbClr val="898989"/>
                </a:solidFill>
              </a:rPr>
              <a:t>October 7</a:t>
            </a:r>
            <a:r>
              <a:rPr lang="en-US" dirty="0"/>
              <a:t>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A01DF8-710B-4E09-85E5-369A6FA27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AACDE62-A31F-40B1-85BF-9402388B6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cs typeface="Calibri Light"/>
              </a:rPr>
              <a:t>Concept Evaluation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C10C9-4463-4D3A-ABAF-068386EBA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  <a:cs typeface="Calibri"/>
              </a:rPr>
              <a:t>Concepts were evaluated using a Pugh Chart and Decision Matrix</a:t>
            </a:r>
          </a:p>
          <a:p>
            <a:r>
              <a:rPr lang="en-US" sz="2400" dirty="0">
                <a:solidFill>
                  <a:srgbClr val="000000"/>
                </a:solidFill>
                <a:cs typeface="Calibri"/>
              </a:rPr>
              <a:t>Customer needs help guide the decisions</a:t>
            </a:r>
          </a:p>
          <a:p>
            <a:endParaRPr lang="en-US" sz="2400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A6FC82-2B87-4DE6-8BFE-538658273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36367" y="6223702"/>
            <a:ext cx="5289562" cy="314067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sz="1000" dirty="0">
                <a:solidFill>
                  <a:srgbClr val="898989"/>
                </a:solidFill>
              </a:rPr>
              <a:t>Cullen Matillano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75EF8-B0FA-412B-AB67-C5FBF091F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5930" y="6223702"/>
            <a:ext cx="570728" cy="31406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z="100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 sz="1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167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91072B-4A78-45DC-BD91-16D689148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accent1"/>
                </a:solidFill>
              </a:rPr>
              <a:t>Pugh Chart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78782-8026-4A3A-9539-08ADDEE0B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2400" dirty="0"/>
              <a:t>Ranks designs based upon customer requirements</a:t>
            </a:r>
          </a:p>
          <a:p>
            <a:r>
              <a:rPr lang="en-US" sz="2400" dirty="0"/>
              <a:t>Compares them to a “datum” benchmark design </a:t>
            </a:r>
          </a:p>
          <a:p>
            <a:r>
              <a:rPr lang="en-US" sz="2400" dirty="0"/>
              <a:t>Uses a Same (S), better (+), or worse (-) based upon the benchmarked design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A6D4C0-F851-4047-947B-7575A2454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76031" y="6033479"/>
            <a:ext cx="5259985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sz="1050" dirty="0">
                <a:solidFill>
                  <a:schemeClr val="tx1">
                    <a:alpha val="80000"/>
                  </a:schemeClr>
                </a:solidFill>
              </a:rPr>
              <a:t>Cullen Matillano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DD2476-A006-48B1-987C-00CB108DC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71516" y="6033479"/>
            <a:ext cx="78228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z="1050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 sz="105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551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725116-170E-4580-B078-9511711E3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Pugh Chart</a:t>
            </a:r>
          </a:p>
        </p:txBody>
      </p:sp>
      <p:pic>
        <p:nvPicPr>
          <p:cNvPr id="6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5834EC6D-C758-458D-A56D-71F58F59EB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722" y="1977570"/>
            <a:ext cx="11069811" cy="38467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1666EB-7142-438F-A7B8-6DD5A1506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Cullen Matillano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E0DC64-49C4-445F-970B-957064C98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mtClean="0"/>
              <a:pPr>
                <a:spcAft>
                  <a:spcPts val="600"/>
                </a:spcAft>
              </a:pPr>
              <a:t>12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658482-491D-4FB6-AA3D-6BC96615A0D5}"/>
              </a:ext>
            </a:extLst>
          </p:cNvPr>
          <p:cNvSpPr txBox="1"/>
          <p:nvPr/>
        </p:nvSpPr>
        <p:spPr>
          <a:xfrm>
            <a:off x="4853609" y="1497775"/>
            <a:ext cx="4227444" cy="370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Table 1. Pugh Chart</a:t>
            </a:r>
          </a:p>
        </p:txBody>
      </p:sp>
    </p:spTree>
    <p:extLst>
      <p:ext uri="{BB962C8B-B14F-4D97-AF65-F5344CB8AC3E}">
        <p14:creationId xmlns:p14="http://schemas.microsoft.com/office/powerpoint/2010/main" val="4136119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ACD09B-74B6-4215-85EA-CA58DEF21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accent1"/>
                </a:solidFill>
              </a:rPr>
              <a:t>Pugh Chart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D78D4-409C-4377-8DC0-4803F19FA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2400" dirty="0"/>
              <a:t>Double Cylinder performed the best in the Pugh Chart</a:t>
            </a:r>
          </a:p>
          <a:p>
            <a:r>
              <a:rPr lang="en-US" sz="2400" dirty="0"/>
              <a:t>Cylinders perform well against the datum due to the customer requirements</a:t>
            </a:r>
          </a:p>
          <a:p>
            <a:r>
              <a:rPr lang="en-US" sz="2400" dirty="0"/>
              <a:t>Rigid platforms do not work well against the datum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33FA4D-4F72-483D-B39D-6B6E65AC2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76031" y="6033479"/>
            <a:ext cx="5259985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sz="1050" dirty="0">
                <a:solidFill>
                  <a:schemeClr val="tx1">
                    <a:alpha val="80000"/>
                  </a:schemeClr>
                </a:solidFill>
              </a:rPr>
              <a:t>Cullen Matillano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E98A5D-B6D5-4CBD-85AD-723AD3B33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71516" y="6033479"/>
            <a:ext cx="78228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z="1050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13</a:t>
            </a:fld>
            <a:endParaRPr lang="en-US" sz="105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54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657DBE-A659-47BD-958F-119020E62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cs typeface="Calibri Light"/>
              </a:rPr>
              <a:t>Decision Matrix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7C30C-8209-4C04-8EED-33139B978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The decision matrix is a quantitative evaluation of customer requirements and concept variations</a:t>
            </a:r>
          </a:p>
          <a:p>
            <a:r>
              <a:rPr lang="en-US" sz="2400" dirty="0">
                <a:solidFill>
                  <a:srgbClr val="000000"/>
                </a:solidFill>
              </a:rPr>
              <a:t>The decision matrix helps rank the most important concept variations based upon the customer requirements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9ED4F-873E-439B-BDF5-61AE1D95C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36367" y="6223702"/>
            <a:ext cx="5289562" cy="314067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sz="1000" dirty="0">
                <a:solidFill>
                  <a:srgbClr val="898989"/>
                </a:solidFill>
              </a:rPr>
              <a:t>Jered Deal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F05206-258C-4C55-AFCD-4A6A36CF5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5930" y="6223702"/>
            <a:ext cx="570728" cy="31406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z="100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14</a:t>
            </a:fld>
            <a:endParaRPr lang="en-US" sz="1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565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657DBE-A659-47BD-958F-119020E62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6657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Decision Matrix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62BA0041-9060-4101-A04A-3B93690364A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040" y="3031201"/>
            <a:ext cx="11496821" cy="2955057"/>
          </a:xfrm>
          <a:prstGeom prst="rect">
            <a:avLst/>
          </a:prstGeom>
          <a:noFill/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9ED4F-873E-439B-BDF5-61AE1D95C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22430"/>
            <a:ext cx="4114800" cy="3474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dirty="0">
                <a:solidFill>
                  <a:srgbClr val="898989"/>
                </a:solidFill>
                <a:latin typeface="+mn-lt"/>
                <a:ea typeface="+mn-ea"/>
                <a:cs typeface="+mn-cs"/>
              </a:rPr>
              <a:t>Jered Deal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F05206-258C-4C55-AFCD-4A6A36CF5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22430"/>
            <a:ext cx="2743200" cy="3474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15</a:t>
            </a:fld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A45708-A63B-43C4-A09E-7BB9374B90CD}"/>
              </a:ext>
            </a:extLst>
          </p:cNvPr>
          <p:cNvSpPr txBox="1"/>
          <p:nvPr/>
        </p:nvSpPr>
        <p:spPr>
          <a:xfrm>
            <a:off x="4339244" y="2563211"/>
            <a:ext cx="5561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Table 2. Decision Matrix</a:t>
            </a:r>
          </a:p>
        </p:txBody>
      </p:sp>
    </p:spTree>
    <p:extLst>
      <p:ext uri="{BB962C8B-B14F-4D97-AF65-F5344CB8AC3E}">
        <p14:creationId xmlns:p14="http://schemas.microsoft.com/office/powerpoint/2010/main" val="1746133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D11E4C-483F-4B79-8014-BCD42727F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Decision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53ADD-48CC-4AD9-9A95-7D433E082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Small Cylinder performs the best based upon the customer needs</a:t>
            </a:r>
          </a:p>
          <a:p>
            <a:r>
              <a:rPr lang="en-US" sz="2400" dirty="0">
                <a:solidFill>
                  <a:srgbClr val="000000"/>
                </a:solidFill>
              </a:rPr>
              <a:t>Cylinders performed very highly well in the decision matrix</a:t>
            </a:r>
          </a:p>
          <a:p>
            <a:r>
              <a:rPr lang="en-US" sz="2400" dirty="0">
                <a:solidFill>
                  <a:srgbClr val="000000"/>
                </a:solidFill>
              </a:rPr>
              <a:t>Cornered ideas are less practical due to vibration damages</a:t>
            </a:r>
          </a:p>
          <a:p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05572C-8E72-43CE-8281-E06AC3335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36367" y="6223702"/>
            <a:ext cx="5289562" cy="314067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sz="1000" dirty="0">
                <a:solidFill>
                  <a:srgbClr val="898989"/>
                </a:solidFill>
              </a:rPr>
              <a:t>Jered Deal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9EB33F-6784-441C-A401-B1568121A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5930" y="6223702"/>
            <a:ext cx="570728" cy="31406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z="100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16</a:t>
            </a:fld>
            <a:endParaRPr lang="en-US" sz="1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3662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F06CEA-02A4-4297-924A-678FBFF01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accent1"/>
                </a:solidFill>
                <a:cs typeface="Calibri Light"/>
              </a:rPr>
              <a:t>Preliminary Bill of Materials</a:t>
            </a: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11" name="Straight Connector 11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54DC7-0D19-439B-AA96-3117463AA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457200"/>
            <a:r>
              <a:rPr lang="en-US" sz="2400" dirty="0">
                <a:cs typeface="Calibri"/>
              </a:rPr>
              <a:t>Cost of multiple possible materials</a:t>
            </a:r>
          </a:p>
          <a:p>
            <a:pPr marL="457200" indent="-457200"/>
            <a:r>
              <a:rPr lang="en-US" sz="2400" dirty="0">
                <a:cs typeface="Calibri"/>
              </a:rPr>
              <a:t>Cost of possible approved Sealants </a:t>
            </a:r>
          </a:p>
          <a:p>
            <a:pPr marL="457200" indent="-457200"/>
            <a:r>
              <a:rPr lang="en-US" sz="2400" dirty="0">
                <a:cs typeface="Calibri"/>
              </a:rPr>
              <a:t>Cost of Pipe fittings </a:t>
            </a:r>
          </a:p>
          <a:p>
            <a:pPr marL="457200" indent="-457200"/>
            <a:r>
              <a:rPr lang="en-US" sz="2400" dirty="0">
                <a:cs typeface="Calibri"/>
              </a:rPr>
              <a:t>Cost of machining of machining the part in house at NAU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896C85-2442-46AD-92A6-A533922F7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76031" y="6033479"/>
            <a:ext cx="5259985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sz="1050" dirty="0">
                <a:solidFill>
                  <a:schemeClr val="tx1">
                    <a:alpha val="80000"/>
                  </a:schemeClr>
                </a:solidFill>
              </a:rPr>
              <a:t>Ilenn Johnson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BF42D3-0C74-45A0-B25A-0D1544920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71516" y="6033479"/>
            <a:ext cx="78228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z="1050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17</a:t>
            </a:fld>
            <a:endParaRPr lang="en-US" sz="105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6848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n Arrow 7">
            <a:extLst>
              <a:ext uri="{FF2B5EF4-FFF2-40B4-BE49-F238E27FC236}">
                <a16:creationId xmlns:a16="http://schemas.microsoft.com/office/drawing/2014/main" id="{B547373F-AF2E-4907-B442-9F902B387F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0100" y="-4763"/>
            <a:ext cx="3333749" cy="3338514"/>
          </a:xfrm>
          <a:prstGeom prst="downArrow">
            <a:avLst>
              <a:gd name="adj1" fmla="val 100000"/>
              <a:gd name="adj2" fmla="val 26890"/>
            </a:avLst>
          </a:prstGeom>
          <a:solidFill>
            <a:schemeClr val="tx1">
              <a:lumMod val="85000"/>
              <a:lumOff val="15000"/>
            </a:schemeClr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0A1A11-1CED-4BDE-A68C-0C9791E10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0501"/>
            <a:ext cx="2886075" cy="2486024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Bill of Materials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924D7A-90A2-4A5E-A933-113DCD0D9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Ilenn </a:t>
            </a:r>
            <a:r>
              <a:rPr lang="en-US" dirty="0"/>
              <a:t>Johnson </a:t>
            </a:r>
            <a:r>
              <a:rPr lang="en-US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7D3CBE-815B-4FDF-AB3B-3309E9D2D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spcAft>
                <a:spcPts val="600"/>
              </a:spcAft>
            </a:pPr>
            <a:fld id="{330EA680-D336-4FF7-8B7A-9848BB0A1C32}" type="slidenum">
              <a:rPr lang="en-US" smtClean="0"/>
              <a:pPr defTabSz="457200">
                <a:spcAft>
                  <a:spcPts val="600"/>
                </a:spcAft>
              </a:pPr>
              <a:t>18</a:t>
            </a:fld>
            <a:endParaRPr lang="en-US" dirty="0"/>
          </a:p>
        </p:txBody>
      </p:sp>
      <p:pic>
        <p:nvPicPr>
          <p:cNvPr id="28" name="Picture 2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BB73069-38FA-443F-A38B-888DBB9638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939" y="3431932"/>
            <a:ext cx="10939583" cy="23387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169A0FA-20E1-4B04-A10B-BC632EB13A03}"/>
              </a:ext>
            </a:extLst>
          </p:cNvPr>
          <p:cNvSpPr txBox="1"/>
          <p:nvPr/>
        </p:nvSpPr>
        <p:spPr>
          <a:xfrm>
            <a:off x="4178877" y="2975264"/>
            <a:ext cx="44576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Table 3: Preliminary Bill of Materials.</a:t>
            </a:r>
          </a:p>
        </p:txBody>
      </p:sp>
    </p:spTree>
    <p:extLst>
      <p:ext uri="{BB962C8B-B14F-4D97-AF65-F5344CB8AC3E}">
        <p14:creationId xmlns:p14="http://schemas.microsoft.com/office/powerpoint/2010/main" val="28491039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D0BAB-F768-4E77-920F-E83537E2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Bill of 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F2CAE-1BBC-4A9A-A9A1-316941027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Stock material is the highest cost in the budget</a:t>
            </a:r>
          </a:p>
          <a:p>
            <a:r>
              <a:rPr lang="en-US" dirty="0"/>
              <a:t>Machine Tooling is expensive taking up considerable portions of the budget</a:t>
            </a:r>
          </a:p>
          <a:p>
            <a:r>
              <a:rPr lang="en-US" dirty="0"/>
              <a:t>In house machining will cost nothing saving money</a:t>
            </a:r>
          </a:p>
          <a:p>
            <a:r>
              <a:rPr lang="en-US" dirty="0"/>
              <a:t>High temperature sealants are inexpensive but require large quantity purchases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77BE1-63EB-4E88-8680-9F6D6E9DD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Ilenn Johnson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48B7F2-3F1C-4018-B139-721192F13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5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54B43-A8DA-48CC-B22B-EB57824EF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292" y="513612"/>
            <a:ext cx="9894133" cy="1031216"/>
          </a:xfrm>
        </p:spPr>
        <p:txBody>
          <a:bodyPr anchor="b">
            <a:normAutofit/>
          </a:bodyPr>
          <a:lstStyle/>
          <a:p>
            <a:r>
              <a:rPr lang="en-US" dirty="0">
                <a:cs typeface="Calibri Light"/>
              </a:rPr>
              <a:t>Project Description</a:t>
            </a:r>
            <a:endParaRPr lang="en-US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C5DCCA6-7EDD-44E7-B987-B116400AF8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909" y="3222529"/>
            <a:ext cx="5069382" cy="1368733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607803A-4E99-444E-94F7-8785CDDF5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80154" y="1884045"/>
            <a:ext cx="3275668" cy="2853308"/>
          </a:xfrm>
          <a:custGeom>
            <a:avLst/>
            <a:gdLst>
              <a:gd name="connsiteX0" fmla="*/ 3275668 w 3275668"/>
              <a:gd name="connsiteY0" fmla="*/ 2853308 h 2853308"/>
              <a:gd name="connsiteX1" fmla="*/ 655 w 3275668"/>
              <a:gd name="connsiteY1" fmla="*/ 2853308 h 2853308"/>
              <a:gd name="connsiteX2" fmla="*/ 0 w 3275668"/>
              <a:gd name="connsiteY2" fmla="*/ 2467565 h 2853308"/>
              <a:gd name="connsiteX3" fmla="*/ 2869894 w 3275668"/>
              <a:gd name="connsiteY3" fmla="*/ 2468888 h 2853308"/>
              <a:gd name="connsiteX4" fmla="*/ 2869894 w 3275668"/>
              <a:gd name="connsiteY4" fmla="*/ 0 h 2853308"/>
              <a:gd name="connsiteX5" fmla="*/ 3275668 w 3275668"/>
              <a:gd name="connsiteY5" fmla="*/ 0 h 285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5668" h="2853308">
                <a:moveTo>
                  <a:pt x="3275668" y="2853308"/>
                </a:moveTo>
                <a:lnTo>
                  <a:pt x="655" y="2853308"/>
                </a:lnTo>
                <a:cubicBezTo>
                  <a:pt x="-655" y="2720171"/>
                  <a:pt x="1310" y="2600702"/>
                  <a:pt x="0" y="2467565"/>
                </a:cubicBezTo>
                <a:lnTo>
                  <a:pt x="2869894" y="2468888"/>
                </a:lnTo>
                <a:lnTo>
                  <a:pt x="2869894" y="0"/>
                </a:lnTo>
                <a:lnTo>
                  <a:pt x="3275668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989BE6A-C309-418E-8ADD-1616A9805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55822" y="3222529"/>
            <a:ext cx="3242952" cy="2828156"/>
          </a:xfrm>
          <a:custGeom>
            <a:avLst/>
            <a:gdLst>
              <a:gd name="connsiteX0" fmla="*/ 2837178 w 3242952"/>
              <a:gd name="connsiteY0" fmla="*/ 0 h 2828156"/>
              <a:gd name="connsiteX1" fmla="*/ 3242952 w 3242952"/>
              <a:gd name="connsiteY1" fmla="*/ 0 h 2828156"/>
              <a:gd name="connsiteX2" fmla="*/ 3242952 w 3242952"/>
              <a:gd name="connsiteY2" fmla="*/ 2828156 h 2828156"/>
              <a:gd name="connsiteX3" fmla="*/ 0 w 3242952"/>
              <a:gd name="connsiteY3" fmla="*/ 2828156 h 2828156"/>
              <a:gd name="connsiteX4" fmla="*/ 0 w 3242952"/>
              <a:gd name="connsiteY4" fmla="*/ 2442859 h 2828156"/>
              <a:gd name="connsiteX5" fmla="*/ 2837178 w 3242952"/>
              <a:gd name="connsiteY5" fmla="*/ 2443295 h 2828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42952" h="2828156">
                <a:moveTo>
                  <a:pt x="2837178" y="0"/>
                </a:moveTo>
                <a:lnTo>
                  <a:pt x="3242952" y="0"/>
                </a:lnTo>
                <a:lnTo>
                  <a:pt x="3242952" y="2828156"/>
                </a:lnTo>
                <a:lnTo>
                  <a:pt x="0" y="2828156"/>
                </a:lnTo>
                <a:lnTo>
                  <a:pt x="0" y="2442859"/>
                </a:lnTo>
                <a:lnTo>
                  <a:pt x="2837178" y="2443295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F0B14-83F8-468E-BDFE-E85D0564D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1373" y="2279151"/>
            <a:ext cx="3627063" cy="3387145"/>
          </a:xfr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indent="0">
              <a:buNone/>
            </a:pPr>
            <a:endParaRPr lang="en-US" sz="1900" dirty="0">
              <a:cs typeface="Calibri"/>
            </a:endParaRPr>
          </a:p>
          <a:p>
            <a:r>
              <a:rPr lang="en-US" sz="3300" dirty="0">
                <a:cs typeface="Calibri"/>
              </a:rPr>
              <a:t>Design, analyze and prototype an oil chip detector housing for a small turboprop engine.</a:t>
            </a:r>
          </a:p>
          <a:p>
            <a:endParaRPr lang="en-US" sz="1900" dirty="0">
              <a:cs typeface="Calibri"/>
            </a:endParaRPr>
          </a:p>
          <a:p>
            <a:r>
              <a:rPr lang="en-US" sz="3300" dirty="0">
                <a:cs typeface="Calibri"/>
              </a:rPr>
              <a:t>Client: Honeywell</a:t>
            </a:r>
          </a:p>
          <a:p>
            <a:endParaRPr lang="en-US" sz="1900" dirty="0">
              <a:cs typeface="Calibri"/>
            </a:endParaRPr>
          </a:p>
          <a:p>
            <a:r>
              <a:rPr lang="en-US" sz="3300" dirty="0">
                <a:cs typeface="Calibri"/>
              </a:rPr>
              <a:t>Keeping oil free of debris during engine operation.</a:t>
            </a: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4AB48866-0A3D-43A0-A269-991B32E51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John Selee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B3841C-0EB3-4DC7-AF45-C00861BCE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DC8081-A1AA-4AD7-B15D-266747472FF4}"/>
              </a:ext>
            </a:extLst>
          </p:cNvPr>
          <p:cNvSpPr txBox="1"/>
          <p:nvPr/>
        </p:nvSpPr>
        <p:spPr>
          <a:xfrm>
            <a:off x="4950246" y="4521191"/>
            <a:ext cx="30222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Figure 1. Honeywell logo [1]</a:t>
            </a:r>
          </a:p>
        </p:txBody>
      </p:sp>
    </p:spTree>
    <p:extLst>
      <p:ext uri="{BB962C8B-B14F-4D97-AF65-F5344CB8AC3E}">
        <p14:creationId xmlns:p14="http://schemas.microsoft.com/office/powerpoint/2010/main" val="26614739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0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2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9EC86A-CDF7-4784-8EE5-98B93000F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5882" y="4267832"/>
            <a:ext cx="4805996" cy="140144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Questions?</a:t>
            </a:r>
          </a:p>
        </p:txBody>
      </p:sp>
      <p:sp>
        <p:nvSpPr>
          <p:cNvPr id="15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8" name="Picture 6">
            <a:extLst>
              <a:ext uri="{FF2B5EF4-FFF2-40B4-BE49-F238E27FC236}">
                <a16:creationId xmlns:a16="http://schemas.microsoft.com/office/drawing/2014/main" id="{05AD74FF-C425-4CE6-BC98-024C2DEEED9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l="46990" r="2" b="2"/>
          <a:stretch/>
        </p:blipFill>
        <p:spPr>
          <a:xfrm>
            <a:off x="1" y="770037"/>
            <a:ext cx="5298683" cy="6097438"/>
          </a:xfrm>
          <a:custGeom>
            <a:avLst/>
            <a:gdLst>
              <a:gd name="connsiteX0" fmla="*/ 2178155 w 5298683"/>
              <a:gd name="connsiteY0" fmla="*/ 0 h 6097438"/>
              <a:gd name="connsiteX1" fmla="*/ 5298683 w 5298683"/>
              <a:gd name="connsiteY1" fmla="*/ 3120527 h 6097438"/>
              <a:gd name="connsiteX2" fmla="*/ 3392805 w 5298683"/>
              <a:gd name="connsiteY2" fmla="*/ 5995828 h 6097438"/>
              <a:gd name="connsiteX3" fmla="*/ 3115184 w 5298683"/>
              <a:gd name="connsiteY3" fmla="*/ 6097438 h 6097438"/>
              <a:gd name="connsiteX4" fmla="*/ 1241127 w 5298683"/>
              <a:gd name="connsiteY4" fmla="*/ 6097438 h 6097438"/>
              <a:gd name="connsiteX5" fmla="*/ 963506 w 5298683"/>
              <a:gd name="connsiteY5" fmla="*/ 5995828 h 6097438"/>
              <a:gd name="connsiteX6" fmla="*/ 193210 w 5298683"/>
              <a:gd name="connsiteY6" fmla="*/ 5528477 h 6097438"/>
              <a:gd name="connsiteX7" fmla="*/ 0 w 5298683"/>
              <a:gd name="connsiteY7" fmla="*/ 5352876 h 6097438"/>
              <a:gd name="connsiteX8" fmla="*/ 0 w 5298683"/>
              <a:gd name="connsiteY8" fmla="*/ 888178 h 6097438"/>
              <a:gd name="connsiteX9" fmla="*/ 193210 w 5298683"/>
              <a:gd name="connsiteY9" fmla="*/ 712577 h 6097438"/>
              <a:gd name="connsiteX10" fmla="*/ 2178155 w 5298683"/>
              <a:gd name="connsiteY10" fmla="*/ 0 h 609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3D0E5-3DA0-4F32-AEDD-C336B34D6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46689" y="6223702"/>
            <a:ext cx="5615514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  <a:defRPr/>
            </a:pPr>
            <a:r>
              <a:rPr lang="en-US" sz="1100" kern="1200" dirty="0">
                <a:solidFill>
                  <a:srgbClr val="898989"/>
                </a:solidFill>
                <a:latin typeface="Calibri" panose="020F0502020204030204"/>
                <a:ea typeface="+mn-ea"/>
                <a:cs typeface="+mn-cs"/>
              </a:rPr>
              <a:t>Team Honeywell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617B3F-8E64-4A17-B7D0-67285C16B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5930" y="6223702"/>
            <a:ext cx="570728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330EA680-D336-4FF7-8B7A-9848BB0A1C32}" type="slidenum">
              <a:rPr lang="en-US" sz="1100">
                <a:solidFill>
                  <a:srgbClr val="898989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20</a:t>
            </a:fld>
            <a:endParaRPr lang="en-US" sz="1100" dirty="0">
              <a:solidFill>
                <a:srgbClr val="898989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371684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C0477-685C-4FD3-BBF0-1F607674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References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130AF-8043-4D51-B50B-DDF3C6CCC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000" dirty="0">
                <a:cs typeface="Calibri"/>
              </a:rPr>
              <a:t>[1]</a:t>
            </a:r>
            <a:r>
              <a:rPr lang="en-US" sz="1000" dirty="0">
                <a:ea typeface="+mn-lt"/>
                <a:cs typeface="+mn-lt"/>
              </a:rPr>
              <a:t>“Honeywell,” </a:t>
            </a:r>
            <a:r>
              <a:rPr lang="en-US" sz="1000" i="1" dirty="0">
                <a:ea typeface="+mn-lt"/>
                <a:cs typeface="+mn-lt"/>
              </a:rPr>
              <a:t>Honeywell</a:t>
            </a:r>
            <a:r>
              <a:rPr lang="en-US" sz="1000" dirty="0">
                <a:ea typeface="+mn-lt"/>
                <a:cs typeface="+mn-lt"/>
              </a:rPr>
              <a:t>. [Online]. Available: https://www.honeywell.com/. [Accessed: 10-Sep-2019].</a:t>
            </a:r>
            <a:endParaRPr lang="en-US" sz="1000" dirty="0">
              <a:cs typeface="Calibri"/>
            </a:endParaRPr>
          </a:p>
          <a:p>
            <a:pPr marL="0" indent="0">
              <a:buNone/>
            </a:pPr>
            <a:r>
              <a:rPr lang="en-US" sz="1000" dirty="0">
                <a:ea typeface="+mn-lt"/>
                <a:cs typeface="+mn-lt"/>
              </a:rPr>
              <a:t>[2]R. W. Fox, A. T. McDonald, and P. J. Pritchard, </a:t>
            </a:r>
            <a:r>
              <a:rPr lang="en-US" sz="1000" i="1" dirty="0">
                <a:ea typeface="+mn-lt"/>
                <a:cs typeface="+mn-lt"/>
              </a:rPr>
              <a:t>Introduction to fluid mechanics</a:t>
            </a:r>
            <a:r>
              <a:rPr lang="en-US" sz="1000" dirty="0">
                <a:ea typeface="+mn-lt"/>
                <a:cs typeface="+mn-lt"/>
              </a:rPr>
              <a:t>, 8th ed. New Delhi, India: J. Wiley, 2012.</a:t>
            </a:r>
            <a:endParaRPr lang="en-US" dirty="0"/>
          </a:p>
          <a:p>
            <a:pPr marL="0" indent="0">
              <a:buNone/>
            </a:pPr>
            <a:r>
              <a:rPr lang="en-US" sz="1000" dirty="0">
                <a:cs typeface="Calibri"/>
              </a:rPr>
              <a:t>[3] "Procurement Specification for the Oil Chip Detector Housing," </a:t>
            </a:r>
            <a:r>
              <a:rPr lang="en-US" sz="1000" i="1" dirty="0">
                <a:cs typeface="Calibri"/>
              </a:rPr>
              <a:t>Honeywell.</a:t>
            </a:r>
            <a:r>
              <a:rPr lang="en-US" sz="1000" dirty="0">
                <a:cs typeface="Calibri"/>
              </a:rPr>
              <a:t> Phoenix, Arizona, September 11, 2019</a:t>
            </a:r>
          </a:p>
          <a:p>
            <a:pPr>
              <a:buNone/>
            </a:pPr>
            <a:endParaRPr lang="en-US" sz="1000" dirty="0">
              <a:cs typeface="Calibri"/>
            </a:endParaRPr>
          </a:p>
          <a:p>
            <a:pPr marL="0" indent="0">
              <a:buNone/>
            </a:pPr>
            <a:endParaRPr lang="en-US" sz="1000" dirty="0">
              <a:cs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859EE4-28E4-462F-AC31-160423D6D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Team Honeywell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953DC2-D8DC-4239-A724-C392AE861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558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88EEA-07A6-4807-B7AA-C25C12824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Concept Generation- Black</a:t>
            </a:r>
            <a:r>
              <a:rPr lang="en-US" dirty="0">
                <a:cs typeface="Calibri Light"/>
              </a:rPr>
              <a:t> Box Model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40AB1F-6861-44C7-9ECD-6930D9C40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John Selee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994E53-8B6E-4F58-9B5D-21E29F16F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3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5CDD6E-93CA-4019-AE1C-394A891690FC}"/>
              </a:ext>
            </a:extLst>
          </p:cNvPr>
          <p:cNvSpPr txBox="1"/>
          <p:nvPr/>
        </p:nvSpPr>
        <p:spPr>
          <a:xfrm>
            <a:off x="3149729" y="5305842"/>
            <a:ext cx="6449289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/>
              <a:t>Figure 2: A black box model detailing the three flows of the housing (material, energy, signal)</a:t>
            </a:r>
            <a:endParaRPr lang="en-US" sz="1200" dirty="0">
              <a:cs typeface="Calibri"/>
            </a:endParaRPr>
          </a:p>
        </p:txBody>
      </p:sp>
      <p:pic>
        <p:nvPicPr>
          <p:cNvPr id="9" name="Picture 9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F532799-F4BE-480A-ACD6-B20DB802A4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5524" y="1568715"/>
            <a:ext cx="9880952" cy="3722157"/>
          </a:xfrm>
        </p:spPr>
      </p:pic>
    </p:spTree>
    <p:extLst>
      <p:ext uri="{BB962C8B-B14F-4D97-AF65-F5344CB8AC3E}">
        <p14:creationId xmlns:p14="http://schemas.microsoft.com/office/powerpoint/2010/main" val="8402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8361C-21AF-42E7-B4FD-EFC848E57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756" y="195792"/>
            <a:ext cx="10515600" cy="1325563"/>
          </a:xfrm>
        </p:spPr>
        <p:txBody>
          <a:bodyPr/>
          <a:lstStyle/>
          <a:p>
            <a:r>
              <a:rPr lang="en-US" dirty="0">
                <a:cs typeface="Calibri Light"/>
              </a:rPr>
              <a:t>Modeling- Functional Decomposition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6F537-70C7-4A65-9FED-A1CF52242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304582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pPr lvl="1"/>
            <a:endParaRPr lang="en-US" dirty="0">
              <a:cs typeface="Calibri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0F098-6C17-4CCC-BD30-801F73D14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John Selee October 7, 2019; Honeywell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1F344F-ECE1-459F-92A5-1046DF2B0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4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372646-2D8D-4772-A891-426C5E641AA2}"/>
              </a:ext>
            </a:extLst>
          </p:cNvPr>
          <p:cNvSpPr txBox="1"/>
          <p:nvPr/>
        </p:nvSpPr>
        <p:spPr>
          <a:xfrm>
            <a:off x="2641728" y="6065918"/>
            <a:ext cx="6795654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cs typeface="Calibri"/>
              </a:rPr>
              <a:t>Figure 3: A functional decomposition model for the oil chip detector (sensor) housing</a:t>
            </a:r>
          </a:p>
        </p:txBody>
      </p:sp>
      <p:pic>
        <p:nvPicPr>
          <p:cNvPr id="6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CD4A941-927A-4AE7-9AB1-4A58DD7C67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956" y="1423608"/>
            <a:ext cx="9431866" cy="4575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976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12EDB-64D3-4E3C-9F8D-DCCC53AE8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Calculations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CD39022-1A3F-4AEA-B3DB-F6B97640401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6104965" cy="4351338"/>
              </a:xfrm>
            </p:spPr>
            <p:txBody>
              <a:bodyPr vert="horz" lIns="91440" tIns="45720" rIns="91440" bIns="45720" rtlCol="0" anchor="t">
                <a:normAutofit fontScale="92500" lnSpcReduction="10000"/>
              </a:bodyPr>
              <a:lstStyle/>
              <a:p>
                <a:r>
                  <a:rPr lang="en-US" dirty="0">
                    <a:cs typeface="Calibri"/>
                  </a:rPr>
                  <a:t>One customer requirement was to have the flow rate decrease by 90% when the flow moved past the oil chip detector.</a:t>
                </a:r>
              </a:p>
              <a:p>
                <a:r>
                  <a:rPr lang="en-US" dirty="0">
                    <a:cs typeface="Calibri"/>
                  </a:rPr>
                  <a:t>The flow rate around the oil chip detector is known at 4 ft/sec</a:t>
                </a:r>
              </a:p>
              <a:p>
                <a:r>
                  <a:rPr lang="en-US" dirty="0">
                    <a:cs typeface="Calibri"/>
                  </a:rPr>
                  <a:t>We can use the continuity equation between the intake oil tube and where the oil chip detector will intersect the flow.</a:t>
                </a:r>
              </a:p>
              <a:p>
                <a:r>
                  <a:rPr lang="en-US" dirty="0">
                    <a:cs typeface="Calibri"/>
                  </a:rPr>
                  <a:t>Using Equation 1, the cross-sectional area near the chip detector must be at least 0.8394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cs typeface="Calibri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alibri"/>
                          </a:rPr>
                          <m:t>𝑖𝑛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Calibri"/>
                          </a:rPr>
                          <m:t>2</m:t>
                        </m:r>
                      </m:sup>
                    </m:sSup>
                  </m:oMath>
                </a14:m>
                <a:endParaRPr lang="en-US" dirty="0">
                  <a:cs typeface="Calibri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CD39022-1A3F-4AEA-B3DB-F6B9764040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6104965" cy="4351338"/>
              </a:xfrm>
              <a:blipFill>
                <a:blip r:embed="rId2"/>
                <a:stretch>
                  <a:fillRect l="-1598" t="-2801" r="-1299" b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375608-55E1-4C24-9E5F-08ECE115B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John Selee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369610-7178-4038-AADC-6A22A8A1F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5</a:t>
            </a:fld>
            <a:endParaRPr lang="en-US" dirty="0"/>
          </a:p>
        </p:txBody>
      </p:sp>
      <p:pic>
        <p:nvPicPr>
          <p:cNvPr id="10" name="Picture 10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DBB64180-C050-4642-9D60-983D9A2951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2447" y="2362835"/>
            <a:ext cx="3953435" cy="3145342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EB38732-4C98-415B-8615-3D51B2826715}"/>
              </a:ext>
            </a:extLst>
          </p:cNvPr>
          <p:cNvCxnSpPr/>
          <p:nvPr/>
        </p:nvCxnSpPr>
        <p:spPr>
          <a:xfrm>
            <a:off x="8013326" y="4252633"/>
            <a:ext cx="8965" cy="32272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AEEEA26-53DA-43C3-82DC-6AB388B8FC36}"/>
              </a:ext>
            </a:extLst>
          </p:cNvPr>
          <p:cNvSpPr txBox="1"/>
          <p:nvPr/>
        </p:nvSpPr>
        <p:spPr>
          <a:xfrm>
            <a:off x="7734300" y="4578723"/>
            <a:ext cx="47512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solidFill>
                  <a:schemeClr val="accent1"/>
                </a:solidFill>
              </a:rPr>
              <a:t>A1</a:t>
            </a:r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D3BC981-0C28-48B5-A87D-0983DA2F339A}"/>
              </a:ext>
            </a:extLst>
          </p:cNvPr>
          <p:cNvCxnSpPr/>
          <p:nvPr/>
        </p:nvCxnSpPr>
        <p:spPr>
          <a:xfrm>
            <a:off x="8683998" y="3704105"/>
            <a:ext cx="17929" cy="129988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C73943D-766E-4A96-A7CD-4BA1155D7FA0}"/>
              </a:ext>
            </a:extLst>
          </p:cNvPr>
          <p:cNvSpPr txBox="1"/>
          <p:nvPr/>
        </p:nvSpPr>
        <p:spPr>
          <a:xfrm>
            <a:off x="8522073" y="5007909"/>
            <a:ext cx="44823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solidFill>
                  <a:schemeClr val="accent1"/>
                </a:solidFill>
                <a:cs typeface="Calibri"/>
              </a:rPr>
              <a:t>A2</a:t>
            </a:r>
          </a:p>
        </p:txBody>
      </p:sp>
      <p:pic>
        <p:nvPicPr>
          <p:cNvPr id="21" name="Picture 21">
            <a:extLst>
              <a:ext uri="{FF2B5EF4-FFF2-40B4-BE49-F238E27FC236}">
                <a16:creationId xmlns:a16="http://schemas.microsoft.com/office/drawing/2014/main" id="{6A259D12-F8A6-4AE2-91D2-A4642B4A1A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2071" y="865331"/>
            <a:ext cx="3110752" cy="385009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5025C52D-86FF-4A53-8501-0E1D291C33BB}"/>
              </a:ext>
            </a:extLst>
          </p:cNvPr>
          <p:cNvSpPr txBox="1"/>
          <p:nvPr/>
        </p:nvSpPr>
        <p:spPr>
          <a:xfrm>
            <a:off x="7571255" y="1242173"/>
            <a:ext cx="3307976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dirty="0">
                <a:cs typeface="Calibri"/>
              </a:rPr>
              <a:t>Equation 1: Continuity Equation flow inlet and oil chip detector [2]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EAC302C-5052-4CAA-B92E-CE7CDA3265CB}"/>
              </a:ext>
            </a:extLst>
          </p:cNvPr>
          <p:cNvSpPr txBox="1"/>
          <p:nvPr/>
        </p:nvSpPr>
        <p:spPr>
          <a:xfrm>
            <a:off x="7606552" y="5499846"/>
            <a:ext cx="3227294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dirty="0"/>
              <a:t>Figure 4: Location of flow areas in housing [3]</a:t>
            </a:r>
            <a:endParaRPr lang="en-US" sz="11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2379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95CDB7-C230-44B8-ACEE-445701238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accent1"/>
                </a:solidFill>
              </a:rPr>
              <a:t>Concept Generation and Variation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1EBB7-8A0B-4618-A62D-5EE787448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2400" dirty="0"/>
              <a:t>Based upon preliminary data concepts that will fit within a 3 x 3 x 2 inch. Envelope</a:t>
            </a:r>
          </a:p>
          <a:p>
            <a:r>
              <a:rPr lang="en-US" sz="2400" dirty="0"/>
              <a:t>Material selection was a major portion of concept generation</a:t>
            </a:r>
          </a:p>
          <a:p>
            <a:r>
              <a:rPr lang="en-US" sz="2400" dirty="0"/>
              <a:t>Preliminary Sealants were chosen based upon temperature requirements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6D277-FA86-4962-B73F-6D42B1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76031" y="6033479"/>
            <a:ext cx="5259985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sz="1050">
                <a:solidFill>
                  <a:schemeClr val="tx1">
                    <a:alpha val="80000"/>
                  </a:schemeClr>
                </a:solidFill>
              </a:rPr>
              <a:t>Team Honeywell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EE4D7E-8673-40BB-A3C6-B81FEBDD4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71516" y="6033479"/>
            <a:ext cx="78228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z="1050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 sz="105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903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8A740BC-A0AA-45E0-B899-2AE9C6FE1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A74229-6447-4A78-85A1-B0124F411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9013052" cy="1623312"/>
          </a:xfrm>
        </p:spPr>
        <p:txBody>
          <a:bodyPr anchor="b">
            <a:normAutofit/>
          </a:bodyPr>
          <a:lstStyle/>
          <a:p>
            <a:r>
              <a:rPr lang="en-US" sz="4000" dirty="0">
                <a:cs typeface="Calibri Light"/>
              </a:rPr>
              <a:t>Concept 1</a:t>
            </a:r>
            <a:br>
              <a:rPr lang="en-US" sz="4000" dirty="0">
                <a:cs typeface="Calibri Light"/>
              </a:rPr>
            </a:br>
            <a:r>
              <a:rPr lang="en-US" sz="4000" dirty="0">
                <a:cs typeface="Calibri Light"/>
              </a:rPr>
              <a:t>Two Part Design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874EF51-C858-4BB9-97C3-D17755787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3661" y="2316480"/>
            <a:ext cx="82296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3C7D4A-1EB5-466A-B3FB-FD3CF01EE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5320" y="6356350"/>
            <a:ext cx="411480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Jacob Vedder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A53509-9485-41B6-83A9-B45769D86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4767" y="6350238"/>
            <a:ext cx="365760" cy="365125"/>
          </a:xfrm>
          <a:prstGeom prst="ellipse">
            <a:avLst/>
          </a:prstGeom>
          <a:solidFill>
            <a:srgbClr val="595959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330EA680-D336-4FF7-8B7A-9848BB0A1C32}" type="slidenum">
              <a:rPr lang="en-US" sz="105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7</a:t>
            </a:fld>
            <a:endParaRPr lang="en-US" sz="1050" dirty="0">
              <a:solidFill>
                <a:srgbClr val="FFFF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A73A91-5131-4916-9D5E-23B64B5C4CCC}"/>
              </a:ext>
            </a:extLst>
          </p:cNvPr>
          <p:cNvSpPr txBox="1"/>
          <p:nvPr/>
        </p:nvSpPr>
        <p:spPr>
          <a:xfrm>
            <a:off x="698126" y="2643467"/>
            <a:ext cx="2743200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Pros: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cs typeface="Calibri"/>
              </a:rPr>
              <a:t>Satisfies 90% velocity reduction through expansion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cs typeface="Calibri"/>
              </a:rPr>
              <a:t>Orients the sensor ideally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cs typeface="Calibri"/>
              </a:rPr>
              <a:t>Relatively simple millwork</a:t>
            </a:r>
          </a:p>
          <a:p>
            <a:r>
              <a:rPr lang="en-US" dirty="0">
                <a:cs typeface="Calibri"/>
              </a:rPr>
              <a:t>Cons: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cs typeface="Calibri"/>
              </a:rPr>
              <a:t>Necessitates 2-piece machining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cs typeface="Calibri"/>
              </a:rPr>
              <a:t>Increases potential for leaks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192297-76C5-4F40-AFED-3BC01CFC938A}"/>
              </a:ext>
            </a:extLst>
          </p:cNvPr>
          <p:cNvSpPr txBox="1"/>
          <p:nvPr/>
        </p:nvSpPr>
        <p:spPr>
          <a:xfrm>
            <a:off x="5295900" y="5884719"/>
            <a:ext cx="491663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Figure 5: Preliminary drawing for this design</a:t>
            </a:r>
          </a:p>
        </p:txBody>
      </p:sp>
      <p:pic>
        <p:nvPicPr>
          <p:cNvPr id="9" name="Picture 9" descr="A close up of a map&#10;&#10;Description generated with high confidence">
            <a:extLst>
              <a:ext uri="{FF2B5EF4-FFF2-40B4-BE49-F238E27FC236}">
                <a16:creationId xmlns:a16="http://schemas.microsoft.com/office/drawing/2014/main" id="{B21021B4-3E6E-46EC-B3B0-40E89BE9CE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20840" y="729715"/>
            <a:ext cx="7545021" cy="4908898"/>
          </a:xfrm>
        </p:spPr>
      </p:pic>
    </p:spTree>
    <p:extLst>
      <p:ext uri="{BB962C8B-B14F-4D97-AF65-F5344CB8AC3E}">
        <p14:creationId xmlns:p14="http://schemas.microsoft.com/office/powerpoint/2010/main" val="34934278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583B7F-477F-4163-9807-B5FA00F19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r>
              <a:rPr lang="en-US" sz="2800" dirty="0">
                <a:cs typeface="Calibri Light"/>
              </a:rPr>
              <a:t>Concept 2</a:t>
            </a:r>
            <a:br>
              <a:rPr lang="en-US" sz="2800" dirty="0">
                <a:cs typeface="Calibri Light"/>
              </a:rPr>
            </a:br>
            <a:r>
              <a:rPr lang="en-US" sz="2800" dirty="0">
                <a:cs typeface="Calibri Light"/>
              </a:rPr>
              <a:t>In-line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986EE-DDFF-4EC0-9713-DFF715B92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2638043"/>
            <a:ext cx="3363974" cy="341562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>
                <a:cs typeface="Calibri"/>
              </a:rPr>
              <a:t>Pros:</a:t>
            </a:r>
          </a:p>
          <a:p>
            <a:r>
              <a:rPr lang="en-US" sz="2000" dirty="0">
                <a:cs typeface="Calibri"/>
              </a:rPr>
              <a:t>Under weight limit</a:t>
            </a:r>
            <a:endParaRPr lang="en-US" dirty="0"/>
          </a:p>
          <a:p>
            <a:r>
              <a:rPr lang="en-US" sz="2000" dirty="0">
                <a:cs typeface="Calibri"/>
              </a:rPr>
              <a:t>Sensor is perpendicular to fluid flow</a:t>
            </a:r>
          </a:p>
          <a:p>
            <a:r>
              <a:rPr lang="en-US" sz="2000" dirty="0">
                <a:cs typeface="Calibri"/>
              </a:rPr>
              <a:t>Expansion chamber reduces fluid velocity by 90%</a:t>
            </a:r>
            <a:endParaRPr lang="en-US" dirty="0"/>
          </a:p>
          <a:p>
            <a:r>
              <a:rPr lang="en-US" sz="2000" dirty="0">
                <a:cs typeface="Calibri"/>
              </a:rPr>
              <a:t>Fits within design envelope dimensions</a:t>
            </a:r>
          </a:p>
          <a:p>
            <a:endParaRPr lang="en-US" sz="2000" dirty="0">
              <a:cs typeface="Calibri"/>
            </a:endParaRPr>
          </a:p>
          <a:p>
            <a:pPr marL="0" indent="0">
              <a:buNone/>
            </a:pPr>
            <a:r>
              <a:rPr lang="en-US" sz="2000" dirty="0">
                <a:cs typeface="Calibri"/>
              </a:rPr>
              <a:t>Cons:</a:t>
            </a:r>
          </a:p>
          <a:p>
            <a:r>
              <a:rPr lang="en-US" sz="2000" dirty="0">
                <a:cs typeface="Calibri"/>
              </a:rPr>
              <a:t>Difficult to machine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EF3B38-42F2-487A-979E-C5C114A6A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0248" y="6234546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Jacob Vedder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B04C01-CEDC-4C00-8E84-488825A48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b="1" smtClean="0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B03A7D-0255-4167-8434-20F7CEEC4362}"/>
              </a:ext>
            </a:extLst>
          </p:cNvPr>
          <p:cNvSpPr txBox="1"/>
          <p:nvPr/>
        </p:nvSpPr>
        <p:spPr>
          <a:xfrm>
            <a:off x="6809509" y="569421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cs typeface="Calibri"/>
              </a:rPr>
              <a:t>Figure 7: In-line Housing</a:t>
            </a:r>
          </a:p>
        </p:txBody>
      </p:sp>
      <p:pic>
        <p:nvPicPr>
          <p:cNvPr id="6" name="Picture 6" descr="A close up of a camera&#10;&#10;Description generated with high confidence">
            <a:extLst>
              <a:ext uri="{FF2B5EF4-FFF2-40B4-BE49-F238E27FC236}">
                <a16:creationId xmlns:a16="http://schemas.microsoft.com/office/drawing/2014/main" id="{BD5B7820-FD68-4FE5-88F4-05187F4B5A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5128" y="-4393"/>
            <a:ext cx="7536871" cy="5592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15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583B7F-477F-4163-9807-B5FA00F19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r>
              <a:rPr lang="en-US" sz="2800" dirty="0">
                <a:cs typeface="Calibri Light"/>
              </a:rPr>
              <a:t>Concept 3</a:t>
            </a:r>
            <a:br>
              <a:rPr lang="en-US" sz="2800" dirty="0">
                <a:cs typeface="Calibri Light"/>
              </a:rPr>
            </a:br>
            <a:r>
              <a:rPr lang="en-US" sz="2800" dirty="0">
                <a:cs typeface="Calibri Light"/>
              </a:rPr>
              <a:t>Single part design (Small Cylinder)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986EE-DDFF-4EC0-9713-DFF715B92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2638043"/>
            <a:ext cx="3363974" cy="341562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>
                <a:cs typeface="Calibri"/>
              </a:rPr>
              <a:t>Pros:</a:t>
            </a:r>
          </a:p>
          <a:p>
            <a:r>
              <a:rPr lang="en-US" sz="2000" dirty="0">
                <a:cs typeface="Calibri"/>
              </a:rPr>
              <a:t>Under weight limit</a:t>
            </a:r>
            <a:endParaRPr lang="en-US" dirty="0"/>
          </a:p>
          <a:p>
            <a:r>
              <a:rPr lang="en-US" sz="2000" dirty="0">
                <a:cs typeface="Calibri"/>
              </a:rPr>
              <a:t>Single machined part</a:t>
            </a:r>
          </a:p>
          <a:p>
            <a:r>
              <a:rPr lang="en-US" sz="2000" dirty="0">
                <a:cs typeface="Calibri"/>
              </a:rPr>
              <a:t>Easily manufactured</a:t>
            </a:r>
          </a:p>
          <a:p>
            <a:r>
              <a:rPr lang="en-US" sz="2000" dirty="0">
                <a:cs typeface="Calibri"/>
              </a:rPr>
              <a:t>Fits within design envelope dimensions</a:t>
            </a:r>
          </a:p>
          <a:p>
            <a:r>
              <a:rPr lang="en-US" sz="2000" dirty="0">
                <a:cs typeface="Calibri"/>
              </a:rPr>
              <a:t>Stainless steel able to withstand corrosion</a:t>
            </a:r>
          </a:p>
          <a:p>
            <a:pPr marL="0" indent="0">
              <a:buNone/>
            </a:pPr>
            <a:r>
              <a:rPr lang="en-US" sz="2000" dirty="0">
                <a:cs typeface="Calibri"/>
              </a:rPr>
              <a:t>Cons:</a:t>
            </a:r>
          </a:p>
          <a:p>
            <a:r>
              <a:rPr lang="en-US" sz="2000" dirty="0">
                <a:cs typeface="Calibri"/>
              </a:rPr>
              <a:t>More expansion space needed to lower velocity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EF3B38-42F2-487A-979E-C5C114A6A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8055" y="6278694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Jacob Vedder October 7, 2019; Honeywell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B04C01-CEDC-4C00-8E84-488825A48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30EA680-D336-4FF7-8B7A-9848BB0A1C32}" type="slidenum">
              <a:rPr lang="en-US" smtClean="0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B03A7D-0255-4167-8434-20F7CEEC4362}"/>
              </a:ext>
            </a:extLst>
          </p:cNvPr>
          <p:cNvSpPr txBox="1"/>
          <p:nvPr/>
        </p:nvSpPr>
        <p:spPr>
          <a:xfrm>
            <a:off x="7183582" y="5209309"/>
            <a:ext cx="274319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cs typeface="Calibri"/>
              </a:rPr>
              <a:t>Figure 6:  Single Body Housing</a:t>
            </a:r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D44DE7D5-FA28-4EA6-A8A7-75E288BD4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5573" y="526939"/>
            <a:ext cx="7551682" cy="404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1621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B36FA098CBF0478130C486F6F3CECF" ma:contentTypeVersion="8" ma:contentTypeDescription="Create a new document." ma:contentTypeScope="" ma:versionID="7deeeaa21e71ab7942c6315286a59adf">
  <xsd:schema xmlns:xsd="http://www.w3.org/2001/XMLSchema" xmlns:xs="http://www.w3.org/2001/XMLSchema" xmlns:p="http://schemas.microsoft.com/office/2006/metadata/properties" xmlns:ns2="ebc1254c-1c84-4b89-afae-7f291c197416" targetNamespace="http://schemas.microsoft.com/office/2006/metadata/properties" ma:root="true" ma:fieldsID="d7ae8899fb15dcb7a71add04ad0eec5c" ns2:_="">
    <xsd:import namespace="ebc1254c-1c84-4b89-afae-7f291c1974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c1254c-1c84-4b89-afae-7f291c1974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C9D874-2FAE-4A9B-827F-36528F43A2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c1254c-1c84-4b89-afae-7f291c1974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2DB7B8-C148-4619-B8E3-8BEC0BE176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E00978-9320-46CC-81A5-FB7A63CFE3F0}">
  <ds:schemaRefs>
    <ds:schemaRef ds:uri="http://purl.org/dc/terms/"/>
    <ds:schemaRef ds:uri="http://purl.org/dc/elements/1.1/"/>
    <ds:schemaRef ds:uri="http://schemas.openxmlformats.org/package/2006/metadata/core-properties"/>
    <ds:schemaRef ds:uri="ebc1254c-1c84-4b89-afae-7f291c197416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739</Words>
  <Application>Microsoft Office PowerPoint</Application>
  <PresentationFormat>Widescreen</PresentationFormat>
  <Paragraphs>145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Team Honeywell</vt:lpstr>
      <vt:lpstr>Project Description</vt:lpstr>
      <vt:lpstr>Concept Generation- Black Box Model</vt:lpstr>
      <vt:lpstr>Modeling- Functional Decomposition</vt:lpstr>
      <vt:lpstr>Calculations</vt:lpstr>
      <vt:lpstr>Concept Generation and Variation</vt:lpstr>
      <vt:lpstr>Concept 1 Two Part Design</vt:lpstr>
      <vt:lpstr>Concept 2 In-line design</vt:lpstr>
      <vt:lpstr>Concept 3 Single part design (Small Cylinder)</vt:lpstr>
      <vt:lpstr>Concept Evaluation</vt:lpstr>
      <vt:lpstr>Pugh Chart</vt:lpstr>
      <vt:lpstr>Pugh Chart</vt:lpstr>
      <vt:lpstr>Pugh Chart</vt:lpstr>
      <vt:lpstr>Decision Matrix</vt:lpstr>
      <vt:lpstr>Decision Matrix</vt:lpstr>
      <vt:lpstr>Decision Matrix</vt:lpstr>
      <vt:lpstr>Preliminary Bill of Materials</vt:lpstr>
      <vt:lpstr>Bill of Materials</vt:lpstr>
      <vt:lpstr>Bill of Materials</vt:lpstr>
      <vt:lpstr>Questions?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Honeywell</dc:title>
  <dc:creator>cmatillano_97@outlook.com</dc:creator>
  <cp:lastModifiedBy>cmatillano_97@outlook.com</cp:lastModifiedBy>
  <cp:revision>3</cp:revision>
  <dcterms:created xsi:type="dcterms:W3CDTF">2019-10-07T22:56:05Z</dcterms:created>
  <dcterms:modified xsi:type="dcterms:W3CDTF">2019-10-07T23:06:58Z</dcterms:modified>
</cp:coreProperties>
</file>