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77" r:id="rId4"/>
    <p:sldId id="283" r:id="rId5"/>
    <p:sldId id="284" r:id="rId6"/>
    <p:sldId id="258" r:id="rId7"/>
    <p:sldId id="271" r:id="rId8"/>
    <p:sldId id="264" r:id="rId9"/>
    <p:sldId id="265" r:id="rId10"/>
    <p:sldId id="269" r:id="rId11"/>
    <p:sldId id="281" r:id="rId12"/>
    <p:sldId id="275" r:id="rId13"/>
    <p:sldId id="276" r:id="rId14"/>
    <p:sldId id="278" r:id="rId15"/>
    <p:sldId id="279" r:id="rId16"/>
    <p:sldId id="280" r:id="rId17"/>
    <p:sldId id="272" r:id="rId18"/>
    <p:sldId id="273" r:id="rId19"/>
    <p:sldId id="274" r:id="rId20"/>
    <p:sldId id="259" r:id="rId21"/>
    <p:sldId id="286" r:id="rId22"/>
    <p:sldId id="288" r:id="rId23"/>
    <p:sldId id="285" r:id="rId24"/>
    <p:sldId id="267" r:id="rId25"/>
    <p:sldId id="260" r:id="rId26"/>
    <p:sldId id="268" r:id="rId27"/>
    <p:sldId id="261" r:id="rId28"/>
    <p:sldId id="262" r:id="rId29"/>
    <p:sldId id="26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16B"/>
    <a:srgbClr val="4C5F68"/>
    <a:srgbClr val="323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4660"/>
  </p:normalViewPr>
  <p:slideViewPr>
    <p:cSldViewPr snapToGrid="0">
      <p:cViewPr varScale="1">
        <p:scale>
          <a:sx n="109" d="100"/>
          <a:sy n="109" d="100"/>
        </p:scale>
        <p:origin x="13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1560A-D437-4EED-A7A6-97CAEB6A3644}" type="datetimeFigureOut">
              <a:rPr lang="en-US" smtClean="0"/>
              <a:t>7/11/2018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381C6-74A8-4335-9B1B-15CD280BDD47}" type="slidenum">
              <a:rPr lang="en-US" smtClean="0"/>
              <a:t>‹#›</a:t>
            </a:fld>
            <a:endParaRPr lang="en-US"/>
          </a:p>
        </p:txBody>
      </p:sp>
    </p:spTree>
    <p:extLst>
      <p:ext uri="{BB962C8B-B14F-4D97-AF65-F5344CB8AC3E}">
        <p14:creationId xmlns:p14="http://schemas.microsoft.com/office/powerpoint/2010/main" val="388849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6FAD0EB-34E6-4F3C-9F20-B0C30A41AE8B}" type="datetime1">
              <a:rPr lang="en-US" smtClean="0"/>
              <a:t>7/11/2018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FBA338-E8CA-40E9-9C6D-968F0242088E}"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4721F-F4B2-4DEE-8DAF-27C0B9F8CC09}"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B0163-872B-4B18-AB37-05027B6E0A01}"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8393CF-849A-4195-B9B2-A98DF362AC49}"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D8A03FA-C657-48D6-BFEA-8ADB0F1F49B9}"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a:t>Trenton Black Project: #6 Programming &amp; Sensors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1C6692-83D8-4CE9-AD70-976C0DEBD5D6}"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a:t>Trenton Black Project: #6 Programming &amp; Sensors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3993A-872D-48FA-992E-2F9C37690EB1}"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0D14-CF2A-4423-B152-653B769CD4F0}"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16DAA-6C40-49B8-8579-CA7F36A49D00}"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1818CF-5241-4715-9D0F-D754C3C10DDD}"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8C8D4-6FF4-43DD-9076-57B6A61EF864}"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99EB8-C406-4E94-BC78-A5D4D2026523}" type="datetime1">
              <a:rPr lang="en-US" smtClean="0"/>
              <a:t>7/11/2018</a:t>
            </a:fld>
            <a:endParaRPr lang="en-US" dirty="0"/>
          </a:p>
        </p:txBody>
      </p:sp>
      <p:sp>
        <p:nvSpPr>
          <p:cNvPr id="8" name="Footer Placeholder 7"/>
          <p:cNvSpPr>
            <a:spLocks noGrp="1"/>
          </p:cNvSpPr>
          <p:nvPr>
            <p:ph type="ftr" sz="quarter" idx="11"/>
          </p:nvPr>
        </p:nvSpPr>
        <p:spPr/>
        <p:txBody>
          <a:bodyPr/>
          <a:lstStyle/>
          <a:p>
            <a:r>
              <a:rPr lang="en-US"/>
              <a:t>Trenton Black Project: #6 Programming &amp; Sensors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42F13C-930C-41EE-9B87-0C8BC3453230}"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a:t>Trenton Black Project: #6 Programming &amp; Sensors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08A4F-1DD0-4577-80F0-8C0A0DDA59BA}" type="datetime1">
              <a:rPr lang="en-US" smtClean="0"/>
              <a:t>7/11/2018</a:t>
            </a:fld>
            <a:endParaRPr lang="en-US" dirty="0"/>
          </a:p>
        </p:txBody>
      </p:sp>
      <p:sp>
        <p:nvSpPr>
          <p:cNvPr id="3" name="Footer Placeholder 2"/>
          <p:cNvSpPr>
            <a:spLocks noGrp="1"/>
          </p:cNvSpPr>
          <p:nvPr>
            <p:ph type="ftr" sz="quarter" idx="11"/>
          </p:nvPr>
        </p:nvSpPr>
        <p:spPr/>
        <p:txBody>
          <a:bodyPr/>
          <a:lstStyle/>
          <a:p>
            <a:r>
              <a:rPr lang="en-US"/>
              <a:t>Trenton Black Project: #6 Programming &amp; Sensors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2FBE62-5B7B-4941-8943-4639C3D0DF83}"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FFA5EA-09D4-4C36-B030-EC3A34FBF429}" type="datetime1">
              <a:rPr lang="en-US" smtClean="0"/>
              <a:t>7/11/2018</a:t>
            </a:fld>
            <a:endParaRPr lang="en-US" dirty="0"/>
          </a:p>
        </p:txBody>
      </p:sp>
      <p:sp>
        <p:nvSpPr>
          <p:cNvPr id="6" name="Footer Placeholder 5"/>
          <p:cNvSpPr>
            <a:spLocks noGrp="1"/>
          </p:cNvSpPr>
          <p:nvPr>
            <p:ph type="ftr" sz="quarter" idx="11"/>
          </p:nvPr>
        </p:nvSpPr>
        <p:spPr/>
        <p:txBody>
          <a:bodyPr/>
          <a:lstStyle/>
          <a:p>
            <a:r>
              <a:rPr lang="en-US"/>
              <a:t>Trenton Black Project: #6 Programming &amp; Sensors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2C60DA-4339-455A-AA1A-1AB099FF43DE}" type="datetime1">
              <a:rPr lang="en-US" smtClean="0"/>
              <a:t>7/11/2018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Trenton Black Project: #6 Programming &amp; Sensors</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0.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velvetcushion.com/home-accessories/moshi-clock-voice-activating-and-talking-alarm-cloc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n 17"/>
          <p:cNvSpPr/>
          <p:nvPr/>
        </p:nvSpPr>
        <p:spPr>
          <a:xfrm>
            <a:off x="4182167" y="522209"/>
            <a:ext cx="3877541" cy="3000515"/>
          </a:xfrm>
          <a:prstGeom prst="sun">
            <a:avLst/>
          </a:prstGeom>
          <a:solidFill>
            <a:srgbClr val="FFC000">
              <a:alpha val="50000"/>
            </a:srgbClr>
          </a:solidFill>
          <a:ln>
            <a:solidFill>
              <a:srgbClr val="FFFF0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normalizeH="0" baseline="0" noProof="0">
              <a:uLnTx/>
              <a:uFillTx/>
              <a:latin typeface="Corbel" panose="020B0503020204020204"/>
              <a:ea typeface="+mn-ea"/>
              <a:cs typeface="+mn-cs"/>
            </a:endParaRPr>
          </a:p>
        </p:txBody>
      </p:sp>
      <p:sp>
        <p:nvSpPr>
          <p:cNvPr id="19" name="TextBox 18"/>
          <p:cNvSpPr txBox="1"/>
          <p:nvPr/>
        </p:nvSpPr>
        <p:spPr>
          <a:xfrm>
            <a:off x="4245032" y="1708167"/>
            <a:ext cx="3751812" cy="628600"/>
          </a:xfrm>
          <a:prstGeom prst="rect">
            <a:avLst/>
          </a:prstGeom>
          <a:solidFill>
            <a:srgbClr val="4C5F68"/>
          </a:solidFill>
        </p:spPr>
        <p:txBody>
          <a:bodyPr wrap="square" rtlCol="0">
            <a:spAutoFit/>
          </a:bodyPr>
          <a:lstStyle/>
          <a:p>
            <a:endParaRPr lang="en-US" dirty="0">
              <a:solidFill>
                <a:srgbClr val="000000"/>
              </a:solidFill>
              <a:latin typeface="Corbel" panose="020B0503020204020204"/>
            </a:endParaRPr>
          </a:p>
        </p:txBody>
      </p:sp>
      <p:sp>
        <p:nvSpPr>
          <p:cNvPr id="20" name="Title 1"/>
          <p:cNvSpPr txBox="1">
            <a:spLocks/>
          </p:cNvSpPr>
          <p:nvPr/>
        </p:nvSpPr>
        <p:spPr>
          <a:xfrm>
            <a:off x="1548937" y="524892"/>
            <a:ext cx="9144000" cy="4280152"/>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400" i="0" u="none" strike="noStrike" kern="1200" cap="none" normalizeH="0" baseline="0" noProof="0" dirty="0">
                <a:ln w="9525">
                  <a:solidFill>
                    <a:schemeClr val="bg1"/>
                  </a:solidFill>
                  <a:prstDash val="solid"/>
                </a:ln>
                <a:solidFill>
                  <a:schemeClr val="accent2"/>
                </a:solidFill>
                <a:effectLst>
                  <a:outerShdw blurRad="12700" dist="38100" dir="2700000" algn="tl" rotWithShape="0">
                    <a:schemeClr val="bg1">
                      <a:lumMod val="50000"/>
                    </a:schemeClr>
                  </a:outerShdw>
                </a:effectLst>
                <a:uLnTx/>
                <a:uFillTx/>
                <a:latin typeface="Corbel" panose="020B0503020204020204"/>
                <a:ea typeface="+mj-ea"/>
                <a:cs typeface="+mj-cs"/>
              </a:rPr>
              <a:t>Team Apollo</a:t>
            </a:r>
            <a:r>
              <a:rPr kumimoji="0" lang="en-US" sz="7200" i="0" u="none" strike="noStrike" kern="1200" cap="none"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orbel" panose="020B0503020204020204"/>
                <a:ea typeface="+mj-ea"/>
                <a:cs typeface="+mj-cs"/>
              </a:rPr>
              <a:t/>
            </a:r>
            <a:br>
              <a:rPr kumimoji="0" lang="en-US" sz="7200" i="0" u="none" strike="noStrike" kern="1200" cap="none"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orbel" panose="020B0503020204020204"/>
                <a:ea typeface="+mj-ea"/>
                <a:cs typeface="+mj-cs"/>
              </a:rPr>
            </a:br>
            <a:r>
              <a:rPr kumimoji="0" lang="en-US" sz="2400" b="1" i="0" u="none"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none"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Photo-Orientation Device</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Project: #6 Programming and Sensors</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endPar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endParaRPr>
          </a:p>
        </p:txBody>
      </p:sp>
      <p:sp>
        <p:nvSpPr>
          <p:cNvPr id="21" name="Subtitle 2"/>
          <p:cNvSpPr txBox="1">
            <a:spLocks/>
          </p:cNvSpPr>
          <p:nvPr/>
        </p:nvSpPr>
        <p:spPr>
          <a:xfrm>
            <a:off x="1719410" y="472239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ts val="1400"/>
              </a:spcBef>
              <a:spcAft>
                <a:spcPts val="0"/>
              </a:spcAft>
              <a:buClr>
                <a:srgbClr val="A6B727"/>
              </a:buClr>
              <a:buSzPct val="80000"/>
              <a:buFont typeface="Corbel" pitchFamily="34" charset="0"/>
              <a:buNone/>
              <a:tabLst/>
              <a:defRPr/>
            </a:pPr>
            <a:r>
              <a:rPr kumimoji="0" lang="en-US" sz="2000" b="0" i="0" u="none" strike="noStrike" kern="1200" cap="none" spc="0" normalizeH="0" baseline="0" noProof="0" dirty="0" err="1">
                <a:ln>
                  <a:noFill/>
                </a:ln>
                <a:solidFill>
                  <a:srgbClr val="FFFFFF"/>
                </a:solidFill>
                <a:effectLst/>
                <a:uLnTx/>
                <a:uFillTx/>
                <a:latin typeface="Corbel" panose="020B0503020204020204"/>
                <a:ea typeface="+mn-ea"/>
                <a:cs typeface="+mn-cs"/>
              </a:rPr>
              <a:t>Esmael</a:t>
            </a: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 Abdullah 		Trenton Black		Fahad </a:t>
            </a:r>
            <a:r>
              <a:rPr kumimoji="0" lang="en-US" sz="2000" b="0" i="0" u="none" strike="noStrike" kern="1200" cap="none" spc="0" normalizeH="0" baseline="0" noProof="0" dirty="0" err="1">
                <a:ln>
                  <a:noFill/>
                </a:ln>
                <a:solidFill>
                  <a:srgbClr val="FFFFFF"/>
                </a:solidFill>
                <a:effectLst/>
                <a:uLnTx/>
                <a:uFillTx/>
                <a:latin typeface="Corbel" panose="020B0503020204020204"/>
                <a:ea typeface="+mn-ea"/>
                <a:cs typeface="+mn-cs"/>
              </a:rPr>
              <a:t>Esmaeil</a:t>
            </a: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 </a:t>
            </a:r>
          </a:p>
          <a:p>
            <a:pPr marL="0" marR="0" lvl="0" indent="0" algn="ctr" defTabSz="914400" rtl="0" eaLnBrk="1" fontAlgn="auto" latinLnBrk="0" hangingPunct="1">
              <a:lnSpc>
                <a:spcPct val="90000"/>
              </a:lnSpc>
              <a:spcBef>
                <a:spcPts val="1400"/>
              </a:spcBef>
              <a:spcAft>
                <a:spcPts val="0"/>
              </a:spcAft>
              <a:buClr>
                <a:srgbClr val="A6B727"/>
              </a:buClr>
              <a:buSzPct val="80000"/>
              <a:buFont typeface="Corbel" pitchFamily="34" charset="0"/>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Dakota Hanks 		Andres Rodriguez</a:t>
            </a:r>
          </a:p>
          <a:p>
            <a:pPr marL="0" marR="0" lvl="0" indent="0" algn="ctr" defTabSz="914400" rtl="0" eaLnBrk="1" fontAlgn="auto" latinLnBrk="0" hangingPunct="1">
              <a:lnSpc>
                <a:spcPct val="90000"/>
              </a:lnSpc>
              <a:spcBef>
                <a:spcPts val="1400"/>
              </a:spcBef>
              <a:spcAft>
                <a:spcPts val="0"/>
              </a:spcAft>
              <a:buClr>
                <a:srgbClr val="A6B727"/>
              </a:buClr>
              <a:buSzPct val="80000"/>
              <a:buFont typeface="Corbel" pitchFamily="34" charset="0"/>
              <a:buNone/>
              <a:tabLst/>
              <a:defRPr/>
            </a:pPr>
            <a:endParaRPr kumimoji="0" lang="en-US" sz="20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Date Placeholder 4"/>
          <p:cNvSpPr>
            <a:spLocks noGrp="1"/>
          </p:cNvSpPr>
          <p:nvPr>
            <p:ph type="dt" sz="half" idx="10"/>
          </p:nvPr>
        </p:nvSpPr>
        <p:spPr>
          <a:xfrm>
            <a:off x="7077511" y="6491713"/>
            <a:ext cx="2743200" cy="365125"/>
          </a:xfrm>
        </p:spPr>
        <p:txBody>
          <a:bodyPr/>
          <a:lstStyle/>
          <a:p>
            <a:fld id="{7B50E90B-B2E4-451E-A302-30A2DB5C2FAE}" type="datetime1">
              <a:rPr lang="en-US" smtClean="0"/>
              <a:t>7/11/2018</a:t>
            </a:fld>
            <a:endParaRPr lang="en-US" dirty="0"/>
          </a:p>
        </p:txBody>
      </p:sp>
      <p:sp>
        <p:nvSpPr>
          <p:cNvPr id="6" name="Footer Placeholder 5"/>
          <p:cNvSpPr>
            <a:spLocks noGrp="1"/>
          </p:cNvSpPr>
          <p:nvPr>
            <p:ph type="ftr" sz="quarter" idx="11"/>
          </p:nvPr>
        </p:nvSpPr>
        <p:spPr>
          <a:xfrm>
            <a:off x="1952625" y="6492874"/>
            <a:ext cx="5124886" cy="365125"/>
          </a:xfrm>
        </p:spPr>
        <p:txBody>
          <a:bodyPr/>
          <a:lstStyle/>
          <a:p>
            <a:r>
              <a:rPr lang="en-US" dirty="0"/>
              <a:t>Trenton Black Project: #6 Programming &amp; Sensors</a:t>
            </a:r>
          </a:p>
        </p:txBody>
      </p:sp>
      <p:sp>
        <p:nvSpPr>
          <p:cNvPr id="7" name="Slide Number Placeholder 6"/>
          <p:cNvSpPr>
            <a:spLocks noGrp="1"/>
          </p:cNvSpPr>
          <p:nvPr>
            <p:ph type="sldNum" sz="quarter" idx="12"/>
          </p:nvPr>
        </p:nvSpPr>
        <p:spPr>
          <a:xfrm>
            <a:off x="9921848" y="6440498"/>
            <a:ext cx="771089" cy="365125"/>
          </a:xfrm>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65653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a:t>
            </a:r>
          </a:p>
        </p:txBody>
      </p:sp>
      <p:sp>
        <p:nvSpPr>
          <p:cNvPr id="4" name="Date Placeholder 3"/>
          <p:cNvSpPr>
            <a:spLocks noGrp="1"/>
          </p:cNvSpPr>
          <p:nvPr>
            <p:ph type="dt" sz="half" idx="10"/>
          </p:nvPr>
        </p:nvSpPr>
        <p:spPr>
          <a:xfrm>
            <a:off x="7533121" y="6492874"/>
            <a:ext cx="2743200" cy="365125"/>
          </a:xfrm>
        </p:spPr>
        <p:txBody>
          <a:bodyPr/>
          <a:lstStyle/>
          <a:p>
            <a:fld id="{BEE44A7B-4348-42ED-8F2C-E4CE4B5B7ADA}"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2" y="6492875"/>
            <a:ext cx="771089" cy="365125"/>
          </a:xfrm>
        </p:spPr>
        <p:txBody>
          <a:bodyPr/>
          <a:lstStyle/>
          <a:p>
            <a:fld id="{6D22F896-40B5-4ADD-8801-0D06FADFA095}" type="slidenum">
              <a:rPr lang="en-US" smtClean="0"/>
              <a:t>10</a:t>
            </a:fld>
            <a:endParaRPr lang="en-US" dirty="0"/>
          </a:p>
        </p:txBody>
      </p:sp>
      <p:pic>
        <p:nvPicPr>
          <p:cNvPr id="7" name="Picture 6"/>
          <p:cNvPicPr>
            <a:picLocks noChangeAspect="1"/>
          </p:cNvPicPr>
          <p:nvPr/>
        </p:nvPicPr>
        <p:blipFill rotWithShape="1">
          <a:blip r:embed="rId2"/>
          <a:srcRect l="11181" t="20032" r="71875" b="28032"/>
          <a:stretch/>
        </p:blipFill>
        <p:spPr>
          <a:xfrm>
            <a:off x="4021698" y="456650"/>
            <a:ext cx="3229775" cy="5413843"/>
          </a:xfrm>
          <a:prstGeom prst="rect">
            <a:avLst/>
          </a:prstGeom>
        </p:spPr>
      </p:pic>
      <p:pic>
        <p:nvPicPr>
          <p:cNvPr id="8" name="Picture 7"/>
          <p:cNvPicPr>
            <a:picLocks noChangeAspect="1"/>
          </p:cNvPicPr>
          <p:nvPr/>
        </p:nvPicPr>
        <p:blipFill rotWithShape="1">
          <a:blip r:embed="rId3"/>
          <a:srcRect l="12083" t="20539" r="72153" b="33619"/>
          <a:stretch/>
        </p:blipFill>
        <p:spPr>
          <a:xfrm>
            <a:off x="1212093" y="1708484"/>
            <a:ext cx="2619366" cy="4165601"/>
          </a:xfrm>
          <a:prstGeom prst="rect">
            <a:avLst/>
          </a:prstGeom>
        </p:spPr>
      </p:pic>
      <p:pic>
        <p:nvPicPr>
          <p:cNvPr id="3" name="Picture 2">
            <a:extLst>
              <a:ext uri="{FF2B5EF4-FFF2-40B4-BE49-F238E27FC236}">
                <a16:creationId xmlns:a16="http://schemas.microsoft.com/office/drawing/2014/main" id="{A027E9BC-0396-41A6-9C7C-6AF12A4198E2}"/>
              </a:ext>
            </a:extLst>
          </p:cNvPr>
          <p:cNvPicPr>
            <a:picLocks noChangeAspect="1"/>
          </p:cNvPicPr>
          <p:nvPr/>
        </p:nvPicPr>
        <p:blipFill rotWithShape="1">
          <a:blip r:embed="rId4"/>
          <a:srcRect l="28553" t="12788" r="33026" b="5021"/>
          <a:stretch/>
        </p:blipFill>
        <p:spPr>
          <a:xfrm>
            <a:off x="9197938" y="394727"/>
            <a:ext cx="2743200" cy="3170436"/>
          </a:xfrm>
          <a:prstGeom prst="rect">
            <a:avLst/>
          </a:prstGeom>
        </p:spPr>
      </p:pic>
      <p:pic>
        <p:nvPicPr>
          <p:cNvPr id="9" name="Picture 8">
            <a:extLst>
              <a:ext uri="{FF2B5EF4-FFF2-40B4-BE49-F238E27FC236}">
                <a16:creationId xmlns:a16="http://schemas.microsoft.com/office/drawing/2014/main" id="{41196EBC-8DB2-49C9-91D6-00902037BA41}"/>
              </a:ext>
            </a:extLst>
          </p:cNvPr>
          <p:cNvPicPr>
            <a:picLocks noChangeAspect="1"/>
          </p:cNvPicPr>
          <p:nvPr/>
        </p:nvPicPr>
        <p:blipFill rotWithShape="1">
          <a:blip r:embed="rId5"/>
          <a:srcRect l="26068" t="74760" r="35526" b="5021"/>
          <a:stretch/>
        </p:blipFill>
        <p:spPr>
          <a:xfrm>
            <a:off x="7380721" y="3672280"/>
            <a:ext cx="4682466" cy="1331827"/>
          </a:xfrm>
          <a:prstGeom prst="rect">
            <a:avLst/>
          </a:prstGeom>
        </p:spPr>
      </p:pic>
      <p:sp>
        <p:nvSpPr>
          <p:cNvPr id="10" name="TextBox 9">
            <a:extLst>
              <a:ext uri="{FF2B5EF4-FFF2-40B4-BE49-F238E27FC236}">
                <a16:creationId xmlns:a16="http://schemas.microsoft.com/office/drawing/2014/main" id="{7146D8E7-B94E-4BAC-9916-F09595ECA935}"/>
              </a:ext>
            </a:extLst>
          </p:cNvPr>
          <p:cNvSpPr txBox="1"/>
          <p:nvPr/>
        </p:nvSpPr>
        <p:spPr>
          <a:xfrm>
            <a:off x="8470232" y="5105238"/>
            <a:ext cx="2743200" cy="369332"/>
          </a:xfrm>
          <a:prstGeom prst="rect">
            <a:avLst/>
          </a:prstGeom>
          <a:noFill/>
        </p:spPr>
        <p:txBody>
          <a:bodyPr wrap="square" rtlCol="0">
            <a:spAutoFit/>
          </a:bodyPr>
          <a:lstStyle/>
          <a:p>
            <a:r>
              <a:rPr lang="en-US" dirty="0"/>
              <a:t>Occurring Errors:</a:t>
            </a:r>
          </a:p>
        </p:txBody>
      </p:sp>
      <p:sp>
        <p:nvSpPr>
          <p:cNvPr id="11" name="TextBox 10">
            <a:extLst>
              <a:ext uri="{FF2B5EF4-FFF2-40B4-BE49-F238E27FC236}">
                <a16:creationId xmlns:a16="http://schemas.microsoft.com/office/drawing/2014/main" id="{A8589933-78EB-44A6-89AA-0E7F139AD8AF}"/>
              </a:ext>
            </a:extLst>
          </p:cNvPr>
          <p:cNvSpPr txBox="1"/>
          <p:nvPr/>
        </p:nvSpPr>
        <p:spPr>
          <a:xfrm>
            <a:off x="7327673" y="2087835"/>
            <a:ext cx="1932284" cy="1477328"/>
          </a:xfrm>
          <a:prstGeom prst="rect">
            <a:avLst/>
          </a:prstGeom>
          <a:noFill/>
        </p:spPr>
        <p:txBody>
          <a:bodyPr wrap="square" rtlCol="0">
            <a:spAutoFit/>
          </a:bodyPr>
          <a:lstStyle/>
          <a:p>
            <a:r>
              <a:rPr lang="en-US" dirty="0"/>
              <a:t>Outputs:</a:t>
            </a:r>
          </a:p>
          <a:p>
            <a:r>
              <a:rPr lang="en-US" dirty="0"/>
              <a:t>-Graphical Solid</a:t>
            </a:r>
          </a:p>
          <a:p>
            <a:r>
              <a:rPr lang="en-US" dirty="0"/>
              <a:t>Figure with plotted Vectors</a:t>
            </a:r>
          </a:p>
          <a:p>
            <a:r>
              <a:rPr lang="en-US" dirty="0"/>
              <a:t>-Code Results</a:t>
            </a:r>
          </a:p>
        </p:txBody>
      </p:sp>
      <p:sp>
        <p:nvSpPr>
          <p:cNvPr id="12" name="TextBox 11">
            <a:extLst>
              <a:ext uri="{FF2B5EF4-FFF2-40B4-BE49-F238E27FC236}">
                <a16:creationId xmlns:a16="http://schemas.microsoft.com/office/drawing/2014/main" id="{A7C5287B-2A54-424C-B3C4-1F41730A3B0D}"/>
              </a:ext>
            </a:extLst>
          </p:cNvPr>
          <p:cNvSpPr txBox="1"/>
          <p:nvPr/>
        </p:nvSpPr>
        <p:spPr>
          <a:xfrm>
            <a:off x="1088259" y="5993319"/>
            <a:ext cx="2743200" cy="369332"/>
          </a:xfrm>
          <a:prstGeom prst="rect">
            <a:avLst/>
          </a:prstGeom>
          <a:noFill/>
        </p:spPr>
        <p:txBody>
          <a:bodyPr wrap="square" rtlCol="0">
            <a:spAutoFit/>
          </a:bodyPr>
          <a:lstStyle/>
          <a:p>
            <a:r>
              <a:rPr lang="en-US" dirty="0"/>
              <a:t>While loop:</a:t>
            </a:r>
          </a:p>
        </p:txBody>
      </p:sp>
      <p:sp>
        <p:nvSpPr>
          <p:cNvPr id="13" name="TextBox 12">
            <a:extLst>
              <a:ext uri="{FF2B5EF4-FFF2-40B4-BE49-F238E27FC236}">
                <a16:creationId xmlns:a16="http://schemas.microsoft.com/office/drawing/2014/main" id="{42B1F180-8412-4E6C-B30A-7EA9C411E552}"/>
              </a:ext>
            </a:extLst>
          </p:cNvPr>
          <p:cNvSpPr txBox="1"/>
          <p:nvPr/>
        </p:nvSpPr>
        <p:spPr>
          <a:xfrm>
            <a:off x="4147027" y="5842952"/>
            <a:ext cx="3180646" cy="646331"/>
          </a:xfrm>
          <a:prstGeom prst="rect">
            <a:avLst/>
          </a:prstGeom>
          <a:noFill/>
        </p:spPr>
        <p:txBody>
          <a:bodyPr wrap="square" rtlCol="0">
            <a:spAutoFit/>
          </a:bodyPr>
          <a:lstStyle/>
          <a:p>
            <a:r>
              <a:rPr lang="en-US" dirty="0"/>
              <a:t>Start projection using initial calculated, then from previous.</a:t>
            </a:r>
          </a:p>
        </p:txBody>
      </p:sp>
      <p:sp>
        <p:nvSpPr>
          <p:cNvPr id="14" name="TextBox 13">
            <a:extLst>
              <a:ext uri="{FF2B5EF4-FFF2-40B4-BE49-F238E27FC236}">
                <a16:creationId xmlns:a16="http://schemas.microsoft.com/office/drawing/2014/main" id="{F40FE402-6486-4CF5-890B-1A9C1B5C65D8}"/>
              </a:ext>
            </a:extLst>
          </p:cNvPr>
          <p:cNvSpPr txBox="1"/>
          <p:nvPr/>
        </p:nvSpPr>
        <p:spPr>
          <a:xfrm>
            <a:off x="7533121" y="5531654"/>
            <a:ext cx="4380583" cy="923330"/>
          </a:xfrm>
          <a:prstGeom prst="rect">
            <a:avLst/>
          </a:prstGeom>
          <a:noFill/>
        </p:spPr>
        <p:txBody>
          <a:bodyPr wrap="square" rtlCol="0">
            <a:spAutoFit/>
          </a:bodyPr>
          <a:lstStyle/>
          <a:p>
            <a:r>
              <a:rPr lang="en-US" dirty="0">
                <a:solidFill>
                  <a:srgbClr val="FF0000"/>
                </a:solidFill>
              </a:rPr>
              <a:t>-Create visible rotations of the views[] using </a:t>
            </a:r>
            <a:r>
              <a:rPr lang="en-US" dirty="0" err="1">
                <a:solidFill>
                  <a:srgbClr val="FF0000"/>
                </a:solidFill>
              </a:rPr>
              <a:t>getframe</a:t>
            </a:r>
            <a:r>
              <a:rPr lang="en-US" dirty="0">
                <a:solidFill>
                  <a:srgbClr val="FF0000"/>
                </a:solidFill>
              </a:rPr>
              <a:t>() takes an axial frame as shot/movie</a:t>
            </a:r>
          </a:p>
        </p:txBody>
      </p:sp>
    </p:spTree>
    <p:extLst>
      <p:ext uri="{BB962C8B-B14F-4D97-AF65-F5344CB8AC3E}">
        <p14:creationId xmlns:p14="http://schemas.microsoft.com/office/powerpoint/2010/main" val="49324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8674" y="1653294"/>
            <a:ext cx="10074876" cy="1962665"/>
          </a:xfrm>
        </p:spPr>
        <p:txBody>
          <a:bodyPr>
            <a:normAutofit fontScale="77500" lnSpcReduction="20000"/>
          </a:bodyPr>
          <a:lstStyle/>
          <a:p>
            <a:pPr marL="342900" indent="-342900" algn="l">
              <a:buFont typeface="Arial" panose="020B0604020202020204" pitchFamily="34" charset="0"/>
              <a:buChar char="•"/>
            </a:pPr>
            <a:r>
              <a:rPr lang="en-US" sz="2200" dirty="0">
                <a:solidFill>
                  <a:schemeClr val="tx1"/>
                </a:solidFill>
                <a:cs typeface="Times New Roman" panose="02020603050405020304" pitchFamily="18" charset="0"/>
              </a:rPr>
              <a:t>Work all day, sleep all night.</a:t>
            </a:r>
          </a:p>
          <a:p>
            <a:pPr marL="342900" indent="-342900" algn="l">
              <a:buFont typeface="Arial" panose="020B0604020202020204" pitchFamily="34" charset="0"/>
              <a:buChar char="•"/>
            </a:pPr>
            <a:r>
              <a:rPr lang="en-US" sz="2200" dirty="0">
                <a:solidFill>
                  <a:schemeClr val="tx1"/>
                </a:solidFill>
                <a:cs typeface="Times New Roman" panose="02020603050405020304" pitchFamily="18" charset="0"/>
              </a:rPr>
              <a:t>Sleep Mode Power Down.</a:t>
            </a:r>
          </a:p>
          <a:p>
            <a:pPr marL="342900" indent="-342900" algn="l">
              <a:buFont typeface="Arial" panose="020B0604020202020204" pitchFamily="34" charset="0"/>
              <a:buChar char="•"/>
            </a:pPr>
            <a:r>
              <a:rPr lang="en-US" sz="2200" dirty="0">
                <a:solidFill>
                  <a:schemeClr val="tx1"/>
                </a:solidFill>
                <a:cs typeface="Times New Roman" panose="02020603050405020304" pitchFamily="18" charset="0"/>
              </a:rPr>
              <a:t>WDT “Watchdog Timer” as Wake-up Source.</a:t>
            </a:r>
          </a:p>
          <a:p>
            <a:pPr marL="342900" indent="-342900" algn="l">
              <a:buFont typeface="Arial" panose="020B0604020202020204" pitchFamily="34" charset="0"/>
              <a:buChar char="•"/>
            </a:pPr>
            <a:r>
              <a:rPr lang="en-US" sz="2200" dirty="0">
                <a:solidFill>
                  <a:schemeClr val="tx1"/>
                </a:solidFill>
                <a:cs typeface="Times New Roman" panose="02020603050405020304" pitchFamily="18" charset="0"/>
              </a:rPr>
              <a:t>WDT is an internal module in software.</a:t>
            </a:r>
          </a:p>
          <a:p>
            <a:pPr marL="342900" indent="-342900" algn="l">
              <a:buFont typeface="Arial" panose="020B0604020202020204" pitchFamily="34" charset="0"/>
              <a:buChar char="•"/>
            </a:pPr>
            <a:r>
              <a:rPr lang="en-US" sz="2200" dirty="0">
                <a:solidFill>
                  <a:schemeClr val="tx1"/>
                </a:solidFill>
                <a:cs typeface="Times New Roman" panose="02020603050405020304" pitchFamily="18" charset="0"/>
              </a:rPr>
              <a:t>WDT checks the code every 8 seconds.</a:t>
            </a:r>
          </a:p>
          <a:p>
            <a:pPr algn="l"/>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24" y="3615959"/>
            <a:ext cx="11336332" cy="2619741"/>
          </a:xfrm>
          <a:prstGeom prst="rect">
            <a:avLst/>
          </a:prstGeom>
        </p:spPr>
      </p:pic>
      <p:sp>
        <p:nvSpPr>
          <p:cNvPr id="4" name="Title 1"/>
          <p:cNvSpPr txBox="1">
            <a:spLocks/>
          </p:cNvSpPr>
          <p:nvPr/>
        </p:nvSpPr>
        <p:spPr>
          <a:xfrm>
            <a:off x="2043113" y="288318"/>
            <a:ext cx="9905998" cy="14785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en-US" dirty="0"/>
              <a:t>Power Saving</a:t>
            </a:r>
          </a:p>
        </p:txBody>
      </p:sp>
      <p:sp>
        <p:nvSpPr>
          <p:cNvPr id="6" name="Date Placeholder 3"/>
          <p:cNvSpPr>
            <a:spLocks noGrp="1"/>
          </p:cNvSpPr>
          <p:nvPr>
            <p:ph type="dt" sz="half" idx="10"/>
          </p:nvPr>
        </p:nvSpPr>
        <p:spPr>
          <a:xfrm>
            <a:off x="7533121" y="6492875"/>
            <a:ext cx="2743200" cy="365125"/>
          </a:xfrm>
        </p:spPr>
        <p:txBody>
          <a:bodyPr/>
          <a:lstStyle/>
          <a:p>
            <a:fld id="{F3D0A81D-F002-4732-AF7F-30EAAFF8B38F}" type="datetime1">
              <a:rPr lang="en-US" smtClean="0"/>
              <a:t>7/11/2018</a:t>
            </a:fld>
            <a:endParaRPr lang="en-US" dirty="0"/>
          </a:p>
        </p:txBody>
      </p:sp>
      <p:sp>
        <p:nvSpPr>
          <p:cNvPr id="7" name="Footer Placeholder 4"/>
          <p:cNvSpPr>
            <a:spLocks noGrp="1"/>
          </p:cNvSpPr>
          <p:nvPr>
            <p:ph type="ftr" sz="quarter" idx="11"/>
          </p:nvPr>
        </p:nvSpPr>
        <p:spPr>
          <a:xfrm>
            <a:off x="1141412" y="6470649"/>
            <a:ext cx="6239309" cy="365125"/>
          </a:xfrm>
        </p:spPr>
        <p:txBody>
          <a:bodyPr/>
          <a:lstStyle/>
          <a:p>
            <a:r>
              <a:rPr lang="en-US" dirty="0" err="1"/>
              <a:t>Esmael</a:t>
            </a:r>
            <a:r>
              <a:rPr lang="en-US" dirty="0"/>
              <a:t> Abdullah Project: #6 Programming &amp; Sensors</a:t>
            </a:r>
          </a:p>
        </p:txBody>
      </p:sp>
      <p:sp>
        <p:nvSpPr>
          <p:cNvPr id="8" name="Slide Number Placeholder 5"/>
          <p:cNvSpPr>
            <a:spLocks noGrp="1"/>
          </p:cNvSpPr>
          <p:nvPr>
            <p:ph type="sldNum" sz="quarter" idx="12"/>
          </p:nvPr>
        </p:nvSpPr>
        <p:spPr>
          <a:xfrm>
            <a:off x="10276322" y="6470649"/>
            <a:ext cx="771089" cy="365125"/>
          </a:xfrm>
        </p:spPr>
        <p:txBody>
          <a:bodyPr/>
          <a:lstStyle/>
          <a:p>
            <a:r>
              <a:rPr lang="en-US" dirty="0"/>
              <a:t>7</a:t>
            </a:r>
          </a:p>
        </p:txBody>
      </p:sp>
    </p:spTree>
    <p:extLst>
      <p:ext uri="{BB962C8B-B14F-4D97-AF65-F5344CB8AC3E}">
        <p14:creationId xmlns:p14="http://schemas.microsoft.com/office/powerpoint/2010/main" val="207097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to Arduino Program</a:t>
            </a:r>
          </a:p>
        </p:txBody>
      </p:sp>
      <p:sp>
        <p:nvSpPr>
          <p:cNvPr id="3" name="TextBox 2"/>
          <p:cNvSpPr txBox="1"/>
          <p:nvPr/>
        </p:nvSpPr>
        <p:spPr>
          <a:xfrm>
            <a:off x="838200" y="1690688"/>
            <a:ext cx="6120714"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Few changes to the Arduino code since the last hardware review</a:t>
            </a:r>
          </a:p>
          <a:p>
            <a:pPr marL="285750" indent="-285750">
              <a:buFont typeface="Arial" panose="020B0604020202020204" pitchFamily="34" charset="0"/>
              <a:buChar char="•"/>
            </a:pPr>
            <a:r>
              <a:rPr lang="en-US" sz="2800" dirty="0"/>
              <a:t>Implementation of an on board clock that is used with telling the position of the sun at each interval</a:t>
            </a:r>
          </a:p>
          <a:p>
            <a:pPr marL="285750" indent="-285750">
              <a:buFont typeface="Arial" panose="020B0604020202020204" pitchFamily="34" charset="0"/>
              <a:buChar char="•"/>
            </a:pPr>
            <a:r>
              <a:rPr lang="en-US" sz="2800" dirty="0"/>
              <a:t>Implemented a sleep mode that activates at 8:00 PM and turns off at 8:00 AM</a:t>
            </a:r>
          </a:p>
          <a:p>
            <a:endParaRPr lang="en-US" dirty="0"/>
          </a:p>
        </p:txBody>
      </p:sp>
      <p:sp>
        <p:nvSpPr>
          <p:cNvPr id="5" name="Date Placeholder 4"/>
          <p:cNvSpPr>
            <a:spLocks noGrp="1"/>
          </p:cNvSpPr>
          <p:nvPr>
            <p:ph type="dt" sz="half" idx="10"/>
          </p:nvPr>
        </p:nvSpPr>
        <p:spPr>
          <a:xfrm>
            <a:off x="7533121" y="6492875"/>
            <a:ext cx="2743200" cy="365125"/>
          </a:xfrm>
        </p:spPr>
        <p:txBody>
          <a:bodyPr/>
          <a:lstStyle/>
          <a:p>
            <a:fld id="{D15ED980-5DCF-429C-B564-E699AB2263C9}" type="datetime1">
              <a:rPr lang="en-US" smtClean="0"/>
              <a:t>7/11/2018</a:t>
            </a:fld>
            <a:endParaRPr lang="en-US" dirty="0"/>
          </a:p>
        </p:txBody>
      </p:sp>
      <p:sp>
        <p:nvSpPr>
          <p:cNvPr id="6" name="Footer Placeholder 5"/>
          <p:cNvSpPr>
            <a:spLocks noGrp="1"/>
          </p:cNvSpPr>
          <p:nvPr>
            <p:ph type="ftr" sz="quarter" idx="11"/>
          </p:nvPr>
        </p:nvSpPr>
        <p:spPr>
          <a:xfrm>
            <a:off x="1141413" y="6492875"/>
            <a:ext cx="6239309" cy="365125"/>
          </a:xfrm>
        </p:spPr>
        <p:txBody>
          <a:bodyPr/>
          <a:lstStyle/>
          <a:p>
            <a:r>
              <a:rPr lang="en-US" dirty="0"/>
              <a:t>Dakota Hanks Project: #6 Programming &amp; Sensors</a:t>
            </a:r>
          </a:p>
        </p:txBody>
      </p:sp>
      <p:sp>
        <p:nvSpPr>
          <p:cNvPr id="7" name="Slide Number Placeholder 6"/>
          <p:cNvSpPr>
            <a:spLocks noGrp="1"/>
          </p:cNvSpPr>
          <p:nvPr>
            <p:ph type="sldNum" sz="quarter" idx="12"/>
          </p:nvPr>
        </p:nvSpPr>
        <p:spPr>
          <a:xfrm>
            <a:off x="10276322" y="6492874"/>
            <a:ext cx="771089" cy="365125"/>
          </a:xfrm>
        </p:spPr>
        <p:txBody>
          <a:bodyPr/>
          <a:lstStyle/>
          <a:p>
            <a:fld id="{6D22F896-40B5-4ADD-8801-0D06FADFA095}" type="slidenum">
              <a:rPr lang="en-US" smtClean="0"/>
              <a:t>12</a:t>
            </a:fld>
            <a:endParaRPr lang="en-US" dirty="0"/>
          </a:p>
        </p:txBody>
      </p:sp>
      <p:pic>
        <p:nvPicPr>
          <p:cNvPr id="10" name="Picture 9"/>
          <p:cNvPicPr/>
          <p:nvPr/>
        </p:nvPicPr>
        <p:blipFill rotWithShape="1">
          <a:blip r:embed="rId2"/>
          <a:srcRect t="8655" r="65705" b="22476"/>
          <a:stretch/>
        </p:blipFill>
        <p:spPr bwMode="auto">
          <a:xfrm>
            <a:off x="8004976" y="469280"/>
            <a:ext cx="4187024" cy="5843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809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Increasing Outside Accuracy.</a:t>
            </a:r>
          </a:p>
        </p:txBody>
      </p:sp>
      <p:sp>
        <p:nvSpPr>
          <p:cNvPr id="3" name="TextBox 2"/>
          <p:cNvSpPr txBox="1"/>
          <p:nvPr/>
        </p:nvSpPr>
        <p:spPr>
          <a:xfrm>
            <a:off x="906162" y="1690688"/>
            <a:ext cx="4860324"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When testing outside the solar cells are maxed out and are giving inaccurate readings.</a:t>
            </a:r>
          </a:p>
          <a:p>
            <a:pPr marL="285750" indent="-285750">
              <a:buFont typeface="Arial" panose="020B0604020202020204" pitchFamily="34" charset="0"/>
              <a:buChar char="•"/>
            </a:pPr>
            <a:r>
              <a:rPr lang="en-US" dirty="0"/>
              <a:t>We have tried color filter paper to reduce the intake. However the amount needed to have any effect makes the system to bulky.</a:t>
            </a:r>
          </a:p>
          <a:p>
            <a:pPr marL="285750" indent="-285750">
              <a:buFont typeface="Arial" panose="020B0604020202020204" pitchFamily="34" charset="0"/>
              <a:buChar char="•"/>
            </a:pPr>
            <a:r>
              <a:rPr lang="en-US" dirty="0"/>
              <a:t>We are currently looking into using a solar filter sheet to reduce the diffused irradiance. However we have not been able to test this yet.</a:t>
            </a:r>
          </a:p>
          <a:p>
            <a:pPr marL="285750" indent="-285750">
              <a:buFont typeface="Arial" panose="020B0604020202020204" pitchFamily="34" charset="0"/>
              <a:buChar char="•"/>
            </a:pPr>
            <a:r>
              <a:rPr lang="en-US" dirty="0"/>
              <a:t>Having a steeper angle for the base will allow for the base to cast a shadow on the sensors farther away from the light source. </a:t>
            </a:r>
          </a:p>
          <a:p>
            <a:pPr marL="285750" indent="-285750">
              <a:buFont typeface="Arial" panose="020B0604020202020204" pitchFamily="34" charset="0"/>
              <a:buChar char="•"/>
            </a:pPr>
            <a:endParaRPr lang="en-US" dirty="0"/>
          </a:p>
        </p:txBody>
      </p:sp>
      <p:pic>
        <p:nvPicPr>
          <p:cNvPr id="2050" name="Picture 2" descr="Image result for solar filte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473" y="2256097"/>
            <a:ext cx="3850749" cy="25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57782" y="4792940"/>
            <a:ext cx="700216" cy="369332"/>
          </a:xfrm>
          <a:prstGeom prst="rect">
            <a:avLst/>
          </a:prstGeom>
          <a:noFill/>
        </p:spPr>
        <p:txBody>
          <a:bodyPr wrap="square" rtlCol="0">
            <a:spAutoFit/>
          </a:bodyPr>
          <a:lstStyle/>
          <a:p>
            <a:r>
              <a:rPr lang="en-US" dirty="0"/>
              <a:t>[2]</a:t>
            </a:r>
          </a:p>
        </p:txBody>
      </p:sp>
      <p:sp>
        <p:nvSpPr>
          <p:cNvPr id="5" name="Date Placeholder 4"/>
          <p:cNvSpPr>
            <a:spLocks noGrp="1"/>
          </p:cNvSpPr>
          <p:nvPr>
            <p:ph type="dt" sz="half" idx="10"/>
          </p:nvPr>
        </p:nvSpPr>
        <p:spPr>
          <a:xfrm>
            <a:off x="7380722" y="6460967"/>
            <a:ext cx="2743200" cy="365125"/>
          </a:xfrm>
        </p:spPr>
        <p:txBody>
          <a:bodyPr/>
          <a:lstStyle/>
          <a:p>
            <a:fld id="{0FF577E2-40F5-461F-8BCD-3B023859A89B}" type="datetime1">
              <a:rPr lang="en-US" smtClean="0"/>
              <a:t>7/11/2018</a:t>
            </a:fld>
            <a:endParaRPr lang="en-US" dirty="0"/>
          </a:p>
        </p:txBody>
      </p:sp>
      <p:sp>
        <p:nvSpPr>
          <p:cNvPr id="6" name="Footer Placeholder 5"/>
          <p:cNvSpPr>
            <a:spLocks noGrp="1"/>
          </p:cNvSpPr>
          <p:nvPr>
            <p:ph type="ftr" sz="quarter" idx="11"/>
          </p:nvPr>
        </p:nvSpPr>
        <p:spPr>
          <a:xfrm>
            <a:off x="1141413" y="6497452"/>
            <a:ext cx="6239309" cy="365125"/>
          </a:xfrm>
        </p:spPr>
        <p:txBody>
          <a:bodyPr/>
          <a:lstStyle/>
          <a:p>
            <a:r>
              <a:rPr lang="en-US" dirty="0"/>
              <a:t>Dakota Hanks Project: #6 Programming &amp; Sensors</a:t>
            </a:r>
          </a:p>
        </p:txBody>
      </p:sp>
      <p:sp>
        <p:nvSpPr>
          <p:cNvPr id="7" name="Slide Number Placeholder 6"/>
          <p:cNvSpPr>
            <a:spLocks noGrp="1"/>
          </p:cNvSpPr>
          <p:nvPr>
            <p:ph type="sldNum" sz="quarter" idx="12"/>
          </p:nvPr>
        </p:nvSpPr>
        <p:spPr>
          <a:xfrm>
            <a:off x="10276322" y="6492875"/>
            <a:ext cx="771089" cy="365125"/>
          </a:xfrm>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97959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199" y="4280812"/>
            <a:ext cx="3656709" cy="18414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a:t>Adafruit</a:t>
            </a:r>
            <a:r>
              <a:rPr lang="en-US" dirty="0"/>
              <a:t> Li-</a:t>
            </a:r>
            <a:r>
              <a:rPr lang="en-US" dirty="0" err="1"/>
              <a:t>po</a:t>
            </a:r>
            <a:r>
              <a:rPr lang="en-US" dirty="0"/>
              <a:t> charger</a:t>
            </a:r>
          </a:p>
        </p:txBody>
      </p:sp>
      <p:sp>
        <p:nvSpPr>
          <p:cNvPr id="3" name="Subtitle 2"/>
          <p:cNvSpPr>
            <a:spLocks noGrp="1"/>
          </p:cNvSpPr>
          <p:nvPr>
            <p:ph sz="half" idx="1"/>
          </p:nvPr>
        </p:nvSpPr>
        <p:spPr/>
        <p:txBody>
          <a:bodyPr>
            <a:normAutofit fontScale="77500" lnSpcReduction="20000"/>
          </a:bodyPr>
          <a:lstStyle/>
          <a:p>
            <a:pPr marL="342900" indent="-342900" algn="l">
              <a:buFont typeface="Arial" panose="020B0604020202020204" pitchFamily="34" charset="0"/>
              <a:buChar char="•"/>
            </a:pPr>
            <a:endParaRPr lang="en-US" dirty="0"/>
          </a:p>
          <a:p>
            <a:pPr algn="l"/>
            <a:endParaRPr lang="en-US" dirty="0"/>
          </a:p>
        </p:txBody>
      </p:sp>
      <p:sp>
        <p:nvSpPr>
          <p:cNvPr id="9" name="Content Placeholder 8"/>
          <p:cNvSpPr>
            <a:spLocks noGrp="1"/>
          </p:cNvSpPr>
          <p:nvPr>
            <p:ph sz="half" idx="2"/>
          </p:nvPr>
        </p:nvSpPr>
        <p:spPr/>
        <p:txBody>
          <a:bodyPr>
            <a:normAutofit fontScale="77500" lnSpcReduction="20000"/>
          </a:bodyPr>
          <a:lstStyle/>
          <a:p>
            <a:r>
              <a:rPr lang="en-US" dirty="0"/>
              <a:t>Constant current/Voltage</a:t>
            </a:r>
          </a:p>
          <a:p>
            <a:r>
              <a:rPr lang="en-US" dirty="0"/>
              <a:t>Charge going from the solar panels to the battery</a:t>
            </a:r>
          </a:p>
          <a:p>
            <a:r>
              <a:rPr lang="en-US" dirty="0"/>
              <a:t>Without the li-</a:t>
            </a:r>
            <a:r>
              <a:rPr lang="en-US" dirty="0" err="1"/>
              <a:t>po</a:t>
            </a:r>
            <a:r>
              <a:rPr lang="en-US" dirty="0"/>
              <a:t> charger creating a regulated voltage, charge could leave the battery. The difference in voltage would cause current to travel from high to low voltage </a:t>
            </a:r>
          </a:p>
          <a:p>
            <a:r>
              <a:rPr lang="en-US" dirty="0"/>
              <a:t>Cost $6.95</a:t>
            </a:r>
          </a:p>
          <a:p>
            <a:r>
              <a:rPr lang="en-US" dirty="0"/>
              <a:t>Micro-B USB connector</a:t>
            </a:r>
          </a:p>
          <a:p>
            <a:pPr marL="0" indent="0">
              <a:buNone/>
            </a:pPr>
            <a:endParaRPr lang="en-US" dirty="0"/>
          </a:p>
          <a:p>
            <a:endParaRPr lang="en-US" dirty="0"/>
          </a:p>
        </p:txBody>
      </p:sp>
      <p:pic>
        <p:nvPicPr>
          <p:cNvPr id="8" name="Picture 7" descr="Screen%20Shot%202018-06-26%20at%206.24.45%20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6489" y="1825625"/>
            <a:ext cx="2689656" cy="2149642"/>
          </a:xfrm>
          <a:prstGeom prst="rect">
            <a:avLst/>
          </a:prstGeom>
          <a:noFill/>
          <a:ln>
            <a:noFill/>
          </a:ln>
        </p:spPr>
      </p:pic>
      <p:pic>
        <p:nvPicPr>
          <p:cNvPr id="11" name="Picture 10"/>
          <p:cNvPicPr>
            <a:picLocks noChangeAspect="1"/>
          </p:cNvPicPr>
          <p:nvPr/>
        </p:nvPicPr>
        <p:blipFill>
          <a:blip r:embed="rId3"/>
          <a:stretch>
            <a:fillRect/>
          </a:stretch>
        </p:blipFill>
        <p:spPr>
          <a:xfrm>
            <a:off x="1600200" y="4261060"/>
            <a:ext cx="3656708" cy="1880978"/>
          </a:xfrm>
          <a:prstGeom prst="rect">
            <a:avLst/>
          </a:prstGeom>
        </p:spPr>
      </p:pic>
      <p:sp>
        <p:nvSpPr>
          <p:cNvPr id="10" name="Date Placeholder 4"/>
          <p:cNvSpPr>
            <a:spLocks noGrp="1"/>
          </p:cNvSpPr>
          <p:nvPr>
            <p:ph type="dt" sz="half" idx="10"/>
          </p:nvPr>
        </p:nvSpPr>
        <p:spPr>
          <a:xfrm>
            <a:off x="7380719" y="6456390"/>
            <a:ext cx="2743200" cy="365125"/>
          </a:xfrm>
        </p:spPr>
        <p:txBody>
          <a:bodyPr/>
          <a:lstStyle/>
          <a:p>
            <a:fld id="{0FF577E2-40F5-461F-8BCD-3B023859A89B}" type="datetime1">
              <a:rPr lang="en-US" smtClean="0"/>
              <a:t>7/11/2018</a:t>
            </a:fld>
            <a:endParaRPr lang="en-US" dirty="0"/>
          </a:p>
        </p:txBody>
      </p:sp>
      <p:sp>
        <p:nvSpPr>
          <p:cNvPr id="13" name="Footer Placeholder 5"/>
          <p:cNvSpPr>
            <a:spLocks noGrp="1"/>
          </p:cNvSpPr>
          <p:nvPr>
            <p:ph type="ftr" sz="quarter" idx="11"/>
          </p:nvPr>
        </p:nvSpPr>
        <p:spPr>
          <a:xfrm>
            <a:off x="1141410" y="6492875"/>
            <a:ext cx="6239309" cy="365125"/>
          </a:xfrm>
        </p:spPr>
        <p:txBody>
          <a:bodyPr/>
          <a:lstStyle/>
          <a:p>
            <a:r>
              <a:rPr lang="en-US" dirty="0"/>
              <a:t>Fahad </a:t>
            </a:r>
            <a:r>
              <a:rPr lang="en-US" dirty="0" err="1"/>
              <a:t>Esmael</a:t>
            </a:r>
            <a:r>
              <a:rPr lang="en-US" dirty="0"/>
              <a:t> Project: #6 Programming &amp; Sensors</a:t>
            </a:r>
          </a:p>
        </p:txBody>
      </p:sp>
      <p:sp>
        <p:nvSpPr>
          <p:cNvPr id="14" name="Slide Number Placeholder 6"/>
          <p:cNvSpPr>
            <a:spLocks noGrp="1"/>
          </p:cNvSpPr>
          <p:nvPr>
            <p:ph type="sldNum" sz="quarter" idx="12"/>
          </p:nvPr>
        </p:nvSpPr>
        <p:spPr>
          <a:xfrm>
            <a:off x="10276319" y="6488298"/>
            <a:ext cx="771089" cy="365125"/>
          </a:xfrm>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58949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ADAFRUIT LIPO charger Schematic</a:t>
            </a:r>
          </a:p>
        </p:txBody>
      </p:sp>
      <p:pic>
        <p:nvPicPr>
          <p:cNvPr id="5" name="Content Placeholder 4" descr="Screen Clippi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106" t="13791" r="5958" b="16444"/>
          <a:stretch/>
        </p:blipFill>
        <p:spPr>
          <a:xfrm>
            <a:off x="1687511" y="1821032"/>
            <a:ext cx="9359900" cy="2959100"/>
          </a:xfr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97933" y="3317692"/>
            <a:ext cx="2258065" cy="4092302"/>
          </a:xfrm>
          <a:prstGeom prst="rect">
            <a:avLst/>
          </a:prstGeom>
        </p:spPr>
      </p:pic>
      <p:sp>
        <p:nvSpPr>
          <p:cNvPr id="6" name="Date Placeholder 4"/>
          <p:cNvSpPr>
            <a:spLocks noGrp="1"/>
          </p:cNvSpPr>
          <p:nvPr>
            <p:ph type="dt" sz="half" idx="10"/>
          </p:nvPr>
        </p:nvSpPr>
        <p:spPr>
          <a:xfrm>
            <a:off x="7380722" y="6460967"/>
            <a:ext cx="2743200" cy="365125"/>
          </a:xfrm>
        </p:spPr>
        <p:txBody>
          <a:bodyPr/>
          <a:lstStyle/>
          <a:p>
            <a:fld id="{0FF577E2-40F5-461F-8BCD-3B023859A89B}" type="datetime1">
              <a:rPr lang="en-US" smtClean="0"/>
              <a:t>7/11/2018</a:t>
            </a:fld>
            <a:endParaRPr lang="en-US" dirty="0"/>
          </a:p>
        </p:txBody>
      </p:sp>
      <p:sp>
        <p:nvSpPr>
          <p:cNvPr id="7" name="Footer Placeholder 5"/>
          <p:cNvSpPr>
            <a:spLocks noGrp="1"/>
          </p:cNvSpPr>
          <p:nvPr>
            <p:ph type="ftr" sz="quarter" idx="11"/>
          </p:nvPr>
        </p:nvSpPr>
        <p:spPr>
          <a:xfrm>
            <a:off x="1141413" y="6497452"/>
            <a:ext cx="6239309" cy="365125"/>
          </a:xfrm>
        </p:spPr>
        <p:txBody>
          <a:bodyPr/>
          <a:lstStyle/>
          <a:p>
            <a:r>
              <a:rPr lang="en-US" dirty="0"/>
              <a:t>Fahad </a:t>
            </a:r>
            <a:r>
              <a:rPr lang="en-US" dirty="0" err="1"/>
              <a:t>Esmael</a:t>
            </a:r>
            <a:r>
              <a:rPr lang="en-US" dirty="0"/>
              <a:t> Project: #6 Programming &amp; Sensors</a:t>
            </a:r>
          </a:p>
        </p:txBody>
      </p:sp>
      <p:sp>
        <p:nvSpPr>
          <p:cNvPr id="10" name="Slide Number Placeholder 6"/>
          <p:cNvSpPr>
            <a:spLocks noGrp="1"/>
          </p:cNvSpPr>
          <p:nvPr>
            <p:ph type="sldNum" sz="quarter" idx="12"/>
          </p:nvPr>
        </p:nvSpPr>
        <p:spPr>
          <a:xfrm>
            <a:off x="10276322" y="6492875"/>
            <a:ext cx="771089" cy="365125"/>
          </a:xfrm>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75937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goal</a:t>
            </a:r>
          </a:p>
        </p:txBody>
      </p:sp>
      <p:sp>
        <p:nvSpPr>
          <p:cNvPr id="5" name="Content Placeholder 4"/>
          <p:cNvSpPr>
            <a:spLocks noGrp="1"/>
          </p:cNvSpPr>
          <p:nvPr>
            <p:ph idx="1"/>
          </p:nvPr>
        </p:nvSpPr>
        <p:spPr/>
        <p:txBody>
          <a:bodyPr/>
          <a:lstStyle/>
          <a:p>
            <a:r>
              <a:rPr lang="en-US" dirty="0"/>
              <a:t>Determine how to connect the solar cells to the micro B- USB</a:t>
            </a:r>
          </a:p>
          <a:p>
            <a:r>
              <a:rPr lang="en-US" dirty="0"/>
              <a:t>Determine how to incorporate into the design allow both charging and use of the battery for the CPU</a:t>
            </a:r>
          </a:p>
        </p:txBody>
      </p:sp>
      <p:sp>
        <p:nvSpPr>
          <p:cNvPr id="7" name="Date Placeholder 4"/>
          <p:cNvSpPr>
            <a:spLocks noGrp="1"/>
          </p:cNvSpPr>
          <p:nvPr>
            <p:ph type="dt" sz="half" idx="10"/>
          </p:nvPr>
        </p:nvSpPr>
        <p:spPr>
          <a:xfrm>
            <a:off x="7380722" y="6460967"/>
            <a:ext cx="2743200" cy="365125"/>
          </a:xfrm>
        </p:spPr>
        <p:txBody>
          <a:bodyPr/>
          <a:lstStyle/>
          <a:p>
            <a:fld id="{0FF577E2-40F5-461F-8BCD-3B023859A89B}" type="datetime1">
              <a:rPr lang="en-US" smtClean="0"/>
              <a:t>7/11/2018</a:t>
            </a:fld>
            <a:endParaRPr lang="en-US" dirty="0"/>
          </a:p>
        </p:txBody>
      </p:sp>
      <p:sp>
        <p:nvSpPr>
          <p:cNvPr id="8" name="Footer Placeholder 5"/>
          <p:cNvSpPr>
            <a:spLocks noGrp="1"/>
          </p:cNvSpPr>
          <p:nvPr>
            <p:ph type="ftr" sz="quarter" idx="11"/>
          </p:nvPr>
        </p:nvSpPr>
        <p:spPr>
          <a:xfrm>
            <a:off x="1141413" y="6497452"/>
            <a:ext cx="6239309" cy="365125"/>
          </a:xfrm>
        </p:spPr>
        <p:txBody>
          <a:bodyPr/>
          <a:lstStyle/>
          <a:p>
            <a:r>
              <a:rPr lang="en-US" dirty="0"/>
              <a:t>Fahad </a:t>
            </a:r>
            <a:r>
              <a:rPr lang="en-US" dirty="0" err="1"/>
              <a:t>Esmael</a:t>
            </a:r>
            <a:r>
              <a:rPr lang="en-US" dirty="0"/>
              <a:t> Project: #6 Programming &amp; Sensors</a:t>
            </a:r>
          </a:p>
        </p:txBody>
      </p:sp>
      <p:sp>
        <p:nvSpPr>
          <p:cNvPr id="9" name="Slide Number Placeholder 6"/>
          <p:cNvSpPr>
            <a:spLocks noGrp="1"/>
          </p:cNvSpPr>
          <p:nvPr>
            <p:ph type="sldNum" sz="quarter" idx="12"/>
          </p:nvPr>
        </p:nvSpPr>
        <p:spPr>
          <a:xfrm>
            <a:off x="10276322" y="6492875"/>
            <a:ext cx="771089" cy="365125"/>
          </a:xfrm>
        </p:spPr>
        <p:txBody>
          <a:bodyPr/>
          <a:lstStyle/>
          <a:p>
            <a:r>
              <a:rPr lang="en-US" dirty="0"/>
              <a:t>11</a:t>
            </a:r>
          </a:p>
        </p:txBody>
      </p:sp>
    </p:spTree>
    <p:extLst>
      <p:ext uri="{BB962C8B-B14F-4D97-AF65-F5344CB8AC3E}">
        <p14:creationId xmlns:p14="http://schemas.microsoft.com/office/powerpoint/2010/main" val="48919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Cell Electrical schematic</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70000" lnSpcReduction="20000"/>
              </a:bodyPr>
              <a:lstStyle/>
              <a:p>
                <a:r>
                  <a:rPr lang="en-US" dirty="0"/>
                  <a:t>The purpose of the circuit is to regulate the flow of electricity and create an electrical potential so that charge can move from the solar cell to the battery.</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𝑆𝐻</m:t>
                        </m:r>
                      </m:sub>
                    </m:sSub>
                  </m:oMath>
                </a14:m>
                <a:r>
                  <a:rPr lang="en-US" dirty="0"/>
                  <a:t> represent the current that flows to the one way diode and the shunt current that flows into the resistor that is in parallel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𝑆𝐻</m:t>
                        </m:r>
                      </m:sub>
                    </m:sSub>
                  </m:oMath>
                </a14:m>
                <a:r>
                  <a:rPr lang="en-US" dirty="0"/>
                  <a:t>) with the cell and diode. </a:t>
                </a:r>
              </a:p>
              <a:p>
                <a:r>
                  <a:rPr lang="en-US" dirty="0"/>
                  <a:t>The purpose of the diode is to ensure that current flows in a single direction and not backward. </a:t>
                </a:r>
                <a14:m>
                  <m:oMath xmlns:m="http://schemas.openxmlformats.org/officeDocument/2006/math">
                    <m:r>
                      <a:rPr lang="en-US" i="1">
                        <a:latin typeface="Cambria Math" panose="02040503050406030204" pitchFamily="18" charset="0"/>
                      </a:rPr>
                      <m:t>𝐼</m:t>
                    </m:r>
                    <m:r>
                      <a:rPr lang="en-US" i="1">
                        <a:latin typeface="Cambria Math" panose="02040503050406030204" pitchFamily="18" charset="0"/>
                      </a:rPr>
                      <m:t> </m:t>
                    </m:r>
                  </m:oMath>
                </a14:m>
                <a:r>
                  <a:rPr lang="en-US" dirty="0"/>
                  <a:t>the output current is the result after charge crossed the resistor in series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𝑆</m:t>
                        </m:r>
                      </m:sub>
                    </m:sSub>
                  </m:oMath>
                </a14:m>
                <a:r>
                  <a:rPr lang="en-US" dirty="0"/>
                  <a:t>). And </a:t>
                </a:r>
                <a14:m>
                  <m:oMath xmlns:m="http://schemas.openxmlformats.org/officeDocument/2006/math">
                    <m:r>
                      <a:rPr lang="en-US" i="1">
                        <a:latin typeface="Cambria Math" panose="02040503050406030204" pitchFamily="18" charset="0"/>
                      </a:rPr>
                      <m:t>𝑉</m:t>
                    </m:r>
                  </m:oMath>
                </a14:m>
                <a:r>
                  <a:rPr lang="en-US" dirty="0"/>
                  <a:t> represents the total voltage of the circuit. </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a:blip r:embed="rId2"/>
                <a:stretch>
                  <a:fillRect l="-1252" t="-2065" r="-1627"/>
                </a:stretch>
              </a:blipFill>
            </p:spPr>
            <p:txBody>
              <a:bodyPr/>
              <a:lstStyle/>
              <a:p>
                <a:r>
                  <a:rPr lang="en-US">
                    <a:noFill/>
                  </a:rPr>
                  <a:t> </a:t>
                </a:r>
              </a:p>
            </p:txBody>
          </p:sp>
        </mc:Fallback>
      </mc:AlternateContent>
      <p:pic>
        <p:nvPicPr>
          <p:cNvPr id="9" name="Content Placeholder 8"/>
          <p:cNvPicPr>
            <a:picLocks noGrp="1"/>
          </p:cNvPicPr>
          <p:nvPr>
            <p:ph sz="half" idx="1"/>
          </p:nvPr>
        </p:nvPicPr>
        <p:blipFill rotWithShape="1">
          <a:blip r:embed="rId3">
            <a:extLst>
              <a:ext uri="{28A0092B-C50C-407E-A947-70E740481C1C}">
                <a14:useLocalDpi xmlns:a14="http://schemas.microsoft.com/office/drawing/2010/main" val="0"/>
              </a:ext>
            </a:extLst>
          </a:blip>
          <a:srcRect t="1847" r="961"/>
          <a:stretch/>
        </p:blipFill>
        <p:spPr bwMode="auto">
          <a:xfrm>
            <a:off x="838200" y="2084115"/>
            <a:ext cx="5181600" cy="2672821"/>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a:xfrm>
            <a:off x="7533121" y="6508749"/>
            <a:ext cx="2743200" cy="365125"/>
          </a:xfrm>
        </p:spPr>
        <p:txBody>
          <a:bodyPr/>
          <a:lstStyle/>
          <a:p>
            <a:fld id="{225FADC4-2383-47C8-A98A-3F632EE0F38C}" type="datetime1">
              <a:rPr lang="en-US" smtClean="0"/>
              <a:t>7/11/2018</a:t>
            </a:fld>
            <a:endParaRPr lang="en-US" dirty="0"/>
          </a:p>
        </p:txBody>
      </p:sp>
      <p:sp>
        <p:nvSpPr>
          <p:cNvPr id="4" name="Footer Placeholder 3"/>
          <p:cNvSpPr>
            <a:spLocks noGrp="1"/>
          </p:cNvSpPr>
          <p:nvPr>
            <p:ph type="ftr" sz="quarter" idx="11"/>
          </p:nvPr>
        </p:nvSpPr>
        <p:spPr>
          <a:xfrm>
            <a:off x="1141413" y="6492875"/>
            <a:ext cx="6239309" cy="365125"/>
          </a:xfrm>
        </p:spPr>
        <p:txBody>
          <a:bodyPr/>
          <a:lstStyle/>
          <a:p>
            <a:r>
              <a:rPr lang="en-US" dirty="0"/>
              <a:t>Andres Rodriguez Project: #6 Programming &amp; Sensors</a:t>
            </a:r>
          </a:p>
        </p:txBody>
      </p:sp>
      <p:sp>
        <p:nvSpPr>
          <p:cNvPr id="6" name="Slide Number Placeholder 5"/>
          <p:cNvSpPr>
            <a:spLocks noGrp="1"/>
          </p:cNvSpPr>
          <p:nvPr>
            <p:ph type="sldNum" sz="quarter" idx="12"/>
          </p:nvPr>
        </p:nvSpPr>
        <p:spPr>
          <a:xfrm>
            <a:off x="10276322" y="6492874"/>
            <a:ext cx="771089" cy="365125"/>
          </a:xfrm>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8668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Cell</a:t>
            </a:r>
          </a:p>
        </p:txBody>
      </p:sp>
      <p:sp>
        <p:nvSpPr>
          <p:cNvPr id="4" name="Content Placeholder 3"/>
          <p:cNvSpPr>
            <a:spLocks noGrp="1"/>
          </p:cNvSpPr>
          <p:nvPr>
            <p:ph sz="half" idx="2"/>
          </p:nvPr>
        </p:nvSpPr>
        <p:spPr/>
        <p:txBody>
          <a:bodyPr/>
          <a:lstStyle/>
          <a:p>
            <a:r>
              <a:rPr lang="en-US" dirty="0"/>
              <a:t>2.5W solar panel </a:t>
            </a:r>
          </a:p>
          <a:p>
            <a:r>
              <a:rPr lang="en-US" dirty="0"/>
              <a:t>manufactured by ALLPOWERS</a:t>
            </a:r>
          </a:p>
          <a:p>
            <a:r>
              <a:rPr lang="en-US" dirty="0"/>
              <a:t> unit price $8.49</a:t>
            </a:r>
          </a:p>
          <a:p>
            <a:r>
              <a:rPr lang="en-US" dirty="0"/>
              <a:t>dimensions of 130 x 150 mm.</a:t>
            </a:r>
          </a:p>
        </p:txBody>
      </p:sp>
      <p:pic>
        <p:nvPicPr>
          <p:cNvPr id="5" name="Content Placeholder 4" descr="https://images-na.ssl-images-amazon.com/images/I/71I0-XDai0L._SL1000_.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5441" y="1825625"/>
            <a:ext cx="4158666" cy="3717706"/>
          </a:xfrm>
          <a:prstGeom prst="rect">
            <a:avLst/>
          </a:prstGeom>
          <a:noFill/>
          <a:ln>
            <a:noFill/>
          </a:ln>
        </p:spPr>
      </p:pic>
      <p:sp>
        <p:nvSpPr>
          <p:cNvPr id="6" name="Footer Placeholder 5"/>
          <p:cNvSpPr>
            <a:spLocks noGrp="1"/>
          </p:cNvSpPr>
          <p:nvPr>
            <p:ph type="ftr" sz="quarter" idx="11"/>
          </p:nvPr>
        </p:nvSpPr>
        <p:spPr>
          <a:xfrm>
            <a:off x="1141413" y="6492875"/>
            <a:ext cx="6239309" cy="365125"/>
          </a:xfrm>
        </p:spPr>
        <p:txBody>
          <a:bodyPr/>
          <a:lstStyle/>
          <a:p>
            <a:r>
              <a:rPr lang="en-US" dirty="0"/>
              <a:t>Andres Rodriguez Project: #6 Programming &amp; Sensors</a:t>
            </a:r>
          </a:p>
        </p:txBody>
      </p:sp>
      <p:sp>
        <p:nvSpPr>
          <p:cNvPr id="3" name="Date Placeholder 2"/>
          <p:cNvSpPr>
            <a:spLocks noGrp="1"/>
          </p:cNvSpPr>
          <p:nvPr>
            <p:ph type="dt" sz="half" idx="10"/>
          </p:nvPr>
        </p:nvSpPr>
        <p:spPr>
          <a:xfrm>
            <a:off x="7533121" y="6492875"/>
            <a:ext cx="2743200" cy="365125"/>
          </a:xfrm>
        </p:spPr>
        <p:txBody>
          <a:bodyPr/>
          <a:lstStyle/>
          <a:p>
            <a:fld id="{A6460487-B3D1-4709-8472-FE27462CE981}" type="datetime1">
              <a:rPr lang="en-US" smtClean="0"/>
              <a:t>7/11/2018</a:t>
            </a:fld>
            <a:endParaRPr lang="en-US" dirty="0"/>
          </a:p>
        </p:txBody>
      </p:sp>
      <p:sp>
        <p:nvSpPr>
          <p:cNvPr id="7" name="Slide Number Placeholder 6"/>
          <p:cNvSpPr>
            <a:spLocks noGrp="1"/>
          </p:cNvSpPr>
          <p:nvPr>
            <p:ph type="sldNum" sz="quarter" idx="12"/>
          </p:nvPr>
        </p:nvSpPr>
        <p:spPr>
          <a:xfrm>
            <a:off x="10276322" y="6454775"/>
            <a:ext cx="771089" cy="365125"/>
          </a:xfrm>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63008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cell calibration</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210300" y="3262184"/>
                <a:ext cx="5181600" cy="2914779"/>
              </a:xfrm>
            </p:spPr>
            <p:txBody>
              <a:bodyPr/>
              <a:lstStyle/>
              <a:p>
                <a:r>
                  <a:rPr lang="en-US" dirty="0"/>
                  <a:t>Determine necessary power capacity</a:t>
                </a:r>
              </a:p>
              <a:p>
                <a:r>
                  <a:rPr lang="en-US" dirty="0"/>
                  <a:t>Actual current and power of solar cell</a:t>
                </a:r>
              </a:p>
              <a:p>
                <a:r>
                  <a:rPr lang="en-US" dirty="0"/>
                  <a:t>Determine necessary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𝑆</m:t>
                        </m:r>
                      </m:sub>
                    </m:sSub>
                  </m:oMath>
                </a14:m>
                <a:r>
                  <a:rPr lang="en-US" dirty="0"/>
                  <a:t> value to feed into the Li-Po charger</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210300" y="3262184"/>
                <a:ext cx="5181600" cy="2914779"/>
              </a:xfrm>
              <a:blipFill>
                <a:blip r:embed="rId2"/>
                <a:stretch>
                  <a:fillRect l="-2471" t="-2720" r="-353"/>
                </a:stretch>
              </a:blipFill>
            </p:spPr>
            <p:txBody>
              <a:bodyPr/>
              <a:lstStyle/>
              <a:p>
                <a:r>
                  <a:rPr lang="en-US">
                    <a:noFill/>
                  </a:rPr>
                  <a:t> </a:t>
                </a:r>
              </a:p>
            </p:txBody>
          </p:sp>
        </mc:Fallback>
      </mc:AlternateContent>
      <p:pic>
        <p:nvPicPr>
          <p:cNvPr id="1026" name="Picture 2" descr="Image result for multime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diode"/>
          <p:cNvSpPr>
            <a:spLocks noChangeAspect="1" noChangeArrowheads="1"/>
          </p:cNvSpPr>
          <p:nvPr/>
        </p:nvSpPr>
        <p:spPr bwMode="auto">
          <a:xfrm>
            <a:off x="155574" y="-144463"/>
            <a:ext cx="682625" cy="6826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8146449" y="1736725"/>
            <a:ext cx="3381375" cy="1352550"/>
          </a:xfrm>
          <a:prstGeom prst="rect">
            <a:avLst/>
          </a:prstGeom>
        </p:spPr>
      </p:pic>
      <p:pic>
        <p:nvPicPr>
          <p:cNvPr id="1034" name="Picture 10" descr="Image result for ceramic resis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5402" y="1625278"/>
            <a:ext cx="1489397" cy="148939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a:xfrm>
            <a:off x="1141413" y="6510045"/>
            <a:ext cx="6239309" cy="365125"/>
          </a:xfrm>
        </p:spPr>
        <p:txBody>
          <a:bodyPr/>
          <a:lstStyle/>
          <a:p>
            <a:r>
              <a:rPr lang="en-US" dirty="0"/>
              <a:t>Andres Rodriguez Project: #6 Programming &amp; Sensors</a:t>
            </a:r>
          </a:p>
        </p:txBody>
      </p:sp>
      <p:sp>
        <p:nvSpPr>
          <p:cNvPr id="3" name="Date Placeholder 2"/>
          <p:cNvSpPr>
            <a:spLocks noGrp="1"/>
          </p:cNvSpPr>
          <p:nvPr>
            <p:ph type="dt" sz="half" idx="10"/>
          </p:nvPr>
        </p:nvSpPr>
        <p:spPr>
          <a:xfrm>
            <a:off x="7533121" y="6492875"/>
            <a:ext cx="2743200" cy="365125"/>
          </a:xfrm>
        </p:spPr>
        <p:txBody>
          <a:bodyPr/>
          <a:lstStyle/>
          <a:p>
            <a:fld id="{E700EC59-59DA-4AC5-B136-29F2E317A77D}" type="datetime1">
              <a:rPr lang="en-US" smtClean="0"/>
              <a:t>7/11/2018</a:t>
            </a:fld>
            <a:endParaRPr lang="en-US" dirty="0"/>
          </a:p>
        </p:txBody>
      </p:sp>
      <p:sp>
        <p:nvSpPr>
          <p:cNvPr id="5" name="Slide Number Placeholder 4"/>
          <p:cNvSpPr>
            <a:spLocks noGrp="1"/>
          </p:cNvSpPr>
          <p:nvPr>
            <p:ph type="sldNum" sz="quarter" idx="12"/>
          </p:nvPr>
        </p:nvSpPr>
        <p:spPr>
          <a:xfrm>
            <a:off x="10276322" y="6510044"/>
            <a:ext cx="771089" cy="365125"/>
          </a:xfrm>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5177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Project Description</a:t>
            </a:r>
            <a:endParaRPr lang="en-US" dirty="0"/>
          </a:p>
        </p:txBody>
      </p:sp>
      <p:sp>
        <p:nvSpPr>
          <p:cNvPr id="3" name="Content Placeholder 2"/>
          <p:cNvSpPr>
            <a:spLocks noGrp="1"/>
          </p:cNvSpPr>
          <p:nvPr>
            <p:ph idx="1"/>
          </p:nvPr>
        </p:nvSpPr>
        <p:spPr>
          <a:xfrm>
            <a:off x="1141413" y="1680519"/>
            <a:ext cx="9905999" cy="4810896"/>
          </a:xfrm>
        </p:spPr>
        <p:txBody>
          <a:bodyPr>
            <a:normAutofit fontScale="85000" lnSpcReduction="20000"/>
          </a:bodyPr>
          <a:lstStyle/>
          <a:p>
            <a:pPr marL="45720" indent="0">
              <a:buNone/>
            </a:pPr>
            <a:r>
              <a:rPr lang="en-US" b="1" dirty="0"/>
              <a:t>Problem:</a:t>
            </a:r>
            <a:r>
              <a:rPr lang="en-US" dirty="0"/>
              <a:t> </a:t>
            </a:r>
          </a:p>
          <a:p>
            <a:pPr marL="45720" indent="0">
              <a:buNone/>
            </a:pPr>
            <a:r>
              <a:rPr lang="en-US" dirty="0"/>
              <a:t>Using an external light source </a:t>
            </a:r>
            <a:r>
              <a:rPr lang="en-US" dirty="0" smtClean="0"/>
              <a:t>to determine </a:t>
            </a:r>
            <a:r>
              <a:rPr lang="en-US" dirty="0"/>
              <a:t>the orientation of a small circuit.</a:t>
            </a:r>
          </a:p>
          <a:p>
            <a:pPr marL="45720" indent="0">
              <a:buNone/>
            </a:pPr>
            <a:r>
              <a:rPr lang="en-US" b="1" dirty="0"/>
              <a:t>Objectives:</a:t>
            </a:r>
          </a:p>
          <a:p>
            <a:pPr marL="45720" indent="0">
              <a:buNone/>
            </a:pPr>
            <a:r>
              <a:rPr lang="en-US" b="1" dirty="0"/>
              <a:t>Client</a:t>
            </a:r>
            <a:r>
              <a:rPr lang="en-US" dirty="0"/>
              <a:t>: Using a solar collecting device calculate the azimuth and zenith angles for the position of the sun using Irradiance values.</a:t>
            </a:r>
            <a:endParaRPr lang="en-US" b="1" dirty="0"/>
          </a:p>
          <a:p>
            <a:pPr marL="45720" indent="0">
              <a:buNone/>
            </a:pPr>
            <a:r>
              <a:rPr lang="en-US" b="1" dirty="0"/>
              <a:t>Team: </a:t>
            </a:r>
            <a:r>
              <a:rPr lang="en-US" dirty="0"/>
              <a:t>From the Calculated Position of the sun with respect to time, an algorithm that will use the azimuth and zenith angles to perform a rotations about the X,Y,Z axis to orient the device about the sun.</a:t>
            </a:r>
            <a:endParaRPr lang="en-US" b="1" dirty="0"/>
          </a:p>
          <a:p>
            <a:pPr marL="45720" indent="0">
              <a:buNone/>
            </a:pPr>
            <a:r>
              <a:rPr lang="en-US" b="1" dirty="0"/>
              <a:t>First Semester Goal: </a:t>
            </a:r>
            <a:r>
              <a:rPr lang="en-US" dirty="0"/>
              <a:t>Have an accurate solar zenith and azimuth measuring device accompanied by an algorithm to calculate the respective rotations to determine the orientation.</a:t>
            </a:r>
          </a:p>
          <a:p>
            <a:pPr marL="45720" indent="0">
              <a:buNone/>
            </a:pPr>
            <a:r>
              <a:rPr lang="en-US" b="1" dirty="0"/>
              <a:t>Second Semester Goal:</a:t>
            </a:r>
            <a:r>
              <a:rPr lang="en-US" dirty="0"/>
              <a:t> Attain daylight operation, smaller circuit, power and operational autonomy and data interpretation program/simulation.</a:t>
            </a:r>
            <a:endParaRPr lang="en-US" b="1" dirty="0"/>
          </a:p>
          <a:p>
            <a:endParaRPr lang="en-US" dirty="0"/>
          </a:p>
        </p:txBody>
      </p:sp>
      <p:sp>
        <p:nvSpPr>
          <p:cNvPr id="4" name="Date Placeholder 3"/>
          <p:cNvSpPr>
            <a:spLocks noGrp="1"/>
          </p:cNvSpPr>
          <p:nvPr>
            <p:ph type="dt" sz="half" idx="10"/>
          </p:nvPr>
        </p:nvSpPr>
        <p:spPr>
          <a:xfrm>
            <a:off x="7448684" y="6491414"/>
            <a:ext cx="2743200" cy="365125"/>
          </a:xfrm>
        </p:spPr>
        <p:txBody>
          <a:bodyPr/>
          <a:lstStyle/>
          <a:p>
            <a:fld id="{8FDD34E0-C29B-4AD4-ABA6-8DDFFEB0C651}" type="datetime1">
              <a:rPr lang="en-US" smtClean="0"/>
              <a:t>7/11/2018</a:t>
            </a:fld>
            <a:endParaRPr lang="en-US" dirty="0"/>
          </a:p>
        </p:txBody>
      </p:sp>
      <p:sp>
        <p:nvSpPr>
          <p:cNvPr id="5" name="Footer Placeholder 4"/>
          <p:cNvSpPr>
            <a:spLocks noGrp="1"/>
          </p:cNvSpPr>
          <p:nvPr>
            <p:ph type="ftr" sz="quarter" idx="11"/>
          </p:nvPr>
        </p:nvSpPr>
        <p:spPr>
          <a:xfrm>
            <a:off x="1075509" y="6491415"/>
            <a:ext cx="6239309" cy="365125"/>
          </a:xfrm>
        </p:spPr>
        <p:txBody>
          <a:bodyPr/>
          <a:lstStyle/>
          <a:p>
            <a:r>
              <a:rPr lang="en-US" dirty="0" err="1" smtClean="0"/>
              <a:t>Esmael</a:t>
            </a:r>
            <a:r>
              <a:rPr lang="en-US" dirty="0" smtClean="0"/>
              <a:t> Abdullah: Project</a:t>
            </a:r>
            <a:r>
              <a:rPr lang="en-US" dirty="0"/>
              <a:t>: #6 Programming &amp; Sensors</a:t>
            </a:r>
          </a:p>
        </p:txBody>
      </p:sp>
      <p:sp>
        <p:nvSpPr>
          <p:cNvPr id="6" name="Slide Number Placeholder 5"/>
          <p:cNvSpPr>
            <a:spLocks noGrp="1"/>
          </p:cNvSpPr>
          <p:nvPr>
            <p:ph type="sldNum" sz="quarter" idx="12"/>
          </p:nvPr>
        </p:nvSpPr>
        <p:spPr>
          <a:xfrm>
            <a:off x="10318542" y="6492875"/>
            <a:ext cx="771089" cy="365125"/>
          </a:xfrm>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5472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a:xfrm>
            <a:off x="1246920" y="2240695"/>
            <a:ext cx="9905999" cy="3541714"/>
          </a:xfrm>
        </p:spPr>
        <p:txBody>
          <a:bodyPr>
            <a:normAutofit fontScale="85000" lnSpcReduction="20000"/>
          </a:bodyPr>
          <a:lstStyle/>
          <a:p>
            <a:pPr marL="0" indent="0">
              <a:buNone/>
            </a:pPr>
            <a:r>
              <a:rPr lang="en-US" b="1" u="sng" dirty="0" smtClean="0"/>
              <a:t>(BOM and Budget are included as separate Handouts)</a:t>
            </a:r>
            <a:endParaRPr lang="en-US" b="1" u="sng" dirty="0"/>
          </a:p>
          <a:p>
            <a:r>
              <a:rPr lang="en-US" dirty="0"/>
              <a:t>Testing the multisystem components</a:t>
            </a:r>
          </a:p>
          <a:p>
            <a:r>
              <a:rPr lang="en-US" dirty="0" smtClean="0"/>
              <a:t>Project </a:t>
            </a:r>
            <a:r>
              <a:rPr lang="en-US" dirty="0"/>
              <a:t>Status and redesign </a:t>
            </a:r>
            <a:r>
              <a:rPr lang="en-US" dirty="0" smtClean="0"/>
              <a:t>flexibility</a:t>
            </a:r>
          </a:p>
          <a:p>
            <a:pPr marL="0" indent="0">
              <a:buNone/>
            </a:pPr>
            <a:endParaRPr lang="en-US" b="1" u="sng" dirty="0" smtClean="0"/>
          </a:p>
          <a:p>
            <a:pPr marL="0" indent="0">
              <a:buNone/>
            </a:pPr>
            <a:r>
              <a:rPr lang="en-US" b="1" u="sng" dirty="0" smtClean="0"/>
              <a:t>Testing</a:t>
            </a:r>
          </a:p>
          <a:p>
            <a:r>
              <a:rPr lang="en-US" dirty="0" smtClean="0"/>
              <a:t>Arduino Code</a:t>
            </a:r>
          </a:p>
          <a:p>
            <a:r>
              <a:rPr lang="en-US" dirty="0" smtClean="0"/>
              <a:t>Simulation</a:t>
            </a:r>
          </a:p>
          <a:p>
            <a:r>
              <a:rPr lang="en-US" dirty="0" smtClean="0"/>
              <a:t>Power Supply</a:t>
            </a:r>
            <a:endParaRPr lang="en-US" dirty="0"/>
          </a:p>
        </p:txBody>
      </p:sp>
      <p:sp>
        <p:nvSpPr>
          <p:cNvPr id="4" name="Date Placeholder 3"/>
          <p:cNvSpPr>
            <a:spLocks noGrp="1"/>
          </p:cNvSpPr>
          <p:nvPr>
            <p:ph type="dt" sz="half" idx="10"/>
          </p:nvPr>
        </p:nvSpPr>
        <p:spPr>
          <a:xfrm>
            <a:off x="7533121" y="6492875"/>
            <a:ext cx="2743200" cy="365125"/>
          </a:xfrm>
        </p:spPr>
        <p:txBody>
          <a:bodyPr/>
          <a:lstStyle/>
          <a:p>
            <a:fld id="{980E86B7-B1B4-4F5F-B7DA-C6E0CFDCA78E}"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smtClean="0"/>
              <a:t>Andres Rodriguez Project</a:t>
            </a:r>
            <a:r>
              <a:rPr lang="en-US" dirty="0"/>
              <a:t>: #6 Programming &amp; Sensors</a:t>
            </a:r>
          </a:p>
        </p:txBody>
      </p:sp>
      <p:sp>
        <p:nvSpPr>
          <p:cNvPr id="6" name="Slide Number Placeholder 5"/>
          <p:cNvSpPr>
            <a:spLocks noGrp="1"/>
          </p:cNvSpPr>
          <p:nvPr>
            <p:ph type="sldNum" sz="quarter" idx="12"/>
          </p:nvPr>
        </p:nvSpPr>
        <p:spPr>
          <a:xfrm>
            <a:off x="10276322" y="6492874"/>
            <a:ext cx="771089" cy="365125"/>
          </a:xfrm>
        </p:spPr>
        <p:txBody>
          <a:bodyPr/>
          <a:lstStyle/>
          <a:p>
            <a:fld id="{6D22F896-40B5-4ADD-8801-0D06FADFA095}" type="slidenum">
              <a:rPr lang="en-US" smtClean="0"/>
              <a:t>20</a:t>
            </a:fld>
            <a:endParaRPr lang="en-US" dirty="0"/>
          </a:p>
        </p:txBody>
      </p:sp>
      <p:pic>
        <p:nvPicPr>
          <p:cNvPr id="1026" name="Picture 2" descr="Image result for LIpo battery 2Ah 3.7V"/>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000" b="85500" l="3000" r="98167">
                        <a14:foregroundMark x1="45833" y1="77833" x2="45833" y2="77833"/>
                        <a14:foregroundMark x1="47167" y1="78833" x2="47167" y2="78833"/>
                        <a14:foregroundMark x1="48667" y1="79000" x2="48667" y2="79000"/>
                        <a14:foregroundMark x1="14333" y1="30833" x2="14333" y2="30833"/>
                        <a14:foregroundMark x1="21000" y1="30500" x2="21500" y2="30500"/>
                        <a14:foregroundMark x1="71833" y1="71500" x2="72667" y2="71333"/>
                        <a14:foregroundMark x1="74667" y1="68833" x2="75167" y2="68333"/>
                        <a14:foregroundMark x1="79000" y1="64500" x2="79667" y2="63833"/>
                        <a14:foregroundMark x1="81167" y1="62000" x2="81667" y2="61500"/>
                        <a14:backgroundMark x1="5333" y1="39333" x2="5333" y2="39333"/>
                        <a14:backgroundMark x1="22500" y1="31000" x2="22500" y2="31000"/>
                        <a14:backgroundMark x1="5833" y1="43167" x2="5833" y2="43167"/>
                        <a14:backgroundMark x1="40833" y1="76333" x2="57333" y2="83667"/>
                      </a14:backgroundRemoval>
                    </a14:imgEffect>
                  </a14:imgLayer>
                </a14:imgProps>
              </a:ext>
              <a:ext uri="{28A0092B-C50C-407E-A947-70E740481C1C}">
                <a14:useLocalDpi xmlns:a14="http://schemas.microsoft.com/office/drawing/2010/main" val="0"/>
              </a:ext>
            </a:extLst>
          </a:blip>
          <a:srcRect l="3586" t="16000" r="2723" b="14770"/>
          <a:stretch/>
        </p:blipFill>
        <p:spPr bwMode="auto">
          <a:xfrm>
            <a:off x="7272308" y="3042681"/>
            <a:ext cx="3389558" cy="250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5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Procedure: Algorithm</a:t>
            </a:r>
            <a:endParaRPr lang="en-US" dirty="0"/>
          </a:p>
        </p:txBody>
      </p:sp>
      <p:sp>
        <p:nvSpPr>
          <p:cNvPr id="3" name="Content Placeholder 2"/>
          <p:cNvSpPr>
            <a:spLocks noGrp="1"/>
          </p:cNvSpPr>
          <p:nvPr>
            <p:ph idx="1"/>
          </p:nvPr>
        </p:nvSpPr>
        <p:spPr>
          <a:xfrm>
            <a:off x="1246920" y="2240695"/>
            <a:ext cx="9905999" cy="3541714"/>
          </a:xfrm>
        </p:spPr>
        <p:txBody>
          <a:bodyPr>
            <a:normAutofit fontScale="85000" lnSpcReduction="20000"/>
          </a:bodyPr>
          <a:lstStyle/>
          <a:p>
            <a:pPr marL="0" indent="0">
              <a:buNone/>
            </a:pPr>
            <a:r>
              <a:rPr lang="en-US" b="1" dirty="0" smtClean="0"/>
              <a:t>Arduino Code:</a:t>
            </a:r>
          </a:p>
          <a:p>
            <a:pPr marL="0" indent="0">
              <a:buNone/>
            </a:pPr>
            <a:r>
              <a:rPr lang="en-US" dirty="0" smtClean="0"/>
              <a:t>-Establishing Datum, that is known, then verified by Arduino outputs.</a:t>
            </a:r>
          </a:p>
          <a:p>
            <a:pPr marL="0" indent="0">
              <a:buNone/>
            </a:pPr>
            <a:r>
              <a:rPr lang="en-US" dirty="0" smtClean="0"/>
              <a:t>-Then moving the POD to a distinct new location with a single axis rotation for each axis’ to confirm 3D operation.</a:t>
            </a:r>
            <a:endParaRPr lang="en-US" dirty="0" smtClean="0"/>
          </a:p>
          <a:p>
            <a:pPr marL="0" indent="0">
              <a:buNone/>
            </a:pPr>
            <a:r>
              <a:rPr lang="en-US" b="1" dirty="0" smtClean="0"/>
              <a:t>Simulation</a:t>
            </a:r>
            <a:r>
              <a:rPr lang="en-US" b="1" dirty="0" smtClean="0"/>
              <a:t>:</a:t>
            </a:r>
          </a:p>
          <a:p>
            <a:pPr marL="0" indent="0">
              <a:buNone/>
            </a:pPr>
            <a:r>
              <a:rPr lang="en-US" dirty="0" smtClean="0"/>
              <a:t>-The MATLAB simulation is currentl</a:t>
            </a:r>
            <a:r>
              <a:rPr lang="en-US" dirty="0" smtClean="0"/>
              <a:t>y programed to run through a set of 10 randomly generated values between 0-360</a:t>
            </a:r>
            <a:r>
              <a:rPr lang="en-US" dirty="0" smtClean="0">
                <a:latin typeface="Calibri" panose="020F0502020204030204" pitchFamily="34" charset="0"/>
                <a:cs typeface="Calibri" panose="020F0502020204030204" pitchFamily="34" charset="0"/>
              </a:rPr>
              <a:t>⁰.</a:t>
            </a:r>
            <a:r>
              <a:rPr lang="en-US" dirty="0"/>
              <a:t> </a:t>
            </a:r>
            <a:r>
              <a:rPr lang="en-US" dirty="0" smtClean="0"/>
              <a:t>Where the results of the code are visually observed.</a:t>
            </a:r>
          </a:p>
          <a:p>
            <a:pPr marL="0" indent="0">
              <a:buNone/>
            </a:pPr>
            <a:r>
              <a:rPr lang="en-US" dirty="0" smtClean="0">
                <a:latin typeface="Calibri" panose="020F0502020204030204" pitchFamily="34" charset="0"/>
                <a:cs typeface="Calibri" panose="020F0502020204030204" pitchFamily="34" charset="0"/>
              </a:rPr>
              <a:t>-However, an array of known and easy to identify values are provided in a congruent array that will act as a check to determine proper execution of the display and calculations</a:t>
            </a:r>
          </a:p>
        </p:txBody>
      </p:sp>
      <p:sp>
        <p:nvSpPr>
          <p:cNvPr id="4" name="Date Placeholder 3"/>
          <p:cNvSpPr>
            <a:spLocks noGrp="1"/>
          </p:cNvSpPr>
          <p:nvPr>
            <p:ph type="dt" sz="half" idx="10"/>
          </p:nvPr>
        </p:nvSpPr>
        <p:spPr>
          <a:xfrm>
            <a:off x="7533121" y="6492875"/>
            <a:ext cx="2743200" cy="365125"/>
          </a:xfrm>
        </p:spPr>
        <p:txBody>
          <a:bodyPr/>
          <a:lstStyle/>
          <a:p>
            <a:fld id="{980E86B7-B1B4-4F5F-B7DA-C6E0CFDCA78E}"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a:xfrm>
            <a:off x="10276322" y="6492874"/>
            <a:ext cx="771089" cy="365125"/>
          </a:xfrm>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29484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448051" y="3039191"/>
            <a:ext cx="7447915" cy="2707271"/>
          </a:xfrm>
          <a:prstGeom prst="rect">
            <a:avLst/>
          </a:prstGeom>
        </p:spPr>
      </p:pic>
      <p:sp>
        <p:nvSpPr>
          <p:cNvPr id="12" name="Title 11"/>
          <p:cNvSpPr>
            <a:spLocks noGrp="1"/>
          </p:cNvSpPr>
          <p:nvPr>
            <p:ph type="title"/>
          </p:nvPr>
        </p:nvSpPr>
        <p:spPr/>
        <p:txBody>
          <a:bodyPr/>
          <a:lstStyle/>
          <a:p>
            <a:r>
              <a:rPr lang="en-US" dirty="0" smtClean="0"/>
              <a:t>Solar </a:t>
            </a:r>
            <a:r>
              <a:rPr lang="en-US" dirty="0"/>
              <a:t>C</a:t>
            </a:r>
            <a:r>
              <a:rPr lang="en-US" dirty="0" smtClean="0"/>
              <a:t>harger Design Testing/Calibration</a:t>
            </a:r>
            <a:endParaRPr lang="en-US" dirty="0"/>
          </a:p>
        </p:txBody>
      </p:sp>
      <p:sp>
        <p:nvSpPr>
          <p:cNvPr id="13" name="Content Placeholder 12"/>
          <p:cNvSpPr>
            <a:spLocks noGrp="1"/>
          </p:cNvSpPr>
          <p:nvPr>
            <p:ph idx="1"/>
          </p:nvPr>
        </p:nvSpPr>
        <p:spPr>
          <a:xfrm>
            <a:off x="7895966" y="2137719"/>
            <a:ext cx="3768812" cy="4510216"/>
          </a:xfrm>
        </p:spPr>
        <p:txBody>
          <a:bodyPr>
            <a:normAutofit/>
          </a:bodyPr>
          <a:lstStyle/>
          <a:p>
            <a:r>
              <a:rPr lang="en-US" dirty="0"/>
              <a:t>1. Connect solar panel in an open circuit configuration with the voltmeter.</a:t>
            </a:r>
          </a:p>
          <a:p>
            <a:r>
              <a:rPr lang="en-US" dirty="0"/>
              <a:t>2. Set the </a:t>
            </a:r>
            <a:r>
              <a:rPr lang="en-US" dirty="0" err="1" smtClean="0"/>
              <a:t>multimeter</a:t>
            </a:r>
            <a:r>
              <a:rPr lang="en-US" dirty="0" smtClean="0"/>
              <a:t> </a:t>
            </a:r>
            <a:r>
              <a:rPr lang="en-US" dirty="0"/>
              <a:t>to measure power in watts.</a:t>
            </a:r>
          </a:p>
          <a:p>
            <a:r>
              <a:rPr lang="en-US" dirty="0"/>
              <a:t>3. </a:t>
            </a:r>
            <a:r>
              <a:rPr lang="en-US" dirty="0" smtClean="0"/>
              <a:t>measure power, current and voltage across nodes using the </a:t>
            </a:r>
            <a:r>
              <a:rPr lang="en-US" dirty="0" err="1" smtClean="0"/>
              <a:t>multimeter</a:t>
            </a:r>
            <a:r>
              <a:rPr lang="en-US" dirty="0" smtClean="0"/>
              <a:t>.</a:t>
            </a:r>
            <a:endParaRPr lang="en-US" dirty="0"/>
          </a:p>
          <a:p>
            <a:endParaRPr lang="en-US" dirty="0"/>
          </a:p>
        </p:txBody>
      </p:sp>
      <p:sp>
        <p:nvSpPr>
          <p:cNvPr id="5" name="Date Placeholder 3"/>
          <p:cNvSpPr>
            <a:spLocks noGrp="1"/>
          </p:cNvSpPr>
          <p:nvPr>
            <p:ph type="dt" sz="half" idx="10"/>
          </p:nvPr>
        </p:nvSpPr>
        <p:spPr>
          <a:xfrm>
            <a:off x="7533121" y="6492875"/>
            <a:ext cx="2743200" cy="365125"/>
          </a:xfrm>
        </p:spPr>
        <p:txBody>
          <a:bodyPr/>
          <a:lstStyle/>
          <a:p>
            <a:fld id="{980E86B7-B1B4-4F5F-B7DA-C6E0CFDCA78E}" type="datetime1">
              <a:rPr lang="en-US" smtClean="0"/>
              <a:t>7/11/2018</a:t>
            </a:fld>
            <a:endParaRPr lang="en-US" dirty="0"/>
          </a:p>
        </p:txBody>
      </p:sp>
      <p:sp>
        <p:nvSpPr>
          <p:cNvPr id="6" name="Footer Placeholder 4"/>
          <p:cNvSpPr>
            <a:spLocks noGrp="1"/>
          </p:cNvSpPr>
          <p:nvPr>
            <p:ph type="ftr" sz="quarter" idx="11"/>
          </p:nvPr>
        </p:nvSpPr>
        <p:spPr>
          <a:xfrm>
            <a:off x="1141412" y="6492875"/>
            <a:ext cx="6239309" cy="365125"/>
          </a:xfrm>
        </p:spPr>
        <p:txBody>
          <a:bodyPr/>
          <a:lstStyle/>
          <a:p>
            <a:r>
              <a:rPr lang="en-US" dirty="0" smtClean="0"/>
              <a:t>Andres Rodriguez: </a:t>
            </a:r>
            <a:r>
              <a:rPr lang="en-US" dirty="0"/>
              <a:t>#6 Programming &amp; Sensors</a:t>
            </a:r>
          </a:p>
        </p:txBody>
      </p:sp>
      <p:sp>
        <p:nvSpPr>
          <p:cNvPr id="7" name="Slide Number Placeholder 5"/>
          <p:cNvSpPr>
            <a:spLocks noGrp="1"/>
          </p:cNvSpPr>
          <p:nvPr>
            <p:ph type="sldNum" sz="quarter" idx="12"/>
          </p:nvPr>
        </p:nvSpPr>
        <p:spPr>
          <a:xfrm>
            <a:off x="10276322" y="6492874"/>
            <a:ext cx="771089" cy="365125"/>
          </a:xfrm>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305042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Manufacturing</a:t>
            </a:r>
            <a:endParaRPr lang="en-US" dirty="0"/>
          </a:p>
        </p:txBody>
      </p:sp>
      <p:sp>
        <p:nvSpPr>
          <p:cNvPr id="3" name="Content Placeholder 2"/>
          <p:cNvSpPr>
            <a:spLocks noGrp="1"/>
          </p:cNvSpPr>
          <p:nvPr>
            <p:ph idx="1"/>
          </p:nvPr>
        </p:nvSpPr>
        <p:spPr>
          <a:xfrm>
            <a:off x="1246920" y="2240695"/>
            <a:ext cx="9905999" cy="3541714"/>
          </a:xfrm>
        </p:spPr>
        <p:txBody>
          <a:bodyPr>
            <a:normAutofit/>
          </a:bodyPr>
          <a:lstStyle/>
          <a:p>
            <a:pPr marL="457200" indent="-457200">
              <a:buAutoNum type="arabicPeriod"/>
            </a:pPr>
            <a:r>
              <a:rPr lang="en-US" dirty="0" smtClean="0"/>
              <a:t>Complete CAD printing, and Solar Panel Mounting Cover</a:t>
            </a:r>
          </a:p>
          <a:p>
            <a:pPr marL="457200" indent="-457200">
              <a:buAutoNum type="arabicPeriod"/>
            </a:pPr>
            <a:r>
              <a:rPr lang="en-US" dirty="0" smtClean="0"/>
              <a:t>Install Light sensors Circuitry.</a:t>
            </a:r>
          </a:p>
          <a:p>
            <a:pPr marL="457200" indent="-457200">
              <a:buAutoNum type="arabicPeriod"/>
            </a:pPr>
            <a:r>
              <a:rPr lang="en-US" dirty="0" smtClean="0"/>
              <a:t>Configure Li-Po battery charger and Arduino hook-up </a:t>
            </a:r>
          </a:p>
          <a:p>
            <a:pPr marL="457200" indent="-457200">
              <a:buAutoNum type="arabicPeriod"/>
            </a:pPr>
            <a:r>
              <a:rPr lang="en-US" dirty="0" smtClean="0"/>
              <a:t>Analyze need for Voltage  regulator discussed prior</a:t>
            </a:r>
            <a:endParaRPr lang="en-US" dirty="0"/>
          </a:p>
        </p:txBody>
      </p:sp>
      <p:sp>
        <p:nvSpPr>
          <p:cNvPr id="4" name="Date Placeholder 3"/>
          <p:cNvSpPr>
            <a:spLocks noGrp="1"/>
          </p:cNvSpPr>
          <p:nvPr>
            <p:ph type="dt" sz="half" idx="10"/>
          </p:nvPr>
        </p:nvSpPr>
        <p:spPr>
          <a:xfrm>
            <a:off x="7533121" y="6492875"/>
            <a:ext cx="2743200" cy="365125"/>
          </a:xfrm>
        </p:spPr>
        <p:txBody>
          <a:bodyPr/>
          <a:lstStyle/>
          <a:p>
            <a:fld id="{980E86B7-B1B4-4F5F-B7DA-C6E0CFDCA78E}"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2" y="6492874"/>
            <a:ext cx="771089" cy="365125"/>
          </a:xfrm>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03693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12" y="3970781"/>
            <a:ext cx="11785600" cy="2223200"/>
          </a:xfrm>
        </p:spPr>
      </p:pic>
      <p:sp>
        <p:nvSpPr>
          <p:cNvPr id="4" name="Date Placeholder 3"/>
          <p:cNvSpPr>
            <a:spLocks noGrp="1"/>
          </p:cNvSpPr>
          <p:nvPr>
            <p:ph type="dt" sz="half" idx="10"/>
          </p:nvPr>
        </p:nvSpPr>
        <p:spPr>
          <a:xfrm>
            <a:off x="7533121" y="6483349"/>
            <a:ext cx="2743200" cy="365125"/>
          </a:xfrm>
        </p:spPr>
        <p:txBody>
          <a:bodyPr/>
          <a:lstStyle/>
          <a:p>
            <a:fld id="{4D995533-E642-48F9-A9EB-8F1D098962BE}"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err="1"/>
              <a:t>Esmael</a:t>
            </a:r>
            <a:r>
              <a:rPr lang="en-US" dirty="0"/>
              <a:t> Abdullah Project: #6 Programming &amp; Sensors</a:t>
            </a:r>
          </a:p>
        </p:txBody>
      </p:sp>
      <p:sp>
        <p:nvSpPr>
          <p:cNvPr id="6" name="Slide Number Placeholder 5"/>
          <p:cNvSpPr>
            <a:spLocks noGrp="1"/>
          </p:cNvSpPr>
          <p:nvPr>
            <p:ph type="sldNum" sz="quarter" idx="12"/>
          </p:nvPr>
        </p:nvSpPr>
        <p:spPr>
          <a:xfrm>
            <a:off x="10276322" y="6483348"/>
            <a:ext cx="771089" cy="365125"/>
          </a:xfrm>
        </p:spPr>
        <p:txBody>
          <a:bodyPr/>
          <a:lstStyle/>
          <a:p>
            <a:fld id="{6D22F896-40B5-4ADD-8801-0D06FADFA095}" type="slidenum">
              <a:rPr lang="en-US" smtClean="0"/>
              <a:t>24</a:t>
            </a:fld>
            <a:endParaRPr lang="en-US" dirty="0"/>
          </a:p>
        </p:txBody>
      </p:sp>
      <p:sp>
        <p:nvSpPr>
          <p:cNvPr id="10" name="TextBox 9"/>
          <p:cNvSpPr txBox="1"/>
          <p:nvPr/>
        </p:nvSpPr>
        <p:spPr>
          <a:xfrm>
            <a:off x="1141412" y="1879600"/>
            <a:ext cx="9272588" cy="2031325"/>
          </a:xfrm>
          <a:prstGeom prst="rect">
            <a:avLst/>
          </a:prstGeom>
          <a:noFill/>
        </p:spPr>
        <p:txBody>
          <a:bodyPr wrap="square" rtlCol="0">
            <a:spAutoFit/>
          </a:bodyPr>
          <a:lstStyle/>
          <a:p>
            <a:r>
              <a:rPr lang="en-US" dirty="0"/>
              <a:t>Project Status: </a:t>
            </a:r>
            <a:r>
              <a:rPr lang="en-US" dirty="0">
                <a:solidFill>
                  <a:schemeClr val="accent6"/>
                </a:solidFill>
              </a:rPr>
              <a:t>AHEAD</a:t>
            </a:r>
          </a:p>
          <a:p>
            <a:endParaRPr lang="en-US" dirty="0">
              <a:solidFill>
                <a:schemeClr val="accent6"/>
              </a:solidFill>
            </a:endParaRPr>
          </a:p>
          <a:p>
            <a:r>
              <a:rPr lang="en-US" dirty="0"/>
              <a:t>-Therefore a great amount of time for redesigns are possible considering the main components subject to change are the macroscopic components made in the Rapid labs that as of now have taken roughly 20hours to print to completion.</a:t>
            </a:r>
          </a:p>
          <a:p>
            <a:r>
              <a:rPr lang="en-US" dirty="0"/>
              <a:t>-However, if the components can be made smaller, and less complex, manufacturing time will decrease to roughly 12-15hours</a:t>
            </a:r>
          </a:p>
        </p:txBody>
      </p:sp>
    </p:spTree>
    <p:extLst>
      <p:ext uri="{BB962C8B-B14F-4D97-AF65-F5344CB8AC3E}">
        <p14:creationId xmlns:p14="http://schemas.microsoft.com/office/powerpoint/2010/main" val="100362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Review 2</a:t>
            </a:r>
            <a:br>
              <a:rPr lang="en-US" dirty="0"/>
            </a:br>
            <a:endParaRPr lang="en-US" dirty="0"/>
          </a:p>
        </p:txBody>
      </p:sp>
      <p:sp>
        <p:nvSpPr>
          <p:cNvPr id="3" name="Content Placeholder 2"/>
          <p:cNvSpPr>
            <a:spLocks noGrp="1"/>
          </p:cNvSpPr>
          <p:nvPr>
            <p:ph idx="1"/>
          </p:nvPr>
        </p:nvSpPr>
        <p:spPr/>
        <p:txBody>
          <a:bodyPr/>
          <a:lstStyle/>
          <a:p>
            <a:r>
              <a:rPr lang="en-US" dirty="0" smtClean="0"/>
              <a:t>Identify and explain new subsystems</a:t>
            </a:r>
          </a:p>
          <a:p>
            <a:r>
              <a:rPr lang="en-US" dirty="0" smtClean="0"/>
              <a:t>Demonstrate of new subsystems (Sleep mode Arduino Code, Simulation)</a:t>
            </a:r>
          </a:p>
          <a:p>
            <a:endParaRPr lang="en-US" dirty="0"/>
          </a:p>
        </p:txBody>
      </p:sp>
      <p:sp>
        <p:nvSpPr>
          <p:cNvPr id="4" name="Date Placeholder 3"/>
          <p:cNvSpPr>
            <a:spLocks noGrp="1"/>
          </p:cNvSpPr>
          <p:nvPr>
            <p:ph type="dt" sz="half" idx="10"/>
          </p:nvPr>
        </p:nvSpPr>
        <p:spPr>
          <a:xfrm>
            <a:off x="7533121" y="6492874"/>
            <a:ext cx="2743200" cy="365125"/>
          </a:xfrm>
        </p:spPr>
        <p:txBody>
          <a:bodyPr/>
          <a:lstStyle/>
          <a:p>
            <a:fld id="{8060647B-7C32-49ED-93EE-05F5084CD6AE}"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a:t>Trenton Black Project: #6 Programming &amp; Sensors</a:t>
            </a:r>
            <a:endParaRPr lang="en-US" dirty="0"/>
          </a:p>
        </p:txBody>
      </p:sp>
      <p:sp>
        <p:nvSpPr>
          <p:cNvPr id="6" name="Slide Number Placeholder 5"/>
          <p:cNvSpPr>
            <a:spLocks noGrp="1"/>
          </p:cNvSpPr>
          <p:nvPr>
            <p:ph type="sldNum" sz="quarter" idx="12"/>
          </p:nvPr>
        </p:nvSpPr>
        <p:spPr>
          <a:xfrm>
            <a:off x="10276321" y="6492873"/>
            <a:ext cx="771089" cy="365125"/>
          </a:xfrm>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50695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Subsystems</a:t>
            </a:r>
            <a:endParaRPr lang="en-US" dirty="0"/>
          </a:p>
        </p:txBody>
      </p:sp>
      <p:sp>
        <p:nvSpPr>
          <p:cNvPr id="3" name="Content Placeholder 2"/>
          <p:cNvSpPr>
            <a:spLocks noGrp="1"/>
          </p:cNvSpPr>
          <p:nvPr>
            <p:ph idx="1"/>
          </p:nvPr>
        </p:nvSpPr>
        <p:spPr/>
        <p:txBody>
          <a:bodyPr/>
          <a:lstStyle/>
          <a:p>
            <a:r>
              <a:rPr lang="en-US" dirty="0" smtClean="0"/>
              <a:t>Power Saving Mode -  </a:t>
            </a:r>
            <a:r>
              <a:rPr lang="en-US" dirty="0" smtClean="0">
                <a:solidFill>
                  <a:srgbClr val="00B0F0"/>
                </a:solidFill>
              </a:rPr>
              <a:t>Arduino Library Function</a:t>
            </a:r>
            <a:r>
              <a:rPr lang="en-US" dirty="0" smtClean="0"/>
              <a:t>		</a:t>
            </a:r>
          </a:p>
          <a:p>
            <a:r>
              <a:rPr lang="en-US" dirty="0" smtClean="0"/>
              <a:t>Simulation Algorithm - </a:t>
            </a:r>
            <a:r>
              <a:rPr lang="en-US" dirty="0" smtClean="0">
                <a:solidFill>
                  <a:srgbClr val="92D050"/>
                </a:solidFill>
              </a:rPr>
              <a:t>Original system code with help of MATHWORKS</a:t>
            </a:r>
          </a:p>
          <a:p>
            <a:r>
              <a:rPr lang="en-US" dirty="0" smtClean="0"/>
              <a:t>Li-Po Battery power supply - </a:t>
            </a:r>
            <a:r>
              <a:rPr lang="en-US" dirty="0" smtClean="0">
                <a:solidFill>
                  <a:srgbClr val="00B0F0"/>
                </a:solidFill>
              </a:rPr>
              <a:t>Information Provided by Arduino Forums</a:t>
            </a:r>
          </a:p>
          <a:p>
            <a:r>
              <a:rPr lang="en-US" dirty="0" smtClean="0"/>
              <a:t>Solar Panel Li-Po charging - </a:t>
            </a:r>
            <a:r>
              <a:rPr lang="en-US" dirty="0">
                <a:solidFill>
                  <a:srgbClr val="00B0F0"/>
                </a:solidFill>
              </a:rPr>
              <a:t>Information Provided by Arduino Forums</a:t>
            </a:r>
            <a:endParaRPr lang="en-US" dirty="0"/>
          </a:p>
        </p:txBody>
      </p:sp>
      <p:sp>
        <p:nvSpPr>
          <p:cNvPr id="4" name="Date Placeholder 3"/>
          <p:cNvSpPr>
            <a:spLocks noGrp="1"/>
          </p:cNvSpPr>
          <p:nvPr>
            <p:ph type="dt" sz="half" idx="10"/>
          </p:nvPr>
        </p:nvSpPr>
        <p:spPr>
          <a:xfrm>
            <a:off x="7533121" y="6461123"/>
            <a:ext cx="2743200" cy="365125"/>
          </a:xfrm>
        </p:spPr>
        <p:txBody>
          <a:bodyPr/>
          <a:lstStyle/>
          <a:p>
            <a:fld id="{36A6F205-35BA-481A-B4DC-5D0C935C1018}" type="datetime1">
              <a:rPr lang="en-US" smtClean="0"/>
              <a:t>7/11/2018</a:t>
            </a:fld>
            <a:endParaRPr lang="en-US" dirty="0"/>
          </a:p>
        </p:txBody>
      </p:sp>
      <p:sp>
        <p:nvSpPr>
          <p:cNvPr id="5" name="Footer Placeholder 4"/>
          <p:cNvSpPr>
            <a:spLocks noGrp="1"/>
          </p:cNvSpPr>
          <p:nvPr>
            <p:ph type="ftr" sz="quarter" idx="11"/>
          </p:nvPr>
        </p:nvSpPr>
        <p:spPr>
          <a:xfrm>
            <a:off x="1141412" y="6483349"/>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1" y="6461123"/>
            <a:ext cx="771089" cy="365125"/>
          </a:xfrm>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17761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38BFA449-4933-478B-B27D-ACCC557FF97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73" name="Group 72">
            <a:extLst>
              <a:ext uri="{FF2B5EF4-FFF2-40B4-BE49-F238E27FC236}">
                <a16:creationId xmlns:a16="http://schemas.microsoft.com/office/drawing/2014/main" id="{F21A37DB-EDD2-4025-A254-7FE5E4C7AE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74" name="Rectangle 5">
              <a:extLst>
                <a:ext uri="{FF2B5EF4-FFF2-40B4-BE49-F238E27FC236}">
                  <a16:creationId xmlns:a16="http://schemas.microsoft.com/office/drawing/2014/main" id="{708D40D6-935E-4579-ABE6-A99C7E33FCF2}"/>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5" name="Freeform 6">
              <a:extLst>
                <a:ext uri="{FF2B5EF4-FFF2-40B4-BE49-F238E27FC236}">
                  <a16:creationId xmlns:a16="http://schemas.microsoft.com/office/drawing/2014/main" id="{F9775315-32FD-4BD8-BB73-F51CD2C6860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7">
              <a:extLst>
                <a:ext uri="{FF2B5EF4-FFF2-40B4-BE49-F238E27FC236}">
                  <a16:creationId xmlns:a16="http://schemas.microsoft.com/office/drawing/2014/main" id="{336A6870-9B40-41FF-B9F4-A6BA3B29879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Rectangle 8">
              <a:extLst>
                <a:ext uri="{FF2B5EF4-FFF2-40B4-BE49-F238E27FC236}">
                  <a16:creationId xmlns:a16="http://schemas.microsoft.com/office/drawing/2014/main" id="{C710122E-DD96-4794-A7E0-04B497DA5D5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8" name="Freeform 9">
              <a:extLst>
                <a:ext uri="{FF2B5EF4-FFF2-40B4-BE49-F238E27FC236}">
                  <a16:creationId xmlns:a16="http://schemas.microsoft.com/office/drawing/2014/main" id="{4F4CBCBE-E77B-4F77-A0FC-8E53E82227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0">
              <a:extLst>
                <a:ext uri="{FF2B5EF4-FFF2-40B4-BE49-F238E27FC236}">
                  <a16:creationId xmlns:a16="http://schemas.microsoft.com/office/drawing/2014/main" id="{3AADEE32-46BC-4B55-9FB4-EC09FF4B7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1">
              <a:extLst>
                <a:ext uri="{FF2B5EF4-FFF2-40B4-BE49-F238E27FC236}">
                  <a16:creationId xmlns:a16="http://schemas.microsoft.com/office/drawing/2014/main" id="{49C2E1A9-8937-452C-B9FC-E735928819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2">
              <a:extLst>
                <a:ext uri="{FF2B5EF4-FFF2-40B4-BE49-F238E27FC236}">
                  <a16:creationId xmlns:a16="http://schemas.microsoft.com/office/drawing/2014/main" id="{52F0D79A-B92A-42F1-9DC4-3768BB84C7D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3">
              <a:extLst>
                <a:ext uri="{FF2B5EF4-FFF2-40B4-BE49-F238E27FC236}">
                  <a16:creationId xmlns:a16="http://schemas.microsoft.com/office/drawing/2014/main" id="{DF9A7FE6-2AA9-4245-A3FD-2B1E9B419E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4">
              <a:extLst>
                <a:ext uri="{FF2B5EF4-FFF2-40B4-BE49-F238E27FC236}">
                  <a16:creationId xmlns:a16="http://schemas.microsoft.com/office/drawing/2014/main" id="{5DBCDEBC-5990-40B3-B01F-0901475F5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5">
              <a:extLst>
                <a:ext uri="{FF2B5EF4-FFF2-40B4-BE49-F238E27FC236}">
                  <a16:creationId xmlns:a16="http://schemas.microsoft.com/office/drawing/2014/main" id="{4F679A7F-49B5-4FB8-8861-39C0B1A7806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6">
              <a:extLst>
                <a:ext uri="{FF2B5EF4-FFF2-40B4-BE49-F238E27FC236}">
                  <a16:creationId xmlns:a16="http://schemas.microsoft.com/office/drawing/2014/main" id="{25A941BD-9824-47D0-835E-824412568C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7">
              <a:extLst>
                <a:ext uri="{FF2B5EF4-FFF2-40B4-BE49-F238E27FC236}">
                  <a16:creationId xmlns:a16="http://schemas.microsoft.com/office/drawing/2014/main" id="{9788DF14-5749-40F7-9AFC-400AB2F61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18">
              <a:extLst>
                <a:ext uri="{FF2B5EF4-FFF2-40B4-BE49-F238E27FC236}">
                  <a16:creationId xmlns:a16="http://schemas.microsoft.com/office/drawing/2014/main" id="{E1032387-9F5C-4637-A5BC-43C8FDFF3A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19">
              <a:extLst>
                <a:ext uri="{FF2B5EF4-FFF2-40B4-BE49-F238E27FC236}">
                  <a16:creationId xmlns:a16="http://schemas.microsoft.com/office/drawing/2014/main" id="{E0AE6232-915A-4EDB-BC6C-546E772D2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0">
              <a:extLst>
                <a:ext uri="{FF2B5EF4-FFF2-40B4-BE49-F238E27FC236}">
                  <a16:creationId xmlns:a16="http://schemas.microsoft.com/office/drawing/2014/main" id="{4B47A13E-CFFB-493F-8C53-266B8A9D14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1">
              <a:extLst>
                <a:ext uri="{FF2B5EF4-FFF2-40B4-BE49-F238E27FC236}">
                  <a16:creationId xmlns:a16="http://schemas.microsoft.com/office/drawing/2014/main" id="{CFD722CE-8752-4A08-B23F-764AB47DDA8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2">
              <a:extLst>
                <a:ext uri="{FF2B5EF4-FFF2-40B4-BE49-F238E27FC236}">
                  <a16:creationId xmlns:a16="http://schemas.microsoft.com/office/drawing/2014/main" id="{042C13BD-E9AE-4C85-B32E-8913F9B270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3">
              <a:extLst>
                <a:ext uri="{FF2B5EF4-FFF2-40B4-BE49-F238E27FC236}">
                  <a16:creationId xmlns:a16="http://schemas.microsoft.com/office/drawing/2014/main" id="{4598BDC2-ABB1-475A-89A7-29713D01C86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4">
              <a:extLst>
                <a:ext uri="{FF2B5EF4-FFF2-40B4-BE49-F238E27FC236}">
                  <a16:creationId xmlns:a16="http://schemas.microsoft.com/office/drawing/2014/main" id="{2B080B8C-F78B-4171-A1BC-CA5BE0F569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5">
              <a:extLst>
                <a:ext uri="{FF2B5EF4-FFF2-40B4-BE49-F238E27FC236}">
                  <a16:creationId xmlns:a16="http://schemas.microsoft.com/office/drawing/2014/main" id="{71741891-D8A9-46B8-B264-5459DCF9E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26">
              <a:extLst>
                <a:ext uri="{FF2B5EF4-FFF2-40B4-BE49-F238E27FC236}">
                  <a16:creationId xmlns:a16="http://schemas.microsoft.com/office/drawing/2014/main" id="{A109E82B-1D08-4B6E-9B6C-FE2EC6D5330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7">
              <a:extLst>
                <a:ext uri="{FF2B5EF4-FFF2-40B4-BE49-F238E27FC236}">
                  <a16:creationId xmlns:a16="http://schemas.microsoft.com/office/drawing/2014/main" id="{F35E73B8-CFFA-479A-9DE0-5300299D2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8">
              <a:extLst>
                <a:ext uri="{FF2B5EF4-FFF2-40B4-BE49-F238E27FC236}">
                  <a16:creationId xmlns:a16="http://schemas.microsoft.com/office/drawing/2014/main" id="{B0B910CE-9CED-4630-9203-347D1B6D12F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29">
              <a:extLst>
                <a:ext uri="{FF2B5EF4-FFF2-40B4-BE49-F238E27FC236}">
                  <a16:creationId xmlns:a16="http://schemas.microsoft.com/office/drawing/2014/main" id="{D06A4D8D-E038-4ED6-9E80-4E91BA84A5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0">
              <a:extLst>
                <a:ext uri="{FF2B5EF4-FFF2-40B4-BE49-F238E27FC236}">
                  <a16:creationId xmlns:a16="http://schemas.microsoft.com/office/drawing/2014/main" id="{5EC8C817-4C9E-45E8-B74C-729F1C3FB09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1">
              <a:extLst>
                <a:ext uri="{FF2B5EF4-FFF2-40B4-BE49-F238E27FC236}">
                  <a16:creationId xmlns:a16="http://schemas.microsoft.com/office/drawing/2014/main" id="{226556E8-E6A7-4D81-9C6C-A69A8B611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2">
              <a:extLst>
                <a:ext uri="{FF2B5EF4-FFF2-40B4-BE49-F238E27FC236}">
                  <a16:creationId xmlns:a16="http://schemas.microsoft.com/office/drawing/2014/main" id="{BF75F646-19BF-4436-97C0-BE3EBEEF941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Rectangle 33">
              <a:extLst>
                <a:ext uri="{FF2B5EF4-FFF2-40B4-BE49-F238E27FC236}">
                  <a16:creationId xmlns:a16="http://schemas.microsoft.com/office/drawing/2014/main" id="{222B076E-642A-4E93-8143-3A8D8897532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3" name="Freeform 34">
              <a:extLst>
                <a:ext uri="{FF2B5EF4-FFF2-40B4-BE49-F238E27FC236}">
                  <a16:creationId xmlns:a16="http://schemas.microsoft.com/office/drawing/2014/main" id="{569DC54F-1DCD-40F9-B756-A79C3170C2C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35">
              <a:extLst>
                <a:ext uri="{FF2B5EF4-FFF2-40B4-BE49-F238E27FC236}">
                  <a16:creationId xmlns:a16="http://schemas.microsoft.com/office/drawing/2014/main" id="{D6F49EF9-430E-4A1B-9A18-6C247E71E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36">
              <a:extLst>
                <a:ext uri="{FF2B5EF4-FFF2-40B4-BE49-F238E27FC236}">
                  <a16:creationId xmlns:a16="http://schemas.microsoft.com/office/drawing/2014/main" id="{C94C2930-C094-4CF9-8449-60C7BAE98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37">
              <a:extLst>
                <a:ext uri="{FF2B5EF4-FFF2-40B4-BE49-F238E27FC236}">
                  <a16:creationId xmlns:a16="http://schemas.microsoft.com/office/drawing/2014/main" id="{B4FF864C-97F2-40BD-95D1-E47527BCB2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38">
              <a:extLst>
                <a:ext uri="{FF2B5EF4-FFF2-40B4-BE49-F238E27FC236}">
                  <a16:creationId xmlns:a16="http://schemas.microsoft.com/office/drawing/2014/main" id="{E8804833-F6BB-4F88-BA24-F59429C710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39">
              <a:extLst>
                <a:ext uri="{FF2B5EF4-FFF2-40B4-BE49-F238E27FC236}">
                  <a16:creationId xmlns:a16="http://schemas.microsoft.com/office/drawing/2014/main" id="{29A4A3B0-4E15-432A-92DB-7B9E576010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40">
              <a:extLst>
                <a:ext uri="{FF2B5EF4-FFF2-40B4-BE49-F238E27FC236}">
                  <a16:creationId xmlns:a16="http://schemas.microsoft.com/office/drawing/2014/main" id="{3CAB34B1-2BFA-44A9-AC3E-D300B30B75A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41">
              <a:extLst>
                <a:ext uri="{FF2B5EF4-FFF2-40B4-BE49-F238E27FC236}">
                  <a16:creationId xmlns:a16="http://schemas.microsoft.com/office/drawing/2014/main" id="{F92527C9-EADB-4C47-BA6A-E70AC9FEC6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2">
              <a:extLst>
                <a:ext uri="{FF2B5EF4-FFF2-40B4-BE49-F238E27FC236}">
                  <a16:creationId xmlns:a16="http://schemas.microsoft.com/office/drawing/2014/main" id="{B9808241-C113-44CB-810B-CCBA189552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3">
              <a:extLst>
                <a:ext uri="{FF2B5EF4-FFF2-40B4-BE49-F238E27FC236}">
                  <a16:creationId xmlns:a16="http://schemas.microsoft.com/office/drawing/2014/main" id="{67AEC938-B302-4DA0-9A63-39F2BC34A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4">
              <a:extLst>
                <a:ext uri="{FF2B5EF4-FFF2-40B4-BE49-F238E27FC236}">
                  <a16:creationId xmlns:a16="http://schemas.microsoft.com/office/drawing/2014/main" id="{4A1D4FCF-06B8-4AD3-A750-2B6C298C2EA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Rectangle 45">
              <a:extLst>
                <a:ext uri="{FF2B5EF4-FFF2-40B4-BE49-F238E27FC236}">
                  <a16:creationId xmlns:a16="http://schemas.microsoft.com/office/drawing/2014/main" id="{B99F5A7E-1A7F-43C2-AC7A-A1B877D0ADE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5" name="Freeform 46">
              <a:extLst>
                <a:ext uri="{FF2B5EF4-FFF2-40B4-BE49-F238E27FC236}">
                  <a16:creationId xmlns:a16="http://schemas.microsoft.com/office/drawing/2014/main" id="{5B2DDAA2-7B26-47EF-B7D6-B00B653B36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47">
              <a:extLst>
                <a:ext uri="{FF2B5EF4-FFF2-40B4-BE49-F238E27FC236}">
                  <a16:creationId xmlns:a16="http://schemas.microsoft.com/office/drawing/2014/main" id="{7050BAA0-A0C9-4670-B76F-CC87679BC88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48">
              <a:extLst>
                <a:ext uri="{FF2B5EF4-FFF2-40B4-BE49-F238E27FC236}">
                  <a16:creationId xmlns:a16="http://schemas.microsoft.com/office/drawing/2014/main" id="{296F765D-D9A6-4D73-88D8-0DCC5012BF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49">
              <a:extLst>
                <a:ext uri="{FF2B5EF4-FFF2-40B4-BE49-F238E27FC236}">
                  <a16:creationId xmlns:a16="http://schemas.microsoft.com/office/drawing/2014/main" id="{30C0F78F-AC50-4DFA-B5A8-A68422EC0B0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0">
              <a:extLst>
                <a:ext uri="{FF2B5EF4-FFF2-40B4-BE49-F238E27FC236}">
                  <a16:creationId xmlns:a16="http://schemas.microsoft.com/office/drawing/2014/main" id="{E8AD708C-6C0A-458D-A623-7669B91786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1">
              <a:extLst>
                <a:ext uri="{FF2B5EF4-FFF2-40B4-BE49-F238E27FC236}">
                  <a16:creationId xmlns:a16="http://schemas.microsoft.com/office/drawing/2014/main" id="{2F29497E-2528-4481-99BB-8336C16E41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2">
              <a:extLst>
                <a:ext uri="{FF2B5EF4-FFF2-40B4-BE49-F238E27FC236}">
                  <a16:creationId xmlns:a16="http://schemas.microsoft.com/office/drawing/2014/main" id="{30DD109A-0A1F-4554-A865-B1062C525D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53">
              <a:extLst>
                <a:ext uri="{FF2B5EF4-FFF2-40B4-BE49-F238E27FC236}">
                  <a16:creationId xmlns:a16="http://schemas.microsoft.com/office/drawing/2014/main" id="{39A1957F-65F0-4D6E-9F75-09614FFAC4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54">
              <a:extLst>
                <a:ext uri="{FF2B5EF4-FFF2-40B4-BE49-F238E27FC236}">
                  <a16:creationId xmlns:a16="http://schemas.microsoft.com/office/drawing/2014/main" id="{B4F4BB93-11B2-400C-9549-C7FB7BF711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Freeform 55">
              <a:extLst>
                <a:ext uri="{FF2B5EF4-FFF2-40B4-BE49-F238E27FC236}">
                  <a16:creationId xmlns:a16="http://schemas.microsoft.com/office/drawing/2014/main" id="{04B086A3-C06F-4862-A8A0-DB01FF3DDE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5" name="Freeform 56">
              <a:extLst>
                <a:ext uri="{FF2B5EF4-FFF2-40B4-BE49-F238E27FC236}">
                  <a16:creationId xmlns:a16="http://schemas.microsoft.com/office/drawing/2014/main" id="{9202F0E1-86CF-4652-AA29-E284146476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6" name="Freeform 57">
              <a:extLst>
                <a:ext uri="{FF2B5EF4-FFF2-40B4-BE49-F238E27FC236}">
                  <a16:creationId xmlns:a16="http://schemas.microsoft.com/office/drawing/2014/main" id="{8887D0AB-0624-47E1-906E-6686FA7DEB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7" name="Freeform 58">
              <a:extLst>
                <a:ext uri="{FF2B5EF4-FFF2-40B4-BE49-F238E27FC236}">
                  <a16:creationId xmlns:a16="http://schemas.microsoft.com/office/drawing/2014/main" id="{F54439EF-914B-4744-A1D7-FBD89813CB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29" name="Group 128">
            <a:extLst>
              <a:ext uri="{FF2B5EF4-FFF2-40B4-BE49-F238E27FC236}">
                <a16:creationId xmlns:a16="http://schemas.microsoft.com/office/drawing/2014/main" id="{4D50C3BF-4EC6-4075-8C5A-BB4D936693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0" name="Rectangle 129">
              <a:extLst>
                <a:ext uri="{FF2B5EF4-FFF2-40B4-BE49-F238E27FC236}">
                  <a16:creationId xmlns:a16="http://schemas.microsoft.com/office/drawing/2014/main" id="{AAD5EEF9-647D-437D-909D-552158996D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
              <a:extLst>
                <a:ext uri="{FF2B5EF4-FFF2-40B4-BE49-F238E27FC236}">
                  <a16:creationId xmlns:a16="http://schemas.microsoft.com/office/drawing/2014/main" id="{AD572E06-C69D-4C73-907F-E960818C9823}"/>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p:cNvSpPr>
            <a:spLocks noGrp="1"/>
          </p:cNvSpPr>
          <p:nvPr>
            <p:ph type="title"/>
          </p:nvPr>
        </p:nvSpPr>
        <p:spPr>
          <a:xfrm>
            <a:off x="5270066" y="1122363"/>
            <a:ext cx="5397933" cy="2387600"/>
          </a:xfrm>
        </p:spPr>
        <p:txBody>
          <a:bodyPr vert="horz" lIns="91440" tIns="45720" rIns="91440" bIns="45720" rtlCol="0" anchor="b">
            <a:normAutofit/>
          </a:bodyPr>
          <a:lstStyle/>
          <a:p>
            <a:r>
              <a:rPr lang="en-US" sz="4800"/>
              <a:t>Question?</a:t>
            </a:r>
          </a:p>
        </p:txBody>
      </p:sp>
      <p:pic>
        <p:nvPicPr>
          <p:cNvPr id="1026" name="Picture 2" descr="Image result for thinker">
            <a:extLst>
              <a:ext uri="{FF2B5EF4-FFF2-40B4-BE49-F238E27FC236}">
                <a16:creationId xmlns:a16="http://schemas.microsoft.com/office/drawing/2014/main" id="{7347304F-A0CA-4C1B-9747-9DB80FC130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28" r="2547"/>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oup 132">
            <a:extLst>
              <a:ext uri="{FF2B5EF4-FFF2-40B4-BE49-F238E27FC236}">
                <a16:creationId xmlns:a16="http://schemas.microsoft.com/office/drawing/2014/main" id="{5C427DC4-D0C8-4AD1-971C-C179999E43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34" name="Rectangle 5">
              <a:extLst>
                <a:ext uri="{FF2B5EF4-FFF2-40B4-BE49-F238E27FC236}">
                  <a16:creationId xmlns:a16="http://schemas.microsoft.com/office/drawing/2014/main" id="{11827C78-913D-484C-8C41-03DA3142522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5" name="Freeform 6">
              <a:extLst>
                <a:ext uri="{FF2B5EF4-FFF2-40B4-BE49-F238E27FC236}">
                  <a16:creationId xmlns:a16="http://schemas.microsoft.com/office/drawing/2014/main" id="{B6F8B17C-D826-4328-938A-3EA29923DD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6" name="Freeform 7">
              <a:extLst>
                <a:ext uri="{FF2B5EF4-FFF2-40B4-BE49-F238E27FC236}">
                  <a16:creationId xmlns:a16="http://schemas.microsoft.com/office/drawing/2014/main" id="{39D88DB7-6249-4F7B-BE6A-FCC6D49786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7" name="Rectangle 8">
              <a:extLst>
                <a:ext uri="{FF2B5EF4-FFF2-40B4-BE49-F238E27FC236}">
                  <a16:creationId xmlns:a16="http://schemas.microsoft.com/office/drawing/2014/main" id="{756D5198-7167-4B16-AB98-5B4E36925F4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8" name="Freeform 9">
              <a:extLst>
                <a:ext uri="{FF2B5EF4-FFF2-40B4-BE49-F238E27FC236}">
                  <a16:creationId xmlns:a16="http://schemas.microsoft.com/office/drawing/2014/main" id="{DA8DAFD5-0534-4B77-9BDA-835065CBA0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9" name="Freeform 10">
              <a:extLst>
                <a:ext uri="{FF2B5EF4-FFF2-40B4-BE49-F238E27FC236}">
                  <a16:creationId xmlns:a16="http://schemas.microsoft.com/office/drawing/2014/main" id="{7CA8B15F-CF03-4D11-8AEC-82E80157B1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0" name="Freeform 11">
              <a:extLst>
                <a:ext uri="{FF2B5EF4-FFF2-40B4-BE49-F238E27FC236}">
                  <a16:creationId xmlns:a16="http://schemas.microsoft.com/office/drawing/2014/main" id="{459FF9F8-7A9B-4AA7-A132-383AF34859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1" name="Freeform 12">
              <a:extLst>
                <a:ext uri="{FF2B5EF4-FFF2-40B4-BE49-F238E27FC236}">
                  <a16:creationId xmlns:a16="http://schemas.microsoft.com/office/drawing/2014/main" id="{CBA02FB8-E42C-45DA-AAF7-3397620DAD4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13">
              <a:extLst>
                <a:ext uri="{FF2B5EF4-FFF2-40B4-BE49-F238E27FC236}">
                  <a16:creationId xmlns:a16="http://schemas.microsoft.com/office/drawing/2014/main" id="{9929394A-93E2-4CC7-BE87-C83F6A8E7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Freeform 14">
              <a:extLst>
                <a:ext uri="{FF2B5EF4-FFF2-40B4-BE49-F238E27FC236}">
                  <a16:creationId xmlns:a16="http://schemas.microsoft.com/office/drawing/2014/main" id="{0D9C5509-FF48-4A4B-93E5-54BB49A4A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4" name="Freeform 15">
              <a:extLst>
                <a:ext uri="{FF2B5EF4-FFF2-40B4-BE49-F238E27FC236}">
                  <a16:creationId xmlns:a16="http://schemas.microsoft.com/office/drawing/2014/main" id="{8D8D120B-EEA9-48FD-8996-23C6C46E19B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Freeform 16">
              <a:extLst>
                <a:ext uri="{FF2B5EF4-FFF2-40B4-BE49-F238E27FC236}">
                  <a16:creationId xmlns:a16="http://schemas.microsoft.com/office/drawing/2014/main" id="{3C6F42D5-B202-46C6-8515-D98407842BA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6" name="Freeform 17">
              <a:extLst>
                <a:ext uri="{FF2B5EF4-FFF2-40B4-BE49-F238E27FC236}">
                  <a16:creationId xmlns:a16="http://schemas.microsoft.com/office/drawing/2014/main" id="{63970DAE-ED0B-4C16-A738-7D472097C3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18">
              <a:extLst>
                <a:ext uri="{FF2B5EF4-FFF2-40B4-BE49-F238E27FC236}">
                  <a16:creationId xmlns:a16="http://schemas.microsoft.com/office/drawing/2014/main" id="{3057B46C-1C3D-49B0-BFA0-F8C5242339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8" name="Freeform 19">
              <a:extLst>
                <a:ext uri="{FF2B5EF4-FFF2-40B4-BE49-F238E27FC236}">
                  <a16:creationId xmlns:a16="http://schemas.microsoft.com/office/drawing/2014/main" id="{48CF20C5-3838-4173-A8B8-B2F2C98F16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9" name="Freeform 20">
              <a:extLst>
                <a:ext uri="{FF2B5EF4-FFF2-40B4-BE49-F238E27FC236}">
                  <a16:creationId xmlns:a16="http://schemas.microsoft.com/office/drawing/2014/main" id="{ECE30E10-7578-4E62-ACBF-10C479060CC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21">
              <a:extLst>
                <a:ext uri="{FF2B5EF4-FFF2-40B4-BE49-F238E27FC236}">
                  <a16:creationId xmlns:a16="http://schemas.microsoft.com/office/drawing/2014/main" id="{944967BD-A875-4678-99F4-7F57BB00D9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Freeform 22">
              <a:extLst>
                <a:ext uri="{FF2B5EF4-FFF2-40B4-BE49-F238E27FC236}">
                  <a16:creationId xmlns:a16="http://schemas.microsoft.com/office/drawing/2014/main" id="{39B8890D-782F-4441-99F8-24D555ADB9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2" name="Freeform 23">
              <a:extLst>
                <a:ext uri="{FF2B5EF4-FFF2-40B4-BE49-F238E27FC236}">
                  <a16:creationId xmlns:a16="http://schemas.microsoft.com/office/drawing/2014/main" id="{BD2843C9-86AC-4823-8D89-66B62F94E2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24">
              <a:extLst>
                <a:ext uri="{FF2B5EF4-FFF2-40B4-BE49-F238E27FC236}">
                  <a16:creationId xmlns:a16="http://schemas.microsoft.com/office/drawing/2014/main" id="{1B519EA3-915E-4EAD-A40F-32168E8E1F1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25">
              <a:extLst>
                <a:ext uri="{FF2B5EF4-FFF2-40B4-BE49-F238E27FC236}">
                  <a16:creationId xmlns:a16="http://schemas.microsoft.com/office/drawing/2014/main" id="{7A321902-1E1D-4964-AF8F-D133DEA58C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26">
              <a:extLst>
                <a:ext uri="{FF2B5EF4-FFF2-40B4-BE49-F238E27FC236}">
                  <a16:creationId xmlns:a16="http://schemas.microsoft.com/office/drawing/2014/main" id="{112E54C4-91A4-40EC-9182-578C6684F1E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6" name="Freeform 27">
              <a:extLst>
                <a:ext uri="{FF2B5EF4-FFF2-40B4-BE49-F238E27FC236}">
                  <a16:creationId xmlns:a16="http://schemas.microsoft.com/office/drawing/2014/main" id="{8FA627D4-711B-43E1-956F-E83777F1E3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7" name="Freeform 28">
              <a:extLst>
                <a:ext uri="{FF2B5EF4-FFF2-40B4-BE49-F238E27FC236}">
                  <a16:creationId xmlns:a16="http://schemas.microsoft.com/office/drawing/2014/main" id="{A52861B4-1F11-4F96-B2C6-6CF1ABF3EA6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8" name="Freeform 29">
              <a:extLst>
                <a:ext uri="{FF2B5EF4-FFF2-40B4-BE49-F238E27FC236}">
                  <a16:creationId xmlns:a16="http://schemas.microsoft.com/office/drawing/2014/main" id="{8B08E382-69A6-4F49-B9D0-30282ABF20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9" name="Freeform 30">
              <a:extLst>
                <a:ext uri="{FF2B5EF4-FFF2-40B4-BE49-F238E27FC236}">
                  <a16:creationId xmlns:a16="http://schemas.microsoft.com/office/drawing/2014/main" id="{C90814EC-520D-44F5-86DC-EC86DC654A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0" name="Freeform 31">
              <a:extLst>
                <a:ext uri="{FF2B5EF4-FFF2-40B4-BE49-F238E27FC236}">
                  <a16:creationId xmlns:a16="http://schemas.microsoft.com/office/drawing/2014/main" id="{F912B22F-31DB-46D6-8E4E-54EBED6B9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1" name="Freeform 32">
              <a:extLst>
                <a:ext uri="{FF2B5EF4-FFF2-40B4-BE49-F238E27FC236}">
                  <a16:creationId xmlns:a16="http://schemas.microsoft.com/office/drawing/2014/main" id="{051A22F2-66B3-4FF2-89BD-CD02C26814B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2" name="Rectangle 33">
              <a:extLst>
                <a:ext uri="{FF2B5EF4-FFF2-40B4-BE49-F238E27FC236}">
                  <a16:creationId xmlns:a16="http://schemas.microsoft.com/office/drawing/2014/main" id="{4C2C276D-BE72-4024-971D-6777F9524CB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3" name="Freeform 34">
              <a:extLst>
                <a:ext uri="{FF2B5EF4-FFF2-40B4-BE49-F238E27FC236}">
                  <a16:creationId xmlns:a16="http://schemas.microsoft.com/office/drawing/2014/main" id="{6AFDDC6B-3AFC-48D7-95CF-5FBB511D848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4" name="Freeform 35">
              <a:extLst>
                <a:ext uri="{FF2B5EF4-FFF2-40B4-BE49-F238E27FC236}">
                  <a16:creationId xmlns:a16="http://schemas.microsoft.com/office/drawing/2014/main" id="{FFAA444D-5CF5-4864-A37F-A111C8FF89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5" name="Freeform 36">
              <a:extLst>
                <a:ext uri="{FF2B5EF4-FFF2-40B4-BE49-F238E27FC236}">
                  <a16:creationId xmlns:a16="http://schemas.microsoft.com/office/drawing/2014/main" id="{5FF79462-E4F2-48A6-A56D-0D60256382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6" name="Freeform 37">
              <a:extLst>
                <a:ext uri="{FF2B5EF4-FFF2-40B4-BE49-F238E27FC236}">
                  <a16:creationId xmlns:a16="http://schemas.microsoft.com/office/drawing/2014/main" id="{966D2CEE-D08F-46BC-B14C-93765B5B5B3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7" name="Freeform 38">
              <a:extLst>
                <a:ext uri="{FF2B5EF4-FFF2-40B4-BE49-F238E27FC236}">
                  <a16:creationId xmlns:a16="http://schemas.microsoft.com/office/drawing/2014/main" id="{599A4AD6-C27F-4336-9E88-8C647A23C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8" name="Freeform 39">
              <a:extLst>
                <a:ext uri="{FF2B5EF4-FFF2-40B4-BE49-F238E27FC236}">
                  <a16:creationId xmlns:a16="http://schemas.microsoft.com/office/drawing/2014/main" id="{44DF8341-5042-4DC0-BAEF-E3D91FF7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9" name="Freeform 40">
              <a:extLst>
                <a:ext uri="{FF2B5EF4-FFF2-40B4-BE49-F238E27FC236}">
                  <a16:creationId xmlns:a16="http://schemas.microsoft.com/office/drawing/2014/main" id="{71762CC7-CB05-40DA-A00C-4E2E2480155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0" name="Freeform 41">
              <a:extLst>
                <a:ext uri="{FF2B5EF4-FFF2-40B4-BE49-F238E27FC236}">
                  <a16:creationId xmlns:a16="http://schemas.microsoft.com/office/drawing/2014/main" id="{4F9045FC-8914-48C8-A36C-AAA35E3F4A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1" name="Freeform 42">
              <a:extLst>
                <a:ext uri="{FF2B5EF4-FFF2-40B4-BE49-F238E27FC236}">
                  <a16:creationId xmlns:a16="http://schemas.microsoft.com/office/drawing/2014/main" id="{2B8DF617-2AF1-45FE-A0B8-E36B9580A39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2" name="Freeform 43">
              <a:extLst>
                <a:ext uri="{FF2B5EF4-FFF2-40B4-BE49-F238E27FC236}">
                  <a16:creationId xmlns:a16="http://schemas.microsoft.com/office/drawing/2014/main" id="{492D7FF8-46B6-4679-9439-2057238D5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3" name="Freeform 44">
              <a:extLst>
                <a:ext uri="{FF2B5EF4-FFF2-40B4-BE49-F238E27FC236}">
                  <a16:creationId xmlns:a16="http://schemas.microsoft.com/office/drawing/2014/main" id="{33DDE513-207C-49C7-BF67-7526AAAA15E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4" name="Rectangle 45">
              <a:extLst>
                <a:ext uri="{FF2B5EF4-FFF2-40B4-BE49-F238E27FC236}">
                  <a16:creationId xmlns:a16="http://schemas.microsoft.com/office/drawing/2014/main" id="{ABEE1802-DF83-4775-831C-512B9B0B153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5" name="Freeform 46">
              <a:extLst>
                <a:ext uri="{FF2B5EF4-FFF2-40B4-BE49-F238E27FC236}">
                  <a16:creationId xmlns:a16="http://schemas.microsoft.com/office/drawing/2014/main" id="{3882C4EF-F620-4972-8FB9-B856D2B636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6" name="Freeform 47">
              <a:extLst>
                <a:ext uri="{FF2B5EF4-FFF2-40B4-BE49-F238E27FC236}">
                  <a16:creationId xmlns:a16="http://schemas.microsoft.com/office/drawing/2014/main" id="{531F85E7-F63E-4D39-8088-8195AD2274C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7" name="Freeform 48">
              <a:extLst>
                <a:ext uri="{FF2B5EF4-FFF2-40B4-BE49-F238E27FC236}">
                  <a16:creationId xmlns:a16="http://schemas.microsoft.com/office/drawing/2014/main" id="{9ADD32DD-B096-4677-80F8-B92AA01E6E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8" name="Freeform 49">
              <a:extLst>
                <a:ext uri="{FF2B5EF4-FFF2-40B4-BE49-F238E27FC236}">
                  <a16:creationId xmlns:a16="http://schemas.microsoft.com/office/drawing/2014/main" id="{9F1863D8-139F-4C40-BF00-40B6EA0F302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50">
              <a:extLst>
                <a:ext uri="{FF2B5EF4-FFF2-40B4-BE49-F238E27FC236}">
                  <a16:creationId xmlns:a16="http://schemas.microsoft.com/office/drawing/2014/main" id="{41C88777-539F-4497-8ACD-DB5EB48C8C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51">
              <a:extLst>
                <a:ext uri="{FF2B5EF4-FFF2-40B4-BE49-F238E27FC236}">
                  <a16:creationId xmlns:a16="http://schemas.microsoft.com/office/drawing/2014/main" id="{502CEC28-4F28-4576-B919-7262CCC10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Freeform 52">
              <a:extLst>
                <a:ext uri="{FF2B5EF4-FFF2-40B4-BE49-F238E27FC236}">
                  <a16:creationId xmlns:a16="http://schemas.microsoft.com/office/drawing/2014/main" id="{C9E5198A-7C53-4D62-BA3D-A3AC6FD0FD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2" name="Freeform 53">
              <a:extLst>
                <a:ext uri="{FF2B5EF4-FFF2-40B4-BE49-F238E27FC236}">
                  <a16:creationId xmlns:a16="http://schemas.microsoft.com/office/drawing/2014/main" id="{E9A854AB-3F74-4287-87DC-AF5A568859B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54">
              <a:extLst>
                <a:ext uri="{FF2B5EF4-FFF2-40B4-BE49-F238E27FC236}">
                  <a16:creationId xmlns:a16="http://schemas.microsoft.com/office/drawing/2014/main" id="{4AB0057E-B3A6-4026-9957-95F85AEE5C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55">
              <a:extLst>
                <a:ext uri="{FF2B5EF4-FFF2-40B4-BE49-F238E27FC236}">
                  <a16:creationId xmlns:a16="http://schemas.microsoft.com/office/drawing/2014/main" id="{3EE41E05-F297-4026-836E-28493C070B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Freeform 56">
              <a:extLst>
                <a:ext uri="{FF2B5EF4-FFF2-40B4-BE49-F238E27FC236}">
                  <a16:creationId xmlns:a16="http://schemas.microsoft.com/office/drawing/2014/main" id="{C92C5E3B-704D-4F3E-8093-7CA684C41D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6" name="Freeform 57">
              <a:extLst>
                <a:ext uri="{FF2B5EF4-FFF2-40B4-BE49-F238E27FC236}">
                  <a16:creationId xmlns:a16="http://schemas.microsoft.com/office/drawing/2014/main" id="{825CD6F0-AF7C-4FF4-97CB-67456D1D72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7" name="Freeform 58">
              <a:extLst>
                <a:ext uri="{FF2B5EF4-FFF2-40B4-BE49-F238E27FC236}">
                  <a16:creationId xmlns:a16="http://schemas.microsoft.com/office/drawing/2014/main" id="{C4DD64A4-C034-4789-BB5E-F569044A38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 name="Date Placeholder 3"/>
          <p:cNvSpPr>
            <a:spLocks noGrp="1"/>
          </p:cNvSpPr>
          <p:nvPr>
            <p:ph type="dt" sz="half" idx="10"/>
          </p:nvPr>
        </p:nvSpPr>
        <p:spPr>
          <a:xfrm>
            <a:off x="2039185" y="5410201"/>
            <a:ext cx="2454157" cy="365125"/>
          </a:xfrm>
        </p:spPr>
        <p:txBody>
          <a:bodyPr vert="horz" lIns="91440" tIns="45720" rIns="91440" bIns="45720" rtlCol="0" anchor="ctr">
            <a:normAutofit/>
          </a:bodyPr>
          <a:lstStyle/>
          <a:p>
            <a:pPr algn="l" defTabSz="914400">
              <a:spcAft>
                <a:spcPts val="600"/>
              </a:spcAft>
            </a:pPr>
            <a:fld id="{D1A0F22B-789E-49D4-BE3D-49D258BDC2BD}" type="datetime1">
              <a:rPr lang="en-US">
                <a:solidFill>
                  <a:srgbClr val="FFFFFF"/>
                </a:solidFill>
              </a:rPr>
              <a:pPr algn="l" defTabSz="914400">
                <a:spcAft>
                  <a:spcPts val="600"/>
                </a:spcAft>
              </a:pPr>
              <a:t>7/11/2018</a:t>
            </a:fld>
            <a:endParaRPr lang="en-US">
              <a:solidFill>
                <a:srgbClr val="FFFFFF"/>
              </a:solidFill>
            </a:endParaRPr>
          </a:p>
        </p:txBody>
      </p:sp>
      <p:sp>
        <p:nvSpPr>
          <p:cNvPr id="5" name="Footer Placeholder 4"/>
          <p:cNvSpPr>
            <a:spLocks noGrp="1"/>
          </p:cNvSpPr>
          <p:nvPr>
            <p:ph type="ftr" sz="quarter" idx="11"/>
          </p:nvPr>
        </p:nvSpPr>
        <p:spPr>
          <a:xfrm>
            <a:off x="4634188" y="6483350"/>
            <a:ext cx="4529371" cy="365125"/>
          </a:xfrm>
        </p:spPr>
        <p:txBody>
          <a:bodyPr vert="horz" lIns="91440" tIns="45720" rIns="91440" bIns="45720" rtlCol="0" anchor="ctr">
            <a:normAutofit/>
          </a:bodyPr>
          <a:lstStyle/>
          <a:p>
            <a:pPr defTabSz="914400">
              <a:spcAft>
                <a:spcPts val="600"/>
              </a:spcAft>
            </a:pPr>
            <a:r>
              <a:rPr lang="en-US" kern="1200" cap="all" baseline="0" dirty="0">
                <a:solidFill>
                  <a:schemeClr val="tx1">
                    <a:tint val="75000"/>
                  </a:schemeClr>
                </a:solidFill>
                <a:latin typeface="+mn-lt"/>
                <a:ea typeface="+mn-ea"/>
                <a:cs typeface="+mn-cs"/>
              </a:rPr>
              <a:t>Trenton Black Project: #6 Programming &amp; Sensors</a:t>
            </a:r>
          </a:p>
        </p:txBody>
      </p:sp>
      <p:sp>
        <p:nvSpPr>
          <p:cNvPr id="6" name="Slide Number Placeholder 5"/>
          <p:cNvSpPr>
            <a:spLocks noGrp="1"/>
          </p:cNvSpPr>
          <p:nvPr>
            <p:ph type="sldNum" sz="quarter" idx="12"/>
          </p:nvPr>
        </p:nvSpPr>
        <p:spPr>
          <a:xfrm>
            <a:off x="10570010" y="6483350"/>
            <a:ext cx="771089"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27</a:t>
            </a:fld>
            <a:endParaRPr lang="en-US" dirty="0"/>
          </a:p>
        </p:txBody>
      </p:sp>
      <p:grpSp>
        <p:nvGrpSpPr>
          <p:cNvPr id="189" name="Group 188">
            <a:extLst>
              <a:ext uri="{FF2B5EF4-FFF2-40B4-BE49-F238E27FC236}">
                <a16:creationId xmlns:a16="http://schemas.microsoft.com/office/drawing/2014/main" id="{B683E0DB-6F21-4C3E-8305-9450FD8D69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0" name="Freeform 32">
              <a:extLst>
                <a:ext uri="{FF2B5EF4-FFF2-40B4-BE49-F238E27FC236}">
                  <a16:creationId xmlns:a16="http://schemas.microsoft.com/office/drawing/2014/main" id="{F0A05D6A-7B96-4CC8-AE3F-7FD9D8AD9B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33">
              <a:extLst>
                <a:ext uri="{FF2B5EF4-FFF2-40B4-BE49-F238E27FC236}">
                  <a16:creationId xmlns:a16="http://schemas.microsoft.com/office/drawing/2014/main" id="{5D804E2E-555D-4400-AF17-C855839CB3B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2" name="Freeform 34">
              <a:extLst>
                <a:ext uri="{FF2B5EF4-FFF2-40B4-BE49-F238E27FC236}">
                  <a16:creationId xmlns:a16="http://schemas.microsoft.com/office/drawing/2014/main" id="{18D98775-8A76-44FB-B847-48847A7B51C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3" name="Freeform 35">
              <a:extLst>
                <a:ext uri="{FF2B5EF4-FFF2-40B4-BE49-F238E27FC236}">
                  <a16:creationId xmlns:a16="http://schemas.microsoft.com/office/drawing/2014/main" id="{81718D4D-D78C-49F6-A8D0-9BFA8281AF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4" name="Freeform 36">
              <a:extLst>
                <a:ext uri="{FF2B5EF4-FFF2-40B4-BE49-F238E27FC236}">
                  <a16:creationId xmlns:a16="http://schemas.microsoft.com/office/drawing/2014/main" id="{77635061-C105-40C2-B344-85AFF34850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5" name="Freeform 37">
              <a:extLst>
                <a:ext uri="{FF2B5EF4-FFF2-40B4-BE49-F238E27FC236}">
                  <a16:creationId xmlns:a16="http://schemas.microsoft.com/office/drawing/2014/main" id="{8AC7657B-8096-43B1-8064-66D26AD3EB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6" name="Freeform 38">
              <a:extLst>
                <a:ext uri="{FF2B5EF4-FFF2-40B4-BE49-F238E27FC236}">
                  <a16:creationId xmlns:a16="http://schemas.microsoft.com/office/drawing/2014/main" id="{53E7728E-84D6-4409-8B01-362F9C83C57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7" name="Freeform 39">
              <a:extLst>
                <a:ext uri="{FF2B5EF4-FFF2-40B4-BE49-F238E27FC236}">
                  <a16:creationId xmlns:a16="http://schemas.microsoft.com/office/drawing/2014/main" id="{4AC472D4-CE53-4329-A993-58B6E842D7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8" name="Freeform 40">
              <a:extLst>
                <a:ext uri="{FF2B5EF4-FFF2-40B4-BE49-F238E27FC236}">
                  <a16:creationId xmlns:a16="http://schemas.microsoft.com/office/drawing/2014/main" id="{26159CF8-0326-4216-A837-F6D30FE9668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9" name="Rectangle 41">
              <a:extLst>
                <a:ext uri="{FF2B5EF4-FFF2-40B4-BE49-F238E27FC236}">
                  <a16:creationId xmlns:a16="http://schemas.microsoft.com/office/drawing/2014/main" id="{9BC6B81B-A802-4A4A-A808-00EB7698527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
        <p:nvSpPr>
          <p:cNvPr id="132" name="Date Placeholder 3"/>
          <p:cNvSpPr txBox="1">
            <a:spLocks/>
          </p:cNvSpPr>
          <p:nvPr/>
        </p:nvSpPr>
        <p:spPr>
          <a:xfrm>
            <a:off x="7533121" y="649287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0E86B7-B1B4-4F5F-B7DA-C6E0CFDCA78E}" type="datetime1">
              <a:rPr lang="en-US" smtClean="0"/>
              <a:pPr/>
              <a:t>7/11/2018</a:t>
            </a:fld>
            <a:endParaRPr lang="en-US" dirty="0"/>
          </a:p>
        </p:txBody>
      </p:sp>
      <p:sp>
        <p:nvSpPr>
          <p:cNvPr id="188" name="Footer Placeholder 4"/>
          <p:cNvSpPr txBox="1">
            <a:spLocks/>
          </p:cNvSpPr>
          <p:nvPr/>
        </p:nvSpPr>
        <p:spPr>
          <a:xfrm>
            <a:off x="1141412" y="6492875"/>
            <a:ext cx="623930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cap="all"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Trenton Black Project: #6 Programming &amp; Sensors</a:t>
            </a:r>
            <a:endParaRPr lang="en-US" dirty="0"/>
          </a:p>
        </p:txBody>
      </p:sp>
      <p:sp>
        <p:nvSpPr>
          <p:cNvPr id="200" name="Slide Number Placeholder 5"/>
          <p:cNvSpPr txBox="1">
            <a:spLocks/>
          </p:cNvSpPr>
          <p:nvPr/>
        </p:nvSpPr>
        <p:spPr>
          <a:xfrm>
            <a:off x="10276322" y="6492874"/>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154563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559" y="2947355"/>
            <a:ext cx="9905998" cy="2349187"/>
          </a:xfrm>
        </p:spPr>
        <p:txBody>
          <a:bodyPr>
            <a:normAutofit/>
          </a:bodyPr>
          <a:lstStyle/>
          <a:p>
            <a:pPr algn="ctr"/>
            <a:r>
              <a:rPr lang="en-US" dirty="0"/>
              <a:t/>
            </a:r>
            <a:br>
              <a:rPr lang="en-US" dirty="0"/>
            </a:br>
            <a:r>
              <a:rPr lang="en-US" dirty="0"/>
              <a:t/>
            </a:r>
            <a:br>
              <a:rPr lang="en-US" dirty="0"/>
            </a:br>
            <a:r>
              <a:rPr lang="en-US" dirty="0"/>
              <a:t>Thanks </a:t>
            </a:r>
            <a:r>
              <a:rPr lang="en-US" dirty="0" smtClean="0"/>
              <a:t>you, </a:t>
            </a:r>
            <a:r>
              <a:rPr lang="en-US" dirty="0"/>
              <a:t/>
            </a:r>
            <a:br>
              <a:rPr lang="en-US" dirty="0"/>
            </a:br>
            <a:r>
              <a:rPr lang="en-US" dirty="0"/>
              <a:t>For Your Time </a:t>
            </a:r>
          </a:p>
        </p:txBody>
      </p:sp>
      <p:sp>
        <p:nvSpPr>
          <p:cNvPr id="4" name="Date Placeholder 3"/>
          <p:cNvSpPr>
            <a:spLocks noGrp="1"/>
          </p:cNvSpPr>
          <p:nvPr>
            <p:ph type="dt" sz="half" idx="10"/>
          </p:nvPr>
        </p:nvSpPr>
        <p:spPr>
          <a:xfrm>
            <a:off x="7533121" y="6492874"/>
            <a:ext cx="2743200" cy="365125"/>
          </a:xfrm>
        </p:spPr>
        <p:txBody>
          <a:bodyPr/>
          <a:lstStyle/>
          <a:p>
            <a:fld id="{BB287560-AF57-4991-AA66-BB61E69F8B64}"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1" y="6492873"/>
            <a:ext cx="771089" cy="365125"/>
          </a:xfrm>
        </p:spPr>
        <p:txBody>
          <a:bodyPr/>
          <a:lstStyle/>
          <a:p>
            <a:fld id="{6D22F896-40B5-4ADD-8801-0D06FADFA095}" type="slidenum">
              <a:rPr lang="en-US" smtClean="0"/>
              <a:t>28</a:t>
            </a:fld>
            <a:endParaRPr lang="en-US" dirty="0"/>
          </a:p>
        </p:txBody>
      </p:sp>
      <p:sp>
        <p:nvSpPr>
          <p:cNvPr id="9" name="Sun 8">
            <a:extLst>
              <a:ext uri="{FF2B5EF4-FFF2-40B4-BE49-F238E27FC236}">
                <a16:creationId xmlns:a16="http://schemas.microsoft.com/office/drawing/2014/main" id="{4D343386-585F-46CF-AF0B-0E42544F4234}"/>
              </a:ext>
            </a:extLst>
          </p:cNvPr>
          <p:cNvSpPr/>
          <p:nvPr/>
        </p:nvSpPr>
        <p:spPr>
          <a:xfrm>
            <a:off x="4113789" y="428485"/>
            <a:ext cx="3877541" cy="3000515"/>
          </a:xfrm>
          <a:prstGeom prst="sun">
            <a:avLst/>
          </a:prstGeom>
          <a:solidFill>
            <a:srgbClr val="FFC000">
              <a:alpha val="50000"/>
            </a:srgbClr>
          </a:solidFill>
          <a:ln>
            <a:solidFill>
              <a:srgbClr val="FFFF00"/>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i="0" u="none" strike="noStrike" kern="0" normalizeH="0" baseline="0" noProof="0">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77CFA69B-C2B0-4D6A-BD9C-2B6E6EACA838}"/>
              </a:ext>
            </a:extLst>
          </p:cNvPr>
          <p:cNvSpPr/>
          <p:nvPr/>
        </p:nvSpPr>
        <p:spPr>
          <a:xfrm>
            <a:off x="4527092" y="1604103"/>
            <a:ext cx="3050931" cy="649278"/>
          </a:xfrm>
          <a:prstGeom prst="rect">
            <a:avLst/>
          </a:prstGeom>
          <a:solidFill>
            <a:srgbClr val="4F6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164EE84-3609-4F31-9A8C-A87D725C4A45}"/>
              </a:ext>
            </a:extLst>
          </p:cNvPr>
          <p:cNvSpPr txBox="1">
            <a:spLocks/>
          </p:cNvSpPr>
          <p:nvPr/>
        </p:nvSpPr>
        <p:spPr>
          <a:xfrm>
            <a:off x="3649585" y="1195370"/>
            <a:ext cx="4805943" cy="2307638"/>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400" i="0" u="none" strike="noStrike" kern="1200" cap="none" normalizeH="0" baseline="0" noProof="0" dirty="0">
                <a:ln w="9525">
                  <a:solidFill>
                    <a:schemeClr val="bg1"/>
                  </a:solidFill>
                  <a:prstDash val="solid"/>
                </a:ln>
                <a:solidFill>
                  <a:schemeClr val="accent2"/>
                </a:solidFill>
                <a:effectLst>
                  <a:outerShdw blurRad="12700" dist="38100" dir="2700000" algn="tl" rotWithShape="0">
                    <a:schemeClr val="bg1">
                      <a:lumMod val="50000"/>
                    </a:schemeClr>
                  </a:outerShdw>
                </a:effectLst>
                <a:uLnTx/>
                <a:uFillTx/>
                <a:latin typeface="Corbel" panose="020B0503020204020204"/>
                <a:ea typeface="+mj-ea"/>
                <a:cs typeface="+mj-cs"/>
              </a:rPr>
              <a:t>Team Apollo</a:t>
            </a:r>
            <a:r>
              <a:rPr kumimoji="0" lang="en-US" sz="7200" i="0" u="none" strike="noStrike" kern="1200" cap="none"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orbel" panose="020B0503020204020204"/>
                <a:ea typeface="+mj-ea"/>
                <a:cs typeface="+mj-cs"/>
              </a:rPr>
              <a:t/>
            </a:r>
            <a:br>
              <a:rPr kumimoji="0" lang="en-US" sz="7200" i="0" u="none" strike="noStrike" kern="1200" cap="none"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orbel" panose="020B0503020204020204"/>
                <a:ea typeface="+mj-ea"/>
                <a:cs typeface="+mj-cs"/>
              </a:rPr>
            </a:br>
            <a:r>
              <a:rPr kumimoji="0" lang="en-US" sz="2400" b="1" i="0" u="none"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none"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t/>
            </a:r>
            <a:br>
              <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rPr>
            </a:br>
            <a:endParaRPr kumimoji="0" lang="en-US" sz="2400" b="1" i="0" u="sng" strike="noStrike" kern="1200" cap="all" spc="0" normalizeH="0" baseline="0" noProof="0" dirty="0">
              <a:ln>
                <a:noFill/>
              </a:ln>
              <a:solidFill>
                <a:srgbClr val="FFFFFF"/>
              </a:solidFill>
              <a:effectLst/>
              <a:uLnTx/>
              <a:uFillTx/>
              <a:latin typeface="Corbel" panose="020B0503020204020204"/>
              <a:ea typeface="+mj-ea"/>
              <a:cs typeface="+mj-cs"/>
            </a:endParaRPr>
          </a:p>
        </p:txBody>
      </p:sp>
      <p:sp>
        <p:nvSpPr>
          <p:cNvPr id="10" name="Date Placeholder 3"/>
          <p:cNvSpPr txBox="1">
            <a:spLocks/>
          </p:cNvSpPr>
          <p:nvPr/>
        </p:nvSpPr>
        <p:spPr>
          <a:xfrm>
            <a:off x="7533121" y="649287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0E86B7-B1B4-4F5F-B7DA-C6E0CFDCA78E}" type="datetime1">
              <a:rPr lang="en-US" smtClean="0"/>
              <a:pPr/>
              <a:t>7/11/2018</a:t>
            </a:fld>
            <a:endParaRPr lang="en-US" dirty="0"/>
          </a:p>
        </p:txBody>
      </p:sp>
      <p:sp>
        <p:nvSpPr>
          <p:cNvPr id="11" name="Footer Placeholder 4"/>
          <p:cNvSpPr txBox="1">
            <a:spLocks/>
          </p:cNvSpPr>
          <p:nvPr/>
        </p:nvSpPr>
        <p:spPr>
          <a:xfrm>
            <a:off x="1141412" y="6492875"/>
            <a:ext cx="623930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cap="all"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Trenton Black Project: #6 Programming &amp; Sensors</a:t>
            </a:r>
            <a:endParaRPr lang="en-US" dirty="0"/>
          </a:p>
        </p:txBody>
      </p:sp>
      <p:sp>
        <p:nvSpPr>
          <p:cNvPr id="12" name="Slide Number Placeholder 5"/>
          <p:cNvSpPr txBox="1">
            <a:spLocks/>
          </p:cNvSpPr>
          <p:nvPr/>
        </p:nvSpPr>
        <p:spPr>
          <a:xfrm>
            <a:off x="10276322" y="6492874"/>
            <a:ext cx="77108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165030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141412" y="1714500"/>
            <a:ext cx="9905999" cy="4791073"/>
          </a:xfrm>
        </p:spPr>
        <p:txBody>
          <a:bodyPr>
            <a:normAutofit fontScale="85000" lnSpcReduction="10000"/>
          </a:bodyPr>
          <a:lstStyle/>
          <a:p>
            <a:pPr marL="0" indent="0">
              <a:buNone/>
            </a:pPr>
            <a:r>
              <a:rPr lang="en-US" dirty="0"/>
              <a:t>[2] Alder, Jayson. “TWIP Creating A Solar Filter DIY.” </a:t>
            </a:r>
            <a:r>
              <a:rPr lang="en-US" i="1" dirty="0"/>
              <a:t>Alder Images</a:t>
            </a:r>
            <a:r>
              <a:rPr lang="en-US" dirty="0"/>
              <a:t>, 1 Jan. 1970, blog.alderimages.com/2017/07/twip-creating-solar-filter-diy.html. </a:t>
            </a:r>
          </a:p>
          <a:p>
            <a:pPr marL="0" indent="0">
              <a:buNone/>
            </a:pPr>
            <a:r>
              <a:rPr lang="en-US" dirty="0"/>
              <a:t>[1] C. (2018). </a:t>
            </a:r>
            <a:r>
              <a:rPr lang="en-US" i="1" dirty="0"/>
              <a:t>Can you charge and use a </a:t>
            </a:r>
            <a:r>
              <a:rPr lang="en-US" i="1" dirty="0" err="1"/>
              <a:t>LiPo</a:t>
            </a:r>
            <a:r>
              <a:rPr lang="en-US" i="1" dirty="0"/>
              <a:t> battery at the same time?</a:t>
            </a:r>
            <a:r>
              <a:rPr lang="en-US" dirty="0"/>
              <a:t>. [online] Arduino Stack Exchange. Available at: https://arduino.stackexchange.com/questions/39805/can-you-charge-and-use-a-lipo-battery-at-the-same-time [Accessed 10 Jul. 2018].</a:t>
            </a:r>
          </a:p>
          <a:p>
            <a:pPr marL="0" indent="0">
              <a:buNone/>
            </a:pPr>
            <a:r>
              <a:rPr lang="en-US" dirty="0"/>
              <a:t>[1] “Moshi Clock - Voice Activating and Talking Alarm Clock.” </a:t>
            </a:r>
            <a:r>
              <a:rPr lang="en-US" i="1" dirty="0"/>
              <a:t>Velvet Cushion</a:t>
            </a:r>
            <a:r>
              <a:rPr lang="en-US" dirty="0"/>
              <a:t>, </a:t>
            </a:r>
            <a:r>
              <a:rPr lang="en-US" dirty="0">
                <a:hlinkClick r:id="rId2"/>
              </a:rPr>
              <a:t>www.velvetcushion.com/home-accessories/moshi-clock-voice-activating-and-talking-alarm-clock</a:t>
            </a:r>
            <a:r>
              <a:rPr lang="en-US" dirty="0"/>
              <a:t>.</a:t>
            </a:r>
          </a:p>
          <a:p>
            <a:pPr marL="0" indent="0">
              <a:buNone/>
            </a:pPr>
            <a:r>
              <a:rPr lang="en-US" dirty="0"/>
              <a:t>[3] Industries, A. (2018). </a:t>
            </a:r>
            <a:r>
              <a:rPr lang="en-US" i="1" dirty="0" err="1"/>
              <a:t>Adafruit</a:t>
            </a:r>
            <a:r>
              <a:rPr lang="en-US" i="1" dirty="0"/>
              <a:t> Micro </a:t>
            </a:r>
            <a:r>
              <a:rPr lang="en-US" i="1" dirty="0" err="1"/>
              <a:t>Lipo</a:t>
            </a:r>
            <a:r>
              <a:rPr lang="en-US" i="1" dirty="0"/>
              <a:t> w/</a:t>
            </a:r>
            <a:r>
              <a:rPr lang="en-US" i="1" dirty="0" err="1"/>
              <a:t>MicroUSB</a:t>
            </a:r>
            <a:r>
              <a:rPr lang="en-US" i="1" dirty="0"/>
              <a:t> Jack - USB </a:t>
            </a:r>
            <a:r>
              <a:rPr lang="en-US" i="1" dirty="0" err="1"/>
              <a:t>LiIon</a:t>
            </a:r>
            <a:r>
              <a:rPr lang="en-US" i="1" dirty="0"/>
              <a:t>/</a:t>
            </a:r>
            <a:r>
              <a:rPr lang="en-US" i="1" dirty="0" err="1"/>
              <a:t>LiPoly</a:t>
            </a:r>
            <a:r>
              <a:rPr lang="en-US" i="1" dirty="0"/>
              <a:t> charger</a:t>
            </a:r>
            <a:r>
              <a:rPr lang="en-US" dirty="0"/>
              <a:t>. [online] Adafruit.com. Available at: https://www.adafruit.com/product/1904?gclid=EAIaIQobChMI0faEz_fy2wIVkcDACh1eTgcIEAQYASABEgK2cvD_BwE [Accessed 27 Jun. 2018].</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a:xfrm>
            <a:off x="7533121" y="6480174"/>
            <a:ext cx="2743200" cy="365125"/>
          </a:xfrm>
        </p:spPr>
        <p:txBody>
          <a:bodyPr/>
          <a:lstStyle/>
          <a:p>
            <a:fld id="{1431CAFB-5F05-40E6-B1B4-4D214D00C33E}" type="datetime1">
              <a:rPr lang="en-US" smtClean="0"/>
              <a:t>7/11/2018</a:t>
            </a:fld>
            <a:endParaRPr lang="en-US" dirty="0"/>
          </a:p>
        </p:txBody>
      </p:sp>
      <p:sp>
        <p:nvSpPr>
          <p:cNvPr id="5" name="Footer Placeholder 4"/>
          <p:cNvSpPr>
            <a:spLocks noGrp="1"/>
          </p:cNvSpPr>
          <p:nvPr>
            <p:ph type="ftr" sz="quarter" idx="11"/>
          </p:nvPr>
        </p:nvSpPr>
        <p:spPr>
          <a:xfrm>
            <a:off x="1141412" y="6505574"/>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2" y="6480174"/>
            <a:ext cx="771089" cy="365125"/>
          </a:xfrm>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85366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Manufactured Design</a:t>
            </a:r>
          </a:p>
        </p:txBody>
      </p:sp>
      <p:sp>
        <p:nvSpPr>
          <p:cNvPr id="4" name="Date Placeholder 3"/>
          <p:cNvSpPr>
            <a:spLocks noGrp="1"/>
          </p:cNvSpPr>
          <p:nvPr>
            <p:ph type="dt" sz="half" idx="10"/>
          </p:nvPr>
        </p:nvSpPr>
        <p:spPr>
          <a:xfrm>
            <a:off x="7424669" y="6455446"/>
            <a:ext cx="2743200" cy="365125"/>
          </a:xfrm>
        </p:spPr>
        <p:txBody>
          <a:bodyPr/>
          <a:lstStyle/>
          <a:p>
            <a:fld id="{9E33CF2C-7FED-4039-BB41-92934AAE6CA6}" type="datetime1">
              <a:rPr lang="en-US" smtClean="0"/>
              <a:t>7/11/2018</a:t>
            </a:fld>
            <a:endParaRPr lang="en-US" dirty="0"/>
          </a:p>
        </p:txBody>
      </p:sp>
      <p:sp>
        <p:nvSpPr>
          <p:cNvPr id="5" name="Footer Placeholder 4"/>
          <p:cNvSpPr>
            <a:spLocks noGrp="1"/>
          </p:cNvSpPr>
          <p:nvPr>
            <p:ph type="ftr" sz="quarter" idx="11"/>
          </p:nvPr>
        </p:nvSpPr>
        <p:spPr>
          <a:xfrm>
            <a:off x="1217612" y="6483348"/>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2" y="6478340"/>
            <a:ext cx="771089" cy="365125"/>
          </a:xfrm>
        </p:spPr>
        <p:txBody>
          <a:bodyPr/>
          <a:lstStyle/>
          <a:p>
            <a:fld id="{6D22F896-40B5-4ADD-8801-0D06FADFA095}" type="slidenum">
              <a:rPr lang="en-US" smtClean="0"/>
              <a:t>3</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277" t="5923" r="37019" b="24133"/>
          <a:stretch/>
        </p:blipFill>
        <p:spPr>
          <a:xfrm>
            <a:off x="1617854" y="2344738"/>
            <a:ext cx="3252811" cy="2932112"/>
          </a:xfrm>
          <a:prstGeom prst="rect">
            <a:avLst/>
          </a:prstGeom>
        </p:spPr>
      </p:pic>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7675" b="85762" l="30399" r="69304">
                        <a14:foregroundMark x1="38489" y1="33148" x2="38489" y2="33148"/>
                        <a14:foregroundMark x1="34979" y1="21580" x2="35336" y2="21580"/>
                        <a14:foregroundMark x1="39976" y1="17575" x2="40512" y2="16908"/>
                        <a14:foregroundMark x1="44914" y1="13348" x2="44914" y2="13348"/>
                        <a14:foregroundMark x1="48840" y1="22024" x2="49197" y2="23026"/>
                        <a14:foregroundMark x1="54908" y1="24138" x2="54908" y2="24138"/>
                        <a14:foregroundMark x1="54372" y1="33148" x2="53242" y2="37152"/>
                        <a14:foregroundMark x1="52231" y1="37597" x2="44914" y2="37597"/>
                        <a14:foregroundMark x1="42653" y1="38154" x2="42296" y2="38154"/>
                        <a14:foregroundMark x1="38489" y1="41935" x2="38489" y2="41935"/>
                        <a14:foregroundMark x1="34682" y1="32481" x2="34444" y2="30812"/>
                        <a14:foregroundMark x1="51517" y1="48276" x2="51517" y2="48276"/>
                        <a14:foregroundMark x1="49494" y1="52280" x2="49494" y2="52280"/>
                        <a14:foregroundMark x1="44795" y1="52725" x2="44795" y2="52725"/>
                        <a14:foregroundMark x1="41523" y1="59177" x2="41523" y2="59177"/>
                        <a14:foregroundMark x1="40512" y1="36263" x2="40512" y2="36263"/>
                        <a14:foregroundMark x1="49078" y1="26363" x2="49078" y2="26363"/>
                        <a14:foregroundMark x1="39619" y1="21135" x2="39619" y2="21135"/>
                        <a14:foregroundMark x1="46579" y1="18242" x2="46579" y2="18242"/>
                        <a14:foregroundMark x1="47710" y1="15239" x2="48364" y2="15239"/>
                        <a14:foregroundMark x1="53540" y1="18799" x2="53540" y2="18799"/>
                        <a14:foregroundMark x1="53659" y1="19021" x2="53896" y2="19911"/>
                        <a14:foregroundMark x1="54789" y1="21580" x2="54789" y2="21580"/>
                        <a14:foregroundMark x1="55265" y1="23693" x2="55265" y2="25139"/>
                        <a14:foregroundMark x1="55681" y1="26585" x2="56157" y2="28921"/>
                        <a14:foregroundMark x1="56276" y1="29366" x2="56573" y2="31479"/>
                        <a14:foregroundMark x1="56692" y1="31924" x2="56692" y2="33370"/>
                        <a14:foregroundMark x1="56573" y1="35484" x2="56395" y2="36707"/>
                        <a14:foregroundMark x1="41999" y1="42825" x2="33195" y2="30590"/>
                        <a14:foregroundMark x1="36704" y1="26808" x2="44914" y2="15239"/>
                        <a14:foregroundMark x1="40988" y1="18799" x2="54134" y2="26585"/>
                        <a14:foregroundMark x1="55919" y1="25806" x2="43902" y2="12125"/>
                        <a14:foregroundMark x1="52528" y1="55840" x2="46460" y2="46830"/>
                        <a14:foregroundMark x1="49197" y1="44494" x2="56395" y2="36930"/>
                        <a14:backgroundMark x1="31172" y1="68854" x2="46698" y2="83871"/>
                        <a14:backgroundMark x1="60440" y1="37375" x2="51220" y2="44939"/>
                        <a14:backgroundMark x1="62582" y1="59399" x2="68531" y2="53170"/>
                      </a14:backgroundRemoval>
                    </a14:imgEffect>
                  </a14:imgLayer>
                </a14:imgProps>
              </a:ext>
              <a:ext uri="{28A0092B-C50C-407E-A947-70E740481C1C}">
                <a14:useLocalDpi xmlns:a14="http://schemas.microsoft.com/office/drawing/2010/main" val="0"/>
              </a:ext>
            </a:extLst>
          </a:blip>
          <a:srcRect l="30429" t="7776" r="31187" b="14549"/>
          <a:stretch/>
        </p:blipFill>
        <p:spPr>
          <a:xfrm>
            <a:off x="5737159" y="818995"/>
            <a:ext cx="4430710" cy="4795078"/>
          </a:xfrm>
          <a:prstGeom prst="rect">
            <a:avLst/>
          </a:prstGeom>
        </p:spPr>
      </p:pic>
      <p:sp>
        <p:nvSpPr>
          <p:cNvPr id="11" name="Line Callout 2 10"/>
          <p:cNvSpPr/>
          <p:nvPr/>
        </p:nvSpPr>
        <p:spPr>
          <a:xfrm>
            <a:off x="8343900" y="618518"/>
            <a:ext cx="1155700" cy="454494"/>
          </a:xfrm>
          <a:prstGeom prst="borderCallout2">
            <a:avLst>
              <a:gd name="adj1" fmla="val 18750"/>
              <a:gd name="adj2" fmla="val -8333"/>
              <a:gd name="adj3" fmla="val 18750"/>
              <a:gd name="adj4" fmla="val -16667"/>
              <a:gd name="adj5" fmla="val 134855"/>
              <a:gd name="adj6" fmla="val -9831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2 14"/>
          <p:cNvSpPr/>
          <p:nvPr/>
        </p:nvSpPr>
        <p:spPr>
          <a:xfrm rot="10800000">
            <a:off x="5270644" y="5573935"/>
            <a:ext cx="1861995" cy="674464"/>
          </a:xfrm>
          <a:prstGeom prst="borderCallout2">
            <a:avLst>
              <a:gd name="adj1" fmla="val 18750"/>
              <a:gd name="adj2" fmla="val -8333"/>
              <a:gd name="adj3" fmla="val 63942"/>
              <a:gd name="adj4" fmla="val -26216"/>
              <a:gd name="adj5" fmla="val 287616"/>
              <a:gd name="adj6" fmla="val -289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2 15"/>
          <p:cNvSpPr/>
          <p:nvPr/>
        </p:nvSpPr>
        <p:spPr>
          <a:xfrm>
            <a:off x="9969500" y="2712088"/>
            <a:ext cx="1861995" cy="674464"/>
          </a:xfrm>
          <a:prstGeom prst="borderCallout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Callout 2 16"/>
          <p:cNvSpPr/>
          <p:nvPr/>
        </p:nvSpPr>
        <p:spPr>
          <a:xfrm>
            <a:off x="10167869" y="3810794"/>
            <a:ext cx="1861995" cy="674464"/>
          </a:xfrm>
          <a:prstGeom prst="borderCallout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420100" y="557385"/>
            <a:ext cx="1371600" cy="523220"/>
          </a:xfrm>
          <a:prstGeom prst="rect">
            <a:avLst/>
          </a:prstGeom>
          <a:noFill/>
        </p:spPr>
        <p:txBody>
          <a:bodyPr wrap="square" rtlCol="0">
            <a:spAutoFit/>
          </a:bodyPr>
          <a:lstStyle/>
          <a:p>
            <a:r>
              <a:rPr lang="en-US" sz="2800" dirty="0">
                <a:solidFill>
                  <a:schemeClr val="bg1"/>
                </a:solidFill>
              </a:rPr>
              <a:t>Cover</a:t>
            </a:r>
          </a:p>
        </p:txBody>
      </p:sp>
      <p:sp>
        <p:nvSpPr>
          <p:cNvPr id="19" name="TextBox 18"/>
          <p:cNvSpPr txBox="1"/>
          <p:nvPr/>
        </p:nvSpPr>
        <p:spPr>
          <a:xfrm>
            <a:off x="9969500" y="2787710"/>
            <a:ext cx="1861995" cy="523220"/>
          </a:xfrm>
          <a:prstGeom prst="rect">
            <a:avLst/>
          </a:prstGeom>
          <a:noFill/>
        </p:spPr>
        <p:txBody>
          <a:bodyPr wrap="square" rtlCol="0">
            <a:spAutoFit/>
          </a:bodyPr>
          <a:lstStyle/>
          <a:p>
            <a:r>
              <a:rPr lang="en-US" sz="2800" dirty="0">
                <a:solidFill>
                  <a:schemeClr val="bg1"/>
                </a:solidFill>
              </a:rPr>
              <a:t>Solar Array</a:t>
            </a:r>
          </a:p>
        </p:txBody>
      </p:sp>
      <p:sp>
        <p:nvSpPr>
          <p:cNvPr id="20" name="TextBox 19"/>
          <p:cNvSpPr txBox="1"/>
          <p:nvPr/>
        </p:nvSpPr>
        <p:spPr>
          <a:xfrm>
            <a:off x="10167869" y="3963360"/>
            <a:ext cx="2334779" cy="400110"/>
          </a:xfrm>
          <a:prstGeom prst="rect">
            <a:avLst/>
          </a:prstGeom>
          <a:noFill/>
        </p:spPr>
        <p:txBody>
          <a:bodyPr wrap="square" rtlCol="0">
            <a:spAutoFit/>
          </a:bodyPr>
          <a:lstStyle/>
          <a:p>
            <a:r>
              <a:rPr lang="en-US" sz="2000" dirty="0">
                <a:solidFill>
                  <a:schemeClr val="bg1"/>
                </a:solidFill>
              </a:rPr>
              <a:t>Arduino Housing</a:t>
            </a:r>
          </a:p>
        </p:txBody>
      </p:sp>
      <p:sp>
        <p:nvSpPr>
          <p:cNvPr id="21" name="TextBox 20"/>
          <p:cNvSpPr txBox="1"/>
          <p:nvPr/>
        </p:nvSpPr>
        <p:spPr>
          <a:xfrm>
            <a:off x="5270643" y="5652441"/>
            <a:ext cx="2008620" cy="461665"/>
          </a:xfrm>
          <a:prstGeom prst="rect">
            <a:avLst/>
          </a:prstGeom>
          <a:noFill/>
        </p:spPr>
        <p:txBody>
          <a:bodyPr wrap="square" rtlCol="0">
            <a:spAutoFit/>
          </a:bodyPr>
          <a:lstStyle/>
          <a:p>
            <a:r>
              <a:rPr lang="en-US" sz="2400" dirty="0">
                <a:solidFill>
                  <a:schemeClr val="bg1"/>
                </a:solidFill>
              </a:rPr>
              <a:t>Battery Tray</a:t>
            </a:r>
          </a:p>
        </p:txBody>
      </p:sp>
    </p:spTree>
    <p:extLst>
      <p:ext uri="{BB962C8B-B14F-4D97-AF65-F5344CB8AC3E}">
        <p14:creationId xmlns:p14="http://schemas.microsoft.com/office/powerpoint/2010/main" val="391515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FE07634-A83A-4681-9C1D-BC0775F9D29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7" name="Rectangle 16">
              <a:extLst>
                <a:ext uri="{FF2B5EF4-FFF2-40B4-BE49-F238E27FC236}">
                  <a16:creationId xmlns:a16="http://schemas.microsoft.com/office/drawing/2014/main" id="{BF62976A-266E-4650-88F2-C16130F3DF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88D9B99B-59C2-481A-A948-F87920A7FE5E}"/>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E4E679B2-F9A8-41D5-8732-7FDCB696E95B}"/>
              </a:ext>
            </a:extLst>
          </p:cNvPr>
          <p:cNvSpPr>
            <a:spLocks noGrp="1"/>
          </p:cNvSpPr>
          <p:nvPr>
            <p:ph type="title"/>
          </p:nvPr>
        </p:nvSpPr>
        <p:spPr>
          <a:xfrm>
            <a:off x="7962519" y="618518"/>
            <a:ext cx="3084891" cy="1478570"/>
          </a:xfrm>
        </p:spPr>
        <p:txBody>
          <a:bodyPr>
            <a:normAutofit/>
          </a:bodyPr>
          <a:lstStyle/>
          <a:p>
            <a:r>
              <a:rPr lang="en-US" sz="3200" dirty="0"/>
              <a:t>Assembly</a:t>
            </a:r>
          </a:p>
        </p:txBody>
      </p:sp>
      <p:pic>
        <p:nvPicPr>
          <p:cNvPr id="11" name="Content Placeholder 7" descr="A close up of a map&#10;&#10;Description generated with high confidence">
            <a:extLst>
              <a:ext uri="{FF2B5EF4-FFF2-40B4-BE49-F238E27FC236}">
                <a16:creationId xmlns:a16="http://schemas.microsoft.com/office/drawing/2014/main" id="{CCA07F09-BF3D-433A-90CF-F7C1148C84AC}"/>
              </a:ext>
            </a:extLst>
          </p:cNvPr>
          <p:cNvPicPr>
            <a:picLocks noChangeAspect="1"/>
          </p:cNvPicPr>
          <p:nvPr/>
        </p:nvPicPr>
        <p:blipFill rotWithShape="1">
          <a:blip r:embed="rId4"/>
          <a:srcRect l="24157" t="15868" r="35818" b="28842"/>
          <a:stretch/>
        </p:blipFill>
        <p:spPr>
          <a:xfrm>
            <a:off x="171450" y="461963"/>
            <a:ext cx="7203671" cy="4984749"/>
          </a:xfrm>
          <a:prstGeom prst="rect">
            <a:avLst/>
          </a:prstGeom>
        </p:spPr>
      </p:pic>
      <p:grpSp>
        <p:nvGrpSpPr>
          <p:cNvPr id="20" name="Group 19">
            <a:extLst>
              <a:ext uri="{FF2B5EF4-FFF2-40B4-BE49-F238E27FC236}">
                <a16:creationId xmlns:a16="http://schemas.microsoft.com/office/drawing/2014/main" id="{A2E1FE48-FA7B-4262-B922-041542931DD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1" name="Rectangle 20">
              <a:extLst>
                <a:ext uri="{FF2B5EF4-FFF2-40B4-BE49-F238E27FC236}">
                  <a16:creationId xmlns:a16="http://schemas.microsoft.com/office/drawing/2014/main" id="{F2E644B1-8F72-4AC4-89F1-EB3A027341E5}"/>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Rectangle 23">
              <a:extLst>
                <a:ext uri="{FF2B5EF4-FFF2-40B4-BE49-F238E27FC236}">
                  <a16:creationId xmlns:a16="http://schemas.microsoft.com/office/drawing/2014/main" id="{B392695A-F131-4C51-B689-3F4D5B1A2F1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5"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Rectangle 48">
              <a:extLst>
                <a:ext uri="{FF2B5EF4-FFF2-40B4-BE49-F238E27FC236}">
                  <a16:creationId xmlns:a16="http://schemas.microsoft.com/office/drawing/2014/main" id="{13DA6B78-00DE-4E55-9124-EFD72519BB99}"/>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0"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5"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7"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9"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0"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1" name="Rectangle 60">
              <a:extLst>
                <a:ext uri="{FF2B5EF4-FFF2-40B4-BE49-F238E27FC236}">
                  <a16:creationId xmlns:a16="http://schemas.microsoft.com/office/drawing/2014/main" id="{BE9A51BE-C514-46B5-ABA6-7E7C878F8E5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2"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3"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4"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6"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0" name="Content Placeholder 9" descr="A screenshot of a cell phone&#10;&#10;Description generated with very high confidence">
            <a:extLst>
              <a:ext uri="{FF2B5EF4-FFF2-40B4-BE49-F238E27FC236}">
                <a16:creationId xmlns:a16="http://schemas.microsoft.com/office/drawing/2014/main" id="{C72CE0C4-D9CF-4327-8AAE-48A4735FF843}"/>
              </a:ext>
            </a:extLst>
          </p:cNvPr>
          <p:cNvPicPr>
            <a:picLocks noGrp="1" noChangeAspect="1"/>
          </p:cNvPicPr>
          <p:nvPr>
            <p:ph idx="1"/>
          </p:nvPr>
        </p:nvPicPr>
        <p:blipFill rotWithShape="1">
          <a:blip r:embed="rId5"/>
          <a:srcRect l="28554" t="20979" r="54950" b="32906"/>
          <a:stretch/>
        </p:blipFill>
        <p:spPr>
          <a:xfrm>
            <a:off x="7532284" y="1644649"/>
            <a:ext cx="2667836" cy="3912399"/>
          </a:xfrm>
        </p:spPr>
      </p:pic>
      <p:sp>
        <p:nvSpPr>
          <p:cNvPr id="5" name="Footer Placeholder 4">
            <a:extLst>
              <a:ext uri="{FF2B5EF4-FFF2-40B4-BE49-F238E27FC236}">
                <a16:creationId xmlns:a16="http://schemas.microsoft.com/office/drawing/2014/main" id="{505BDF37-29A3-4882-A7FF-8FB9EC3DDA31}"/>
              </a:ext>
            </a:extLst>
          </p:cNvPr>
          <p:cNvSpPr>
            <a:spLocks noGrp="1"/>
          </p:cNvSpPr>
          <p:nvPr>
            <p:ph type="ftr" sz="quarter" idx="11"/>
          </p:nvPr>
        </p:nvSpPr>
        <p:spPr>
          <a:xfrm>
            <a:off x="1952625" y="6478588"/>
            <a:ext cx="5167159" cy="365125"/>
          </a:xfrm>
        </p:spPr>
        <p:txBody>
          <a:bodyPr>
            <a:normAutofit/>
          </a:bodyPr>
          <a:lstStyle/>
          <a:p>
            <a:pPr>
              <a:spcAft>
                <a:spcPts val="600"/>
              </a:spcAft>
            </a:pPr>
            <a:r>
              <a:rPr lang="en-US" dirty="0">
                <a:solidFill>
                  <a:srgbClr val="FFFFFF"/>
                </a:solidFill>
              </a:rPr>
              <a:t>Trenton Black Project: #6 Programming &amp; Sensors</a:t>
            </a:r>
          </a:p>
        </p:txBody>
      </p:sp>
      <p:sp>
        <p:nvSpPr>
          <p:cNvPr id="4" name="Date Placeholder 3">
            <a:extLst>
              <a:ext uri="{FF2B5EF4-FFF2-40B4-BE49-F238E27FC236}">
                <a16:creationId xmlns:a16="http://schemas.microsoft.com/office/drawing/2014/main" id="{57A2C1F7-DB33-4313-8EEC-45A35C57CAD4}"/>
              </a:ext>
            </a:extLst>
          </p:cNvPr>
          <p:cNvSpPr>
            <a:spLocks noGrp="1"/>
          </p:cNvSpPr>
          <p:nvPr>
            <p:ph type="dt" sz="half" idx="10"/>
          </p:nvPr>
        </p:nvSpPr>
        <p:spPr>
          <a:xfrm>
            <a:off x="7962519" y="6527421"/>
            <a:ext cx="2237601" cy="365125"/>
          </a:xfrm>
        </p:spPr>
        <p:txBody>
          <a:bodyPr>
            <a:normAutofit/>
          </a:bodyPr>
          <a:lstStyle/>
          <a:p>
            <a:pPr>
              <a:spcAft>
                <a:spcPts val="600"/>
              </a:spcAft>
            </a:pPr>
            <a:fld id="{15C16DAA-6C40-49B8-8579-CA7F36A49D00}" type="datetime1">
              <a:rPr lang="en-US" smtClean="0"/>
              <a:pPr>
                <a:spcAft>
                  <a:spcPts val="600"/>
                </a:spcAft>
              </a:pPr>
              <a:t>7/11/2018</a:t>
            </a:fld>
            <a:endParaRPr lang="en-US" dirty="0"/>
          </a:p>
        </p:txBody>
      </p:sp>
      <p:sp>
        <p:nvSpPr>
          <p:cNvPr id="6" name="Slide Number Placeholder 5">
            <a:extLst>
              <a:ext uri="{FF2B5EF4-FFF2-40B4-BE49-F238E27FC236}">
                <a16:creationId xmlns:a16="http://schemas.microsoft.com/office/drawing/2014/main" id="{3AB0214E-D9D1-4868-91D7-2F27E2EEBFED}"/>
              </a:ext>
            </a:extLst>
          </p:cNvPr>
          <p:cNvSpPr>
            <a:spLocks noGrp="1"/>
          </p:cNvSpPr>
          <p:nvPr>
            <p:ph type="sldNum" sz="quarter" idx="12"/>
          </p:nvPr>
        </p:nvSpPr>
        <p:spPr>
          <a:xfrm>
            <a:off x="10385148" y="6478588"/>
            <a:ext cx="771089" cy="365125"/>
          </a:xfrm>
        </p:spPr>
        <p:txBody>
          <a:bodyPr>
            <a:normAutofit/>
          </a:bodyPr>
          <a:lstStyle/>
          <a:p>
            <a:pPr>
              <a:spcAft>
                <a:spcPts val="600"/>
              </a:spcAft>
            </a:pPr>
            <a:fld id="{6D22F896-40B5-4ADD-8801-0D06FADFA095}" type="slidenum">
              <a:rPr lang="en-US" smtClean="0"/>
              <a:pPr>
                <a:spcAft>
                  <a:spcPts val="600"/>
                </a:spcAft>
              </a:pPr>
              <a:t>4</a:t>
            </a:fld>
            <a:endParaRPr lang="en-US" dirty="0"/>
          </a:p>
        </p:txBody>
      </p:sp>
      <p:pic>
        <p:nvPicPr>
          <p:cNvPr id="75" name="Content Placeholder 9" descr="A screenshot of a cell phone&#10;&#10;Description generated with very high confidence">
            <a:extLst>
              <a:ext uri="{FF2B5EF4-FFF2-40B4-BE49-F238E27FC236}">
                <a16:creationId xmlns:a16="http://schemas.microsoft.com/office/drawing/2014/main" id="{F669324C-C0CC-495F-8C64-848C1667A39E}"/>
              </a:ext>
            </a:extLst>
          </p:cNvPr>
          <p:cNvPicPr>
            <a:picLocks noChangeAspect="1"/>
          </p:cNvPicPr>
          <p:nvPr/>
        </p:nvPicPr>
        <p:blipFill rotWithShape="1">
          <a:blip r:embed="rId5"/>
          <a:srcRect l="62131" t="20992" r="32913" b="32899"/>
          <a:stretch/>
        </p:blipFill>
        <p:spPr>
          <a:xfrm>
            <a:off x="10188467" y="1644648"/>
            <a:ext cx="806666" cy="3912399"/>
          </a:xfrm>
          <a:prstGeom prst="rect">
            <a:avLst/>
          </a:prstGeom>
        </p:spPr>
      </p:pic>
    </p:spTree>
    <p:extLst>
      <p:ext uri="{BB962C8B-B14F-4D97-AF65-F5344CB8AC3E}">
        <p14:creationId xmlns:p14="http://schemas.microsoft.com/office/powerpoint/2010/main" val="405835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Full-size Men's basketball</a:t>
            </a:r>
            <a:endParaRPr lang="en-US" dirty="0"/>
          </a:p>
        </p:txBody>
      </p:sp>
      <p:pic>
        <p:nvPicPr>
          <p:cNvPr id="7" name="Content Placeholder 6"/>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8231" b="85873" l="23264" r="75490">
                        <a14:foregroundMark x1="63798" y1="83092" x2="69258" y2="74082"/>
                        <a14:foregroundMark x1="67478" y1="74527" x2="68902" y2="76974"/>
                        <a14:foregroundMark x1="71810" y1="80200" x2="73234" y2="80979"/>
                      </a14:backgroundRemoval>
                    </a14:imgEffect>
                  </a14:imgLayer>
                </a14:imgProps>
              </a:ext>
              <a:ext uri="{28A0092B-C50C-407E-A947-70E740481C1C}">
                <a14:useLocalDpi xmlns:a14="http://schemas.microsoft.com/office/drawing/2010/main" val="0"/>
              </a:ext>
            </a:extLst>
          </a:blip>
          <a:srcRect l="25801" t="14939" r="25784" b="14939"/>
          <a:stretch/>
        </p:blipFill>
        <p:spPr>
          <a:xfrm>
            <a:off x="3112475" y="1811215"/>
            <a:ext cx="5169877" cy="3995044"/>
          </a:xfrm>
        </p:spPr>
      </p:pic>
      <p:sp>
        <p:nvSpPr>
          <p:cNvPr id="4" name="Date Placeholder 3"/>
          <p:cNvSpPr>
            <a:spLocks noGrp="1"/>
          </p:cNvSpPr>
          <p:nvPr>
            <p:ph type="dt" sz="half" idx="10"/>
          </p:nvPr>
        </p:nvSpPr>
        <p:spPr>
          <a:xfrm>
            <a:off x="7380722" y="6492874"/>
            <a:ext cx="2743200" cy="365125"/>
          </a:xfrm>
        </p:spPr>
        <p:txBody>
          <a:bodyPr/>
          <a:lstStyle/>
          <a:p>
            <a:fld id="{15C16DAA-6C40-49B8-8579-CA7F36A49D00}" type="datetime1">
              <a:rPr lang="en-US" smtClean="0"/>
              <a:t>7/11/2018</a:t>
            </a:fld>
            <a:endParaRPr lang="en-US" dirty="0"/>
          </a:p>
        </p:txBody>
      </p:sp>
      <p:sp>
        <p:nvSpPr>
          <p:cNvPr id="5" name="Footer Placeholder 4"/>
          <p:cNvSpPr>
            <a:spLocks noGrp="1"/>
          </p:cNvSpPr>
          <p:nvPr>
            <p:ph type="ftr" sz="quarter" idx="11"/>
          </p:nvPr>
        </p:nvSpPr>
        <p:spPr>
          <a:xfrm>
            <a:off x="1141413" y="6492875"/>
            <a:ext cx="6239309" cy="365125"/>
          </a:xfrm>
        </p:spPr>
        <p:txBody>
          <a:bodyPr/>
          <a:lstStyle/>
          <a:p>
            <a:r>
              <a:rPr lang="en-US" dirty="0" smtClean="0"/>
              <a:t>Trenton Black Project: #6 Programming &amp; Sensors</a:t>
            </a:r>
            <a:endParaRPr lang="en-US" dirty="0"/>
          </a:p>
        </p:txBody>
      </p:sp>
      <p:sp>
        <p:nvSpPr>
          <p:cNvPr id="6" name="Slide Number Placeholder 5"/>
          <p:cNvSpPr>
            <a:spLocks noGrp="1"/>
          </p:cNvSpPr>
          <p:nvPr>
            <p:ph type="sldNum" sz="quarter" idx="12"/>
          </p:nvPr>
        </p:nvSpPr>
        <p:spPr>
          <a:xfrm>
            <a:off x="10276322" y="6467718"/>
            <a:ext cx="771089" cy="365125"/>
          </a:xfrm>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5597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10" y="678842"/>
            <a:ext cx="9905998" cy="1478570"/>
          </a:xfrm>
        </p:spPr>
        <p:txBody>
          <a:bodyPr/>
          <a:lstStyle/>
          <a:p>
            <a:r>
              <a:rPr lang="en-US" dirty="0"/>
              <a:t>Updates</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Accomplished:</a:t>
            </a:r>
          </a:p>
          <a:p>
            <a:r>
              <a:rPr lang="en-US" dirty="0"/>
              <a:t>Revised CAD package</a:t>
            </a:r>
          </a:p>
          <a:p>
            <a:r>
              <a:rPr lang="en-US" dirty="0"/>
              <a:t>Working draft of Simulation Program</a:t>
            </a:r>
          </a:p>
          <a:p>
            <a:r>
              <a:rPr lang="en-US" dirty="0"/>
              <a:t>Determined Power Saving Mode algorithm </a:t>
            </a:r>
          </a:p>
          <a:p>
            <a:r>
              <a:rPr lang="en-US" dirty="0"/>
              <a:t>Solar Panels Selected</a:t>
            </a:r>
          </a:p>
          <a:p>
            <a:pPr marL="0" indent="0">
              <a:buNone/>
            </a:pPr>
            <a:r>
              <a:rPr lang="en-US" b="1" dirty="0"/>
              <a:t>Design Changes:</a:t>
            </a:r>
          </a:p>
          <a:p>
            <a:r>
              <a:rPr lang="en-US" dirty="0"/>
              <a:t>Phased out IXYS mini solar cells</a:t>
            </a:r>
          </a:p>
          <a:p>
            <a:r>
              <a:rPr lang="en-US" dirty="0"/>
              <a:t>Removal of data-logging</a:t>
            </a:r>
          </a:p>
          <a:p>
            <a:r>
              <a:rPr lang="en-US" dirty="0"/>
              <a:t>Addition of light filtering film (Reduces irradiance intensity, also looking further into spectral filters)</a:t>
            </a:r>
            <a:r>
              <a:rPr lang="en-US" dirty="0" err="1"/>
              <a:t>lj</a:t>
            </a:r>
            <a:endParaRPr lang="en-US" dirty="0"/>
          </a:p>
        </p:txBody>
      </p:sp>
      <p:sp>
        <p:nvSpPr>
          <p:cNvPr id="4" name="Date Placeholder 3"/>
          <p:cNvSpPr>
            <a:spLocks noGrp="1"/>
          </p:cNvSpPr>
          <p:nvPr>
            <p:ph type="dt" sz="half" idx="10"/>
          </p:nvPr>
        </p:nvSpPr>
        <p:spPr>
          <a:xfrm>
            <a:off x="7533121" y="6454776"/>
            <a:ext cx="2743200" cy="365125"/>
          </a:xfrm>
        </p:spPr>
        <p:txBody>
          <a:bodyPr/>
          <a:lstStyle/>
          <a:p>
            <a:fld id="{721E820D-3DC1-4854-BC28-CF92ED8420E8}"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smtClean="0"/>
              <a:t>Dakota </a:t>
            </a:r>
            <a:r>
              <a:rPr lang="en-US" dirty="0" err="1" smtClean="0"/>
              <a:t>HAnks</a:t>
            </a:r>
            <a:r>
              <a:rPr lang="en-US" dirty="0" smtClean="0"/>
              <a:t>: </a:t>
            </a:r>
            <a:r>
              <a:rPr lang="en-US" dirty="0"/>
              <a:t>#6 Programming &amp; Sensors</a:t>
            </a:r>
          </a:p>
        </p:txBody>
      </p:sp>
      <p:sp>
        <p:nvSpPr>
          <p:cNvPr id="6" name="Slide Number Placeholder 5"/>
          <p:cNvSpPr>
            <a:spLocks noGrp="1"/>
          </p:cNvSpPr>
          <p:nvPr>
            <p:ph type="sldNum" sz="quarter" idx="12"/>
          </p:nvPr>
        </p:nvSpPr>
        <p:spPr>
          <a:xfrm>
            <a:off x="10276322" y="6454775"/>
            <a:ext cx="771089" cy="365125"/>
          </a:xfrm>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70476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Progress</a:t>
            </a:r>
          </a:p>
        </p:txBody>
      </p:sp>
      <p:sp>
        <p:nvSpPr>
          <p:cNvPr id="3" name="Content Placeholder 2"/>
          <p:cNvSpPr>
            <a:spLocks noGrp="1"/>
          </p:cNvSpPr>
          <p:nvPr>
            <p:ph idx="1"/>
          </p:nvPr>
        </p:nvSpPr>
        <p:spPr/>
        <p:txBody>
          <a:bodyPr/>
          <a:lstStyle/>
          <a:p>
            <a:r>
              <a:rPr lang="en-US" dirty="0"/>
              <a:t>MATLAB simulation</a:t>
            </a:r>
          </a:p>
          <a:p>
            <a:r>
              <a:rPr lang="en-US" dirty="0"/>
              <a:t>Power Saving Mode</a:t>
            </a:r>
          </a:p>
          <a:p>
            <a:r>
              <a:rPr lang="en-US" dirty="0"/>
              <a:t>Solar battery charging</a:t>
            </a:r>
          </a:p>
          <a:p>
            <a:r>
              <a:rPr lang="en-US" dirty="0"/>
              <a:t>Light reducing film &amp; Arduino Program</a:t>
            </a:r>
          </a:p>
          <a:p>
            <a:r>
              <a:rPr lang="en-US" dirty="0"/>
              <a:t>Solar Panel Sub-Circuits</a:t>
            </a:r>
          </a:p>
        </p:txBody>
      </p:sp>
      <p:sp>
        <p:nvSpPr>
          <p:cNvPr id="4" name="Date Placeholder 3"/>
          <p:cNvSpPr>
            <a:spLocks noGrp="1"/>
          </p:cNvSpPr>
          <p:nvPr>
            <p:ph type="dt" sz="half" idx="10"/>
          </p:nvPr>
        </p:nvSpPr>
        <p:spPr>
          <a:xfrm>
            <a:off x="7533121" y="6492875"/>
            <a:ext cx="2743200" cy="365125"/>
          </a:xfrm>
        </p:spPr>
        <p:txBody>
          <a:bodyPr/>
          <a:lstStyle/>
          <a:p>
            <a:fld id="{F3D0A81D-F002-4732-AF7F-30EAAFF8B38F}" type="datetime1">
              <a:rPr lang="en-US" smtClean="0"/>
              <a:t>7/11/2018</a:t>
            </a:fld>
            <a:endParaRPr lang="en-US" dirty="0"/>
          </a:p>
        </p:txBody>
      </p:sp>
      <p:sp>
        <p:nvSpPr>
          <p:cNvPr id="5" name="Footer Placeholder 4"/>
          <p:cNvSpPr>
            <a:spLocks noGrp="1"/>
          </p:cNvSpPr>
          <p:nvPr>
            <p:ph type="ftr" sz="quarter" idx="11"/>
          </p:nvPr>
        </p:nvSpPr>
        <p:spPr>
          <a:xfrm>
            <a:off x="1141412" y="6470649"/>
            <a:ext cx="6239309" cy="365125"/>
          </a:xfrm>
        </p:spPr>
        <p:txBody>
          <a:bodyPr/>
          <a:lstStyle/>
          <a:p>
            <a:r>
              <a:rPr lang="en-US" dirty="0" smtClean="0"/>
              <a:t>Fahad </a:t>
            </a:r>
            <a:r>
              <a:rPr lang="en-US" dirty="0" err="1" smtClean="0"/>
              <a:t>Esmael</a:t>
            </a:r>
            <a:r>
              <a:rPr lang="en-US" dirty="0" smtClean="0"/>
              <a:t>: </a:t>
            </a:r>
            <a:r>
              <a:rPr lang="en-US" dirty="0"/>
              <a:t>#6 Programming &amp; Sensors</a:t>
            </a:r>
          </a:p>
        </p:txBody>
      </p:sp>
      <p:sp>
        <p:nvSpPr>
          <p:cNvPr id="6" name="Slide Number Placeholder 5"/>
          <p:cNvSpPr>
            <a:spLocks noGrp="1"/>
          </p:cNvSpPr>
          <p:nvPr>
            <p:ph type="sldNum" sz="quarter" idx="12"/>
          </p:nvPr>
        </p:nvSpPr>
        <p:spPr>
          <a:xfrm>
            <a:off x="10276322" y="6470649"/>
            <a:ext cx="771089" cy="365125"/>
          </a:xfrm>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89493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Changes</a:t>
            </a:r>
          </a:p>
        </p:txBody>
      </p:sp>
      <p:sp>
        <p:nvSpPr>
          <p:cNvPr id="3" name="Content Placeholder 2"/>
          <p:cNvSpPr>
            <a:spLocks noGrp="1"/>
          </p:cNvSpPr>
          <p:nvPr>
            <p:ph idx="1"/>
          </p:nvPr>
        </p:nvSpPr>
        <p:spPr/>
        <p:txBody>
          <a:bodyPr/>
          <a:lstStyle/>
          <a:p>
            <a:r>
              <a:rPr lang="en-US" dirty="0"/>
              <a:t>Solar Panel Incorporation</a:t>
            </a:r>
          </a:p>
          <a:p>
            <a:pPr marL="0" indent="0">
              <a:buNone/>
            </a:pPr>
            <a:r>
              <a:rPr lang="en-US" dirty="0"/>
              <a:t>-This Design does not provide</a:t>
            </a:r>
          </a:p>
          <a:p>
            <a:pPr marL="0" indent="0">
              <a:buNone/>
            </a:pPr>
            <a:r>
              <a:rPr lang="en-US" dirty="0"/>
              <a:t>Any infrastructure for wiring</a:t>
            </a:r>
          </a:p>
          <a:p>
            <a:pPr marL="0" indent="0">
              <a:buNone/>
            </a:pPr>
            <a:r>
              <a:rPr lang="en-US" dirty="0"/>
              <a:t>Or decreasing the footprint.</a:t>
            </a:r>
          </a:p>
          <a:p>
            <a:pPr marL="0" indent="0">
              <a:buNone/>
            </a:pPr>
            <a:r>
              <a:rPr lang="en-US" dirty="0"/>
              <a:t>-However, the effectiveness</a:t>
            </a:r>
          </a:p>
          <a:p>
            <a:pPr marL="0" indent="0">
              <a:buNone/>
            </a:pPr>
            <a:r>
              <a:rPr lang="en-US" dirty="0"/>
              <a:t>is a top priority.</a:t>
            </a:r>
          </a:p>
        </p:txBody>
      </p:sp>
      <p:sp>
        <p:nvSpPr>
          <p:cNvPr id="4" name="Date Placeholder 3"/>
          <p:cNvSpPr>
            <a:spLocks noGrp="1"/>
          </p:cNvSpPr>
          <p:nvPr>
            <p:ph type="dt" sz="half" idx="10"/>
          </p:nvPr>
        </p:nvSpPr>
        <p:spPr>
          <a:xfrm>
            <a:off x="7533121" y="6492875"/>
            <a:ext cx="2743200" cy="365125"/>
          </a:xfrm>
        </p:spPr>
        <p:txBody>
          <a:bodyPr/>
          <a:lstStyle/>
          <a:p>
            <a:fld id="{464FDFCF-F8CE-4CF6-817D-1D3827A820F2}"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smtClean="0"/>
              <a:t>Fahad </a:t>
            </a:r>
            <a:r>
              <a:rPr lang="en-US" dirty="0" err="1" smtClean="0"/>
              <a:t>Esmael</a:t>
            </a:r>
            <a:r>
              <a:rPr lang="en-US" dirty="0" smtClean="0"/>
              <a:t>: </a:t>
            </a:r>
            <a:r>
              <a:rPr lang="en-US" dirty="0"/>
              <a:t>#6 Programming &amp; Sensors</a:t>
            </a:r>
          </a:p>
        </p:txBody>
      </p:sp>
      <p:sp>
        <p:nvSpPr>
          <p:cNvPr id="6" name="Slide Number Placeholder 5"/>
          <p:cNvSpPr>
            <a:spLocks noGrp="1"/>
          </p:cNvSpPr>
          <p:nvPr>
            <p:ph type="sldNum" sz="quarter" idx="12"/>
          </p:nvPr>
        </p:nvSpPr>
        <p:spPr>
          <a:xfrm>
            <a:off x="10276321" y="6492874"/>
            <a:ext cx="771089" cy="365125"/>
          </a:xfrm>
        </p:spPr>
        <p:txBody>
          <a:bodyPr/>
          <a:lstStyle/>
          <a:p>
            <a:fld id="{6D22F896-40B5-4ADD-8801-0D06FADFA095}" type="slidenum">
              <a:rPr lang="en-US" smtClean="0"/>
              <a:t>8</a:t>
            </a:fld>
            <a:endParaRPr lang="en-US" dirty="0"/>
          </a:p>
        </p:txBody>
      </p:sp>
      <p:pic>
        <p:nvPicPr>
          <p:cNvPr id="8" name="Picture 7" descr="A close up of a building&#10;&#10;Description generated with high confidence">
            <a:extLst>
              <a:ext uri="{FF2B5EF4-FFF2-40B4-BE49-F238E27FC236}">
                <a16:creationId xmlns:a16="http://schemas.microsoft.com/office/drawing/2014/main" id="{B2857545-B9EA-456F-A80A-8B0F6BB151A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9366" b="81424" l="29744" r="67698">
                        <a14:foregroundMark x1="50030" y1="69744" x2="50030" y2="69744"/>
                        <a14:foregroundMark x1="47115" y1="61402" x2="47115" y2="61402"/>
                        <a14:foregroundMark x1="44319" y1="40156" x2="59905" y2="66185"/>
                        <a14:foregroundMark x1="59905" y1="66185" x2="63946" y2="76022"/>
                        <a14:foregroundMark x1="63804" y1="75346" x2="62403" y2="71746"/>
                        <a14:foregroundMark x1="62403" y1="71746" x2="62344" y2="70968"/>
                        <a14:foregroundMark x1="53796" y1="73590" x2="51933" y2="71301"/>
                        <a14:foregroundMark x1="54920" y1="74972" x2="54459" y2="74405"/>
                        <a14:foregroundMark x1="58180" y1="78977" x2="54920" y2="74972"/>
                        <a14:foregroundMark x1="51933" y1="71301" x2="50387" y2="63404"/>
                        <a14:foregroundMark x1="50387" y1="63404" x2="45330" y2="54060"/>
                        <a14:foregroundMark x1="30101" y1="49611" x2="39143" y2="43493"/>
                        <a14:foregroundMark x1="39143" y1="43493" x2="43486" y2="35261"/>
                        <a14:foregroundMark x1="43486" y1="35261" x2="47948" y2="33593"/>
                        <a14:foregroundMark x1="47948" y1="33593" x2="66865" y2="49388"/>
                        <a14:foregroundMark x1="66865" y1="49388" x2="67460" y2="49611"/>
                        <a14:foregroundMark x1="29387" y1="50278" x2="43843" y2="36263"/>
                        <a14:foregroundMark x1="43843" y1="36263" x2="46639" y2="29922"/>
                        <a14:foregroundMark x1="46639" y1="29922" x2="50744" y2="31257"/>
                        <a14:foregroundMark x1="50744" y1="31257" x2="52231" y2="38154"/>
                        <a14:foregroundMark x1="52231" y1="38154" x2="52290" y2="45829"/>
                        <a14:foregroundMark x1="52290" y1="45829" x2="56454" y2="51835"/>
                        <a14:foregroundMark x1="56454" y1="51835" x2="52588" y2="35595"/>
                        <a14:foregroundMark x1="52588" y1="35595" x2="46282" y2="45717"/>
                        <a14:foregroundMark x1="46282" y1="45717" x2="42356" y2="65740"/>
                        <a14:foregroundMark x1="42356" y1="65740" x2="38846" y2="71969"/>
                        <a14:foregroundMark x1="38846" y1="71969" x2="36109" y2="65184"/>
                        <a14:foregroundMark x1="36109" y1="65184" x2="37894" y2="55395"/>
                        <a14:foregroundMark x1="37894" y1="55395" x2="34027" y2="58176"/>
                        <a14:foregroundMark x1="34027" y1="58176" x2="31291" y2="63960"/>
                        <a14:foregroundMark x1="31291" y1="63960" x2="34027" y2="70189"/>
                        <a14:foregroundMark x1="63541" y1="73811" x2="66270" y2="70857"/>
                        <a14:foregroundMark x1="62879" y1="74527" x2="63491" y2="73865"/>
                        <a14:foregroundMark x1="66270" y1="70857" x2="66686" y2="63404"/>
                        <a14:foregroundMark x1="66686" y1="63404" x2="64010" y2="55617"/>
                        <a14:foregroundMark x1="64010" y1="55617" x2="57406" y2="73192"/>
                        <a14:foregroundMark x1="57406" y1="73192" x2="59310" y2="49499"/>
                        <a14:foregroundMark x1="59310" y1="49499" x2="53183" y2="31924"/>
                        <a14:foregroundMark x1="53183" y1="31924" x2="46639" y2="29588"/>
                        <a14:foregroundMark x1="67698" y1="69299" x2="67222" y2="60957"/>
                        <a14:foregroundMark x1="30399" y1="49611" x2="29744" y2="49055"/>
                        <a14:backgroundMark x1="45211" y1="75417" x2="45211" y2="75417"/>
                        <a14:backgroundMark x1="54253" y1="73860" x2="54253" y2="73860"/>
                        <a14:backgroundMark x1="46104" y1="75751" x2="46104" y2="75751"/>
                        <a14:backgroundMark x1="45211" y1="79310" x2="47531" y2="76196"/>
                        <a14:backgroundMark x1="46401" y1="78977" x2="45449" y2="74972"/>
                        <a14:backgroundMark x1="30637" y1="51947" x2="34325" y2="50056"/>
                        <a14:backgroundMark x1="63653" y1="81869" x2="54194" y2="83760"/>
                        <a14:backgroundMark x1="54194" y1="83760" x2="52647" y2="76752"/>
                        <a14:backgroundMark x1="52647" y1="76752" x2="49851" y2="82091"/>
                        <a14:backgroundMark x1="49851" y1="82091" x2="48543" y2="82647"/>
                        <a14:backgroundMark x1="66568" y1="82647" x2="63772" y2="75195"/>
                        <a14:backgroundMark x1="63653" y1="76863" x2="64010" y2="75195"/>
                        <a14:backgroundMark x1="54491" y1="74527" x2="53837" y2="73860"/>
                        <a14:backgroundMark x1="53718" y1="74082" x2="54015" y2="73304"/>
                        <a14:backgroundMark x1="54015" y1="73304" x2="54015" y2="73304"/>
                        <a14:backgroundMark x1="54015" y1="73860" x2="54015" y2="73860"/>
                        <a14:backgroundMark x1="54015" y1="74082" x2="54015" y2="74082"/>
                        <a14:backgroundMark x1="54729" y1="74082" x2="54729" y2="74082"/>
                        <a14:backgroundMark x1="54253" y1="74527" x2="54253" y2="74527"/>
                        <a14:backgroundMark x1="54610" y1="74972" x2="54610" y2="74972"/>
                        <a14:backgroundMark x1="54610" y1="75195" x2="54610" y2="75195"/>
                        <a14:backgroundMark x1="54134" y1="75195" x2="53599" y2="73749"/>
                      </a14:backgroundRemoval>
                    </a14:imgEffect>
                  </a14:imgLayer>
                </a14:imgProps>
              </a:ext>
            </a:extLst>
          </a:blip>
          <a:srcRect l="28553" t="27999" r="29737" b="17682"/>
          <a:stretch/>
        </p:blipFill>
        <p:spPr>
          <a:xfrm>
            <a:off x="5496181" y="1445805"/>
            <a:ext cx="6239308" cy="4345396"/>
          </a:xfrm>
          <a:prstGeom prst="rect">
            <a:avLst/>
          </a:prstGeom>
        </p:spPr>
      </p:pic>
    </p:spTree>
    <p:extLst>
      <p:ext uri="{BB962C8B-B14F-4D97-AF65-F5344CB8AC3E}">
        <p14:creationId xmlns:p14="http://schemas.microsoft.com/office/powerpoint/2010/main" val="328389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Remaining Manufacturing</a:t>
            </a:r>
          </a:p>
        </p:txBody>
      </p:sp>
      <p:sp>
        <p:nvSpPr>
          <p:cNvPr id="3" name="Content Placeholder 2"/>
          <p:cNvSpPr>
            <a:spLocks noGrp="1"/>
          </p:cNvSpPr>
          <p:nvPr>
            <p:ph idx="1"/>
          </p:nvPr>
        </p:nvSpPr>
        <p:spPr/>
        <p:txBody>
          <a:bodyPr/>
          <a:lstStyle/>
          <a:p>
            <a:r>
              <a:rPr lang="en-US" dirty="0"/>
              <a:t>3D printed part(s) are currently at the </a:t>
            </a:r>
            <a:r>
              <a:rPr lang="en-US" dirty="0" err="1"/>
              <a:t>RapidLab</a:t>
            </a:r>
            <a:r>
              <a:rPr lang="en-US" dirty="0"/>
              <a:t> </a:t>
            </a:r>
          </a:p>
          <a:p>
            <a:r>
              <a:rPr lang="en-US" dirty="0"/>
              <a:t>A Solar Panel Mountable Cover is Still in Prototyping</a:t>
            </a:r>
          </a:p>
        </p:txBody>
      </p:sp>
      <p:sp>
        <p:nvSpPr>
          <p:cNvPr id="4" name="Date Placeholder 3"/>
          <p:cNvSpPr>
            <a:spLocks noGrp="1"/>
          </p:cNvSpPr>
          <p:nvPr>
            <p:ph type="dt" sz="half" idx="10"/>
          </p:nvPr>
        </p:nvSpPr>
        <p:spPr>
          <a:xfrm>
            <a:off x="7533121" y="6508749"/>
            <a:ext cx="2743200" cy="365125"/>
          </a:xfrm>
        </p:spPr>
        <p:txBody>
          <a:bodyPr/>
          <a:lstStyle/>
          <a:p>
            <a:fld id="{6334889B-41A1-4CED-B026-F2CC34F9894D}" type="datetime1">
              <a:rPr lang="en-US" smtClean="0"/>
              <a:t>7/11/2018</a:t>
            </a:fld>
            <a:endParaRPr lang="en-US" dirty="0"/>
          </a:p>
        </p:txBody>
      </p:sp>
      <p:sp>
        <p:nvSpPr>
          <p:cNvPr id="5" name="Footer Placeholder 4"/>
          <p:cNvSpPr>
            <a:spLocks noGrp="1"/>
          </p:cNvSpPr>
          <p:nvPr>
            <p:ph type="ftr" sz="quarter" idx="11"/>
          </p:nvPr>
        </p:nvSpPr>
        <p:spPr>
          <a:xfrm>
            <a:off x="1141412" y="6492875"/>
            <a:ext cx="6239309" cy="365125"/>
          </a:xfrm>
        </p:spPr>
        <p:txBody>
          <a:bodyPr/>
          <a:lstStyle/>
          <a:p>
            <a:r>
              <a:rPr lang="en-US" dirty="0"/>
              <a:t>Trenton Black Project: #6 Programming &amp; Sensors</a:t>
            </a:r>
          </a:p>
        </p:txBody>
      </p:sp>
      <p:sp>
        <p:nvSpPr>
          <p:cNvPr id="6" name="Slide Number Placeholder 5"/>
          <p:cNvSpPr>
            <a:spLocks noGrp="1"/>
          </p:cNvSpPr>
          <p:nvPr>
            <p:ph type="sldNum" sz="quarter" idx="12"/>
          </p:nvPr>
        </p:nvSpPr>
        <p:spPr>
          <a:xfrm>
            <a:off x="10276322" y="6492874"/>
            <a:ext cx="771089" cy="365125"/>
          </a:xfrm>
        </p:spPr>
        <p:txBody>
          <a:bodyPr/>
          <a:lstStyle/>
          <a:p>
            <a:fld id="{6D22F896-40B5-4ADD-8801-0D06FADFA095}" type="slidenum">
              <a:rPr lang="en-US" smtClean="0"/>
              <a:t>9</a:t>
            </a:fld>
            <a:endParaRPr lang="en-US" dirty="0"/>
          </a:p>
        </p:txBody>
      </p:sp>
      <p:pic>
        <p:nvPicPr>
          <p:cNvPr id="8" name="Picture 7">
            <a:extLst>
              <a:ext uri="{FF2B5EF4-FFF2-40B4-BE49-F238E27FC236}">
                <a16:creationId xmlns:a16="http://schemas.microsoft.com/office/drawing/2014/main" id="{B15B2DE4-AED0-4F24-8A80-210A4E6B47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229" b="61143" l="22902" r="69305">
                        <a14:foregroundMark x1="26499" y1="55086" x2="26918" y2="48000"/>
                        <a14:foregroundMark x1="26918" y1="48000" x2="28417" y2="42286"/>
                        <a14:foregroundMark x1="28417" y1="42286" x2="31535" y2="41143"/>
                        <a14:foregroundMark x1="31535" y1="41143" x2="31415" y2="34971"/>
                        <a14:foregroundMark x1="31415" y1="34971" x2="39568" y2="42286"/>
                        <a14:foregroundMark x1="39568" y1="42286" x2="39388" y2="49143"/>
                        <a14:foregroundMark x1="39388" y1="49143" x2="41906" y2="52914"/>
                        <a14:foregroundMark x1="41906" y1="52914" x2="38909" y2="56914"/>
                        <a14:foregroundMark x1="38909" y1="56914" x2="36331" y2="53486"/>
                        <a14:foregroundMark x1="36331" y1="53486" x2="32914" y2="54514"/>
                        <a14:foregroundMark x1="32914" y1="54514" x2="34532" y2="48114"/>
                        <a14:foregroundMark x1="34532" y1="48114" x2="39748" y2="40914"/>
                        <a14:foregroundMark x1="39748" y1="40914" x2="36151" y2="37257"/>
                        <a14:foregroundMark x1="36151" y1="37257" x2="38909" y2="40800"/>
                        <a14:foregroundMark x1="38909" y1="40800" x2="42026" y2="41600"/>
                        <a14:foregroundMark x1="42026" y1="41600" x2="36451" y2="36229"/>
                        <a14:foregroundMark x1="36451" y1="36229" x2="32674" y2="35314"/>
                        <a14:foregroundMark x1="32674" y1="35314" x2="29796" y2="37714"/>
                        <a14:foregroundMark x1="29796" y1="37714" x2="27278" y2="41943"/>
                        <a14:foregroundMark x1="27278" y1="41943" x2="25000" y2="54057"/>
                        <a14:foregroundMark x1="25000" y1="54057" x2="27278" y2="57943"/>
                        <a14:foregroundMark x1="27278" y1="57943" x2="32134" y2="49257"/>
                        <a14:foregroundMark x1="32134" y1="49257" x2="35612" y2="48343"/>
                        <a14:foregroundMark x1="35612" y1="48343" x2="36091" y2="42171"/>
                        <a14:foregroundMark x1="36091" y1="42171" x2="33213" y2="40114"/>
                        <a14:foregroundMark x1="33213" y1="40114" x2="28237" y2="46971"/>
                        <a14:foregroundMark x1="28237" y1="46971" x2="36930" y2="52800"/>
                        <a14:foregroundMark x1="36930" y1="52800" x2="34353" y2="47543"/>
                        <a14:foregroundMark x1="34353" y1="47543" x2="39568" y2="49600"/>
                        <a14:foregroundMark x1="39568" y1="49600" x2="36691" y2="51886"/>
                        <a14:foregroundMark x1="36691" y1="51886" x2="36691" y2="51657"/>
                        <a14:foregroundMark x1="23741" y1="44686" x2="25420" y2="43771"/>
                        <a14:foregroundMark x1="23501" y1="54743" x2="23501" y2="52343"/>
                        <a14:foregroundMark x1="49400" y1="52114" x2="49221" y2="37829"/>
                        <a14:foregroundMark x1="49221" y1="37829" x2="52398" y2="39429"/>
                        <a14:foregroundMark x1="52398" y1="39429" x2="53597" y2="46514"/>
                        <a14:foregroundMark x1="53597" y1="46514" x2="60252" y2="62057"/>
                        <a14:foregroundMark x1="60252" y1="62057" x2="63129" y2="57143"/>
                        <a14:foregroundMark x1="63129" y1="57143" x2="63669" y2="50857"/>
                        <a14:foregroundMark x1="63669" y1="50857" x2="66247" y2="46171"/>
                        <a14:foregroundMark x1="66247" y1="46171" x2="67746" y2="41029"/>
                        <a14:foregroundMark x1="67746" y1="41029" x2="64568" y2="37829"/>
                        <a14:foregroundMark x1="64568" y1="37829" x2="60072" y2="26171"/>
                        <a14:foregroundMark x1="60072" y1="26171" x2="56655" y2="27657"/>
                        <a14:foregroundMark x1="56655" y1="27657" x2="54317" y2="39657"/>
                        <a14:foregroundMark x1="54317" y1="39657" x2="54317" y2="48457"/>
                        <a14:foregroundMark x1="54317" y1="48457" x2="62890" y2="54286"/>
                        <a14:foregroundMark x1="62890" y1="54286" x2="64046" y2="56114"/>
                        <a14:foregroundMark x1="63884" y1="59744" x2="59712" y2="64229"/>
                        <a14:foregroundMark x1="59712" y1="64229" x2="56595" y2="63657"/>
                        <a14:foregroundMark x1="56595" y1="63657" x2="55516" y2="56800"/>
                        <a14:foregroundMark x1="55516" y1="56800" x2="58813" y2="59200"/>
                        <a14:foregroundMark x1="58813" y1="59200" x2="60252" y2="53257"/>
                        <a14:foregroundMark x1="60252" y1="53257" x2="63549" y2="50057"/>
                        <a14:foregroundMark x1="63549" y1="50057" x2="63429" y2="43543"/>
                        <a14:foregroundMark x1="63429" y1="43543" x2="65408" y2="37486"/>
                        <a14:foregroundMark x1="65408" y1="37486" x2="66906" y2="42743"/>
                        <a14:foregroundMark x1="66906" y1="42743" x2="65827" y2="51771"/>
                        <a14:foregroundMark x1="65827" y1="51771" x2="68885" y2="51200"/>
                        <a14:foregroundMark x1="68885" y1="51200" x2="69005" y2="38400"/>
                        <a14:foregroundMark x1="69005" y1="38400" x2="65827" y2="37714"/>
                        <a14:foregroundMark x1="65827" y1="37714" x2="61871" y2="27543"/>
                        <a14:foregroundMark x1="61871" y1="27543" x2="58993" y2="24914"/>
                        <a14:foregroundMark x1="58993" y1="24914" x2="55815" y2="24229"/>
                        <a14:foregroundMark x1="55815" y1="24229" x2="55216" y2="32457"/>
                        <a14:foregroundMark x1="55216" y1="32457" x2="52938" y2="37829"/>
                        <a14:foregroundMark x1="52938" y1="37829" x2="49520" y2="37829"/>
                        <a14:foregroundMark x1="49520" y1="37829" x2="54376" y2="53829"/>
                        <a14:foregroundMark x1="54376" y1="53829" x2="57614" y2="52343"/>
                        <a14:foregroundMark x1="57614" y1="52343" x2="60192" y2="49257"/>
                        <a14:foregroundMark x1="60192" y1="49257" x2="60671" y2="49486"/>
                        <a14:foregroundMark x1="66427" y1="51657" x2="69245" y2="46971"/>
                        <a14:foregroundMark x1="69245" y1="46971" x2="69005" y2="41143"/>
                        <a14:foregroundMark x1="69005" y1="41143" x2="68525" y2="48000"/>
                        <a14:foregroundMark x1="68525" y1="48000" x2="68465" y2="40914"/>
                        <a14:foregroundMark x1="68465" y1="40914" x2="69305" y2="37371"/>
                        <a14:foregroundMark x1="22902" y1="53943" x2="22902" y2="53943"/>
                        <a14:foregroundMark x1="22962" y1="53600" x2="22962" y2="53600"/>
                        <a14:foregroundMark x1="23082" y1="53600" x2="23082" y2="53600"/>
                        <a14:foregroundMark x1="23082" y1="54171" x2="23082" y2="54171"/>
                        <a14:backgroundMark x1="65647" y1="58743" x2="64868" y2="57257"/>
                        <a14:backgroundMark x1="65108" y1="58971" x2="65288" y2="56914"/>
                        <a14:backgroundMark x1="64508" y1="57829" x2="64508" y2="57829"/>
                        <a14:backgroundMark x1="64508" y1="59314" x2="64508" y2="59314"/>
                        <a14:backgroundMark x1="64508" y1="59657" x2="64508" y2="59657"/>
                        <a14:backgroundMark x1="64329" y1="58971" x2="64329" y2="58971"/>
                        <a14:backgroundMark x1="64329" y1="58743" x2="64329" y2="58743"/>
                        <a14:backgroundMark x1="64329" y1="58743" x2="64329" y2="58743"/>
                        <a14:backgroundMark x1="64928" y1="59086" x2="64928" y2="59086"/>
                        <a14:backgroundMark x1="64688" y1="59314" x2="64688" y2="59314"/>
                        <a14:backgroundMark x1="64508" y1="59657" x2="63789" y2="59429"/>
                        <a14:backgroundMark x1="64868" y1="58629" x2="64029" y2="55771"/>
                        <a14:backgroundMark x1="64748" y1="57600" x2="64868" y2="56343"/>
                        <a14:backgroundMark x1="64748" y1="58171" x2="64688" y2="56571"/>
                        <a14:backgroundMark x1="64568" y1="57486" x2="64568" y2="57486"/>
                        <a14:backgroundMark x1="64568" y1="57486" x2="64568" y2="57486"/>
                        <a14:backgroundMark x1="64748" y1="57143" x2="64748" y2="57143"/>
                        <a14:backgroundMark x1="64688" y1="57257" x2="64688" y2="57257"/>
                        <a14:backgroundMark x1="64388" y1="57257" x2="64388" y2="57257"/>
                        <a14:backgroundMark x1="64748" y1="56114" x2="64748" y2="56114"/>
                        <a14:backgroundMark x1="64748" y1="57143" x2="64748" y2="57143"/>
                        <a14:backgroundMark x1="64388" y1="57143" x2="64388" y2="57143"/>
                        <a14:backgroundMark x1="63789" y1="60000" x2="63789" y2="60000"/>
                        <a14:backgroundMark x1="63969" y1="60000" x2="63969" y2="60000"/>
                        <a14:backgroundMark x1="63969" y1="60000" x2="63969" y2="60000"/>
                        <a14:backgroundMark x1="63969" y1="60000" x2="63969" y2="60000"/>
                        <a14:backgroundMark x1="63969" y1="60000" x2="63969" y2="60000"/>
                        <a14:backgroundMark x1="63969" y1="60000" x2="63969" y2="60000"/>
                        <a14:backgroundMark x1="63909" y1="60000" x2="63909" y2="59771"/>
                        <a14:backgroundMark x1="63789" y1="59771" x2="63789" y2="59771"/>
                        <a14:backgroundMark x1="63789" y1="59657" x2="63789" y2="59657"/>
                        <a14:backgroundMark x1="64029" y1="59657" x2="64029" y2="59657"/>
                        <a14:backgroundMark x1="64688" y1="56800" x2="64688" y2="56800"/>
                        <a14:backgroundMark x1="64508" y1="56800" x2="64508" y2="56800"/>
                        <a14:backgroundMark x1="64508" y1="56800" x2="64508" y2="56800"/>
                        <a14:backgroundMark x1="64508" y1="56571" x2="64508" y2="56571"/>
                      </a14:backgroundRemoval>
                    </a14:imgEffect>
                  </a14:imgLayer>
                </a14:imgProps>
              </a:ext>
            </a:extLst>
          </a:blip>
          <a:srcRect l="21973" t="22507" r="29869" b="34350"/>
          <a:stretch/>
        </p:blipFill>
        <p:spPr>
          <a:xfrm>
            <a:off x="2696052" y="2288232"/>
            <a:ext cx="9369337" cy="4403079"/>
          </a:xfrm>
          <a:prstGeom prst="rect">
            <a:avLst/>
          </a:prstGeom>
        </p:spPr>
      </p:pic>
    </p:spTree>
    <p:extLst>
      <p:ext uri="{BB962C8B-B14F-4D97-AF65-F5344CB8AC3E}">
        <p14:creationId xmlns:p14="http://schemas.microsoft.com/office/powerpoint/2010/main" val="536499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524</TotalTime>
  <Words>1323</Words>
  <Application>Microsoft Office PowerPoint</Application>
  <PresentationFormat>Widescreen</PresentationFormat>
  <Paragraphs>231</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Cambria Math</vt:lpstr>
      <vt:lpstr>Corbel</vt:lpstr>
      <vt:lpstr>Times New Roman</vt:lpstr>
      <vt:lpstr>Trebuchet MS</vt:lpstr>
      <vt:lpstr>Tw Cen MT</vt:lpstr>
      <vt:lpstr>Circuit</vt:lpstr>
      <vt:lpstr>PowerPoint Presentation</vt:lpstr>
      <vt:lpstr>Project Description</vt:lpstr>
      <vt:lpstr>Manufactured Design</vt:lpstr>
      <vt:lpstr>Assembly</vt:lpstr>
      <vt:lpstr>Scale: Full-size Men's basketball</vt:lpstr>
      <vt:lpstr>Updates</vt:lpstr>
      <vt:lpstr>Analytical Progress</vt:lpstr>
      <vt:lpstr>Design Changes</vt:lpstr>
      <vt:lpstr>Remaining Manufacturing</vt:lpstr>
      <vt:lpstr>Simulation</vt:lpstr>
      <vt:lpstr>PowerPoint Presentation</vt:lpstr>
      <vt:lpstr>Updates to Arduino Program</vt:lpstr>
      <vt:lpstr>Increasing Outside Accuracy.</vt:lpstr>
      <vt:lpstr>Adafruit Li-po charger</vt:lpstr>
      <vt:lpstr>ADAFRUIT LIPO charger Schematic</vt:lpstr>
      <vt:lpstr>Calibration goal</vt:lpstr>
      <vt:lpstr>Solar Cell Electrical schematic</vt:lpstr>
      <vt:lpstr>Solar Cell</vt:lpstr>
      <vt:lpstr>Solar cell calibration</vt:lpstr>
      <vt:lpstr>Moving Forward</vt:lpstr>
      <vt:lpstr>Testing Procedure: Algorithm</vt:lpstr>
      <vt:lpstr>Solar Charger Design Testing/Calibration</vt:lpstr>
      <vt:lpstr>Plans for Manufacturing</vt:lpstr>
      <vt:lpstr>Gantt Chart</vt:lpstr>
      <vt:lpstr>Hardware Review 2 </vt:lpstr>
      <vt:lpstr>Key Subsystems</vt:lpstr>
      <vt:lpstr>Question?</vt:lpstr>
      <vt:lpstr>  Thanks you,  For Your Time </vt:lpstr>
      <vt:lpstr>References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 Student</dc:creator>
  <cp:lastModifiedBy>NAU Student</cp:lastModifiedBy>
  <cp:revision>31</cp:revision>
  <dcterms:created xsi:type="dcterms:W3CDTF">2018-07-08T19:04:00Z</dcterms:created>
  <dcterms:modified xsi:type="dcterms:W3CDTF">2018-07-11T17:51:55Z</dcterms:modified>
</cp:coreProperties>
</file>