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70" r:id="rId2"/>
    <p:sldId id="256" r:id="rId3"/>
    <p:sldId id="264" r:id="rId4"/>
    <p:sldId id="274" r:id="rId5"/>
    <p:sldId id="265" r:id="rId6"/>
    <p:sldId id="260" r:id="rId7"/>
    <p:sldId id="268" r:id="rId8"/>
    <p:sldId id="272" r:id="rId9"/>
    <p:sldId id="273" r:id="rId10"/>
    <p:sldId id="263" r:id="rId11"/>
    <p:sldId id="266" r:id="rId12"/>
    <p:sldId id="271" r:id="rId13"/>
    <p:sldId id="269" r:id="rId14"/>
    <p:sldId id="267" r:id="rId15"/>
    <p:sldId id="275" r:id="rId16"/>
    <p:sldId id="259" r:id="rId17"/>
    <p:sldId id="276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8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F572-0428-4504-BCBB-CDA867B1424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CD257549-A8B9-41DE-B9C9-116E7E9B8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5489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F572-0428-4504-BCBB-CDA867B1424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7549-A8B9-41DE-B9C9-116E7E9B874F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42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F572-0428-4504-BCBB-CDA867B1424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7549-A8B9-41DE-B9C9-116E7E9B8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348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F572-0428-4504-BCBB-CDA867B1424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7549-A8B9-41DE-B9C9-116E7E9B874F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90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F572-0428-4504-BCBB-CDA867B1424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7549-A8B9-41DE-B9C9-116E7E9B8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637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F572-0428-4504-BCBB-CDA867B1424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7549-A8B9-41DE-B9C9-116E7E9B874F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253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F572-0428-4504-BCBB-CDA867B1424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7549-A8B9-41DE-B9C9-116E7E9B874F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087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F572-0428-4504-BCBB-CDA867B1424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7549-A8B9-41DE-B9C9-116E7E9B874F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581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F572-0428-4504-BCBB-CDA867B1424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7549-A8B9-41DE-B9C9-116E7E9B87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312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DF572-0428-4504-BCBB-CDA867B1424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7549-A8B9-41DE-B9C9-116E7E9B8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888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8B6DF572-0428-4504-BCBB-CDA867B1424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257549-A8B9-41DE-B9C9-116E7E9B874F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3039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DF572-0428-4504-BCBB-CDA867B14248}" type="datetimeFigureOut">
              <a:rPr lang="en-US" smtClean="0"/>
              <a:t>2/8/2018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CD257549-A8B9-41DE-B9C9-116E7E9B874F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04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microsoft.com/office/2007/relationships/hdphoto" Target="../media/hdphoto4.wdp"/><Relationship Id="rId7" Type="http://schemas.microsoft.com/office/2007/relationships/hdphoto" Target="../media/hdphoto6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4.png"/><Relationship Id="rId9" Type="http://schemas.microsoft.com/office/2007/relationships/hdphoto" Target="../media/hdphoto7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8FE2-F7E5-4F8B-A178-EA7208E40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153" y="811823"/>
            <a:ext cx="10092326" cy="2541431"/>
          </a:xfrm>
        </p:spPr>
        <p:txBody>
          <a:bodyPr/>
          <a:lstStyle/>
          <a:p>
            <a:pPr algn="ctr"/>
            <a:r>
              <a:rPr lang="en-US" dirty="0"/>
              <a:t>Team APOLLO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392E0-5A6D-4A46-9048-EA63A0A7F3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2279046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Trenton Black</a:t>
            </a:r>
          </a:p>
          <a:p>
            <a:pPr algn="ctr"/>
            <a:r>
              <a:rPr lang="en-US" dirty="0" err="1"/>
              <a:t>Esmael</a:t>
            </a:r>
            <a:r>
              <a:rPr lang="en-US" dirty="0"/>
              <a:t> Abdullah</a:t>
            </a:r>
          </a:p>
          <a:p>
            <a:pPr algn="ctr"/>
            <a:r>
              <a:rPr lang="en-US" dirty="0"/>
              <a:t>Fahad </a:t>
            </a:r>
            <a:r>
              <a:rPr lang="en-US" dirty="0" err="1"/>
              <a:t>esmaeil</a:t>
            </a:r>
            <a:r>
              <a:rPr lang="en-US" dirty="0"/>
              <a:t>	Dakota Hanks</a:t>
            </a:r>
          </a:p>
          <a:p>
            <a:pPr algn="ctr"/>
            <a:r>
              <a:rPr lang="en-US" dirty="0"/>
              <a:t>Andres Rodriguez</a:t>
            </a:r>
          </a:p>
        </p:txBody>
      </p:sp>
    </p:spTree>
    <p:extLst>
      <p:ext uri="{BB962C8B-B14F-4D97-AF65-F5344CB8AC3E}">
        <p14:creationId xmlns:p14="http://schemas.microsoft.com/office/powerpoint/2010/main" val="16173205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49E7A-BA2B-406E-AAEA-E339E742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Customer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751D8-F2C0-4F50-A79B-7708FE41F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Sufficient Solar Array</a:t>
            </a:r>
          </a:p>
          <a:p>
            <a:r>
              <a:rPr lang="en-US" dirty="0"/>
              <a:t>Program to analyze data to determine:</a:t>
            </a:r>
          </a:p>
          <a:p>
            <a:pPr marL="0" indent="0">
              <a:buNone/>
            </a:pPr>
            <a:r>
              <a:rPr lang="en-US" dirty="0"/>
              <a:t>Solar Zenith and Azimuth</a:t>
            </a:r>
          </a:p>
          <a:p>
            <a:r>
              <a:rPr lang="en-US" dirty="0"/>
              <a:t>Output vertical vector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6895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Strategic geometric panel configuration.</a:t>
            </a:r>
          </a:p>
          <a:p>
            <a:r>
              <a:rPr lang="en-US" dirty="0"/>
              <a:t>Organize the data inputs in a program</a:t>
            </a:r>
          </a:p>
          <a:p>
            <a:r>
              <a:rPr lang="en-US" dirty="0"/>
              <a:t>Distinguish sensor outputs based on their geometry and positioning</a:t>
            </a:r>
          </a:p>
          <a:p>
            <a:r>
              <a:rPr lang="en-US" dirty="0"/>
              <a:t>Run the inputs as a whole data set for a single output</a:t>
            </a:r>
          </a:p>
          <a:p>
            <a:r>
              <a:rPr lang="en-US" dirty="0"/>
              <a:t> Determine Power source</a:t>
            </a:r>
          </a:p>
          <a:p>
            <a:r>
              <a:rPr lang="en-US" dirty="0"/>
              <a:t>Determine amount of sensors for accurate data.</a:t>
            </a:r>
          </a:p>
          <a:p>
            <a:r>
              <a:rPr lang="en-US" dirty="0"/>
              <a:t>Redundancy for safety.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4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Hoq</a:t>
            </a:r>
            <a:r>
              <a:rPr lang="en-US" dirty="0"/>
              <a:t>: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974" y="552450"/>
            <a:ext cx="7248525" cy="53971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88954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160" t="19787" r="43281" b="27643"/>
          <a:stretch/>
        </p:blipFill>
        <p:spPr>
          <a:xfrm>
            <a:off x="2307507" y="1921790"/>
            <a:ext cx="7891417" cy="4200039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914775" y="3574135"/>
            <a:ext cx="1171575" cy="44767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095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Based on the magnitude of the project, which is reserved to programing and small electrical components.</a:t>
            </a:r>
          </a:p>
          <a:p>
            <a:r>
              <a:rPr lang="en-US" dirty="0"/>
              <a:t>Predicted development cost: $500</a:t>
            </a:r>
          </a:p>
          <a:p>
            <a:pPr marL="0" indent="0">
              <a:buNone/>
            </a:pPr>
            <a:r>
              <a:rPr lang="en-US" dirty="0"/>
              <a:t>For over shooting.</a:t>
            </a:r>
          </a:p>
          <a:p>
            <a:r>
              <a:rPr lang="en-US" dirty="0"/>
              <a:t>Expected costs: &lt; $200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369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/>
              <a:t>Comments?</a:t>
            </a:r>
          </a:p>
        </p:txBody>
      </p:sp>
    </p:spTree>
    <p:extLst>
      <p:ext uri="{BB962C8B-B14F-4D97-AF65-F5344CB8AC3E}">
        <p14:creationId xmlns:p14="http://schemas.microsoft.com/office/powerpoint/2010/main" val="553174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6E8F8-C87A-495D-A14D-D5194A98C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DEC9B-517B-4386-874B-1188D8B9D7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[1] 	Arduino, S. (2018). </a:t>
            </a:r>
            <a:r>
              <a:rPr lang="en-US" i="1" dirty="0" err="1"/>
              <a:t>SparkFun</a:t>
            </a:r>
            <a:r>
              <a:rPr lang="en-US" i="1" dirty="0"/>
              <a:t> </a:t>
            </a:r>
            <a:r>
              <a:rPr lang="en-US" i="1" dirty="0" err="1"/>
              <a:t>RedBoard</a:t>
            </a:r>
            <a:r>
              <a:rPr lang="en-US" i="1" dirty="0"/>
              <a:t> - Programmed with Arduino - DEV-13975 - </a:t>
            </a:r>
            <a:r>
              <a:rPr lang="en-US" i="1" dirty="0" err="1"/>
              <a:t>SparkFun</a:t>
            </a:r>
            <a:r>
              <a:rPr lang="en-US" i="1" dirty="0"/>
              <a:t> Electronics</a:t>
            </a:r>
            <a:r>
              <a:rPr lang="en-US" dirty="0"/>
              <a:t>. [online] Sparkfun.com. Available at: https://www.sparkfun.com/products/13975 [Accessed 6 Feb. 2018].</a:t>
            </a:r>
          </a:p>
          <a:p>
            <a:r>
              <a:rPr lang="en-US" dirty="0"/>
              <a:t>[2]	Anon, (2018). [online] Available at: http://lacrossetribune.com/content/tncms/live/#1 [Accessed 6 Feb. 2018].</a:t>
            </a:r>
            <a:endParaRPr lang="fr-FR" dirty="0"/>
          </a:p>
          <a:p>
            <a:r>
              <a:rPr lang="en-US" dirty="0"/>
              <a:t>[3]	Google.com. (2018). </a:t>
            </a:r>
            <a:r>
              <a:rPr lang="en-US" i="1" dirty="0"/>
              <a:t>Image: from space with sun</a:t>
            </a:r>
            <a:r>
              <a:rPr lang="en-US" dirty="0"/>
              <a:t>. [online] Available at: https://www.google.com/imgres? [Accessed 6 Feb. 2018]</a:t>
            </a:r>
          </a:p>
          <a:p>
            <a:r>
              <a:rPr lang="en-US" dirty="0"/>
              <a:t>[4]	 Learn.adafruit.com. (2018). </a:t>
            </a:r>
            <a:r>
              <a:rPr lang="en-US" i="1" dirty="0"/>
              <a:t>Using a Photocell | Photocells | </a:t>
            </a:r>
            <a:r>
              <a:rPr lang="en-US" i="1" dirty="0" err="1"/>
              <a:t>Adafruit</a:t>
            </a:r>
            <a:r>
              <a:rPr lang="en-US" i="1" dirty="0"/>
              <a:t> Learning System</a:t>
            </a:r>
            <a:r>
              <a:rPr lang="en-US" dirty="0"/>
              <a:t>. [online] Available at: https://learn.adafruit.com/photocells/using-a-photocell [Accessed 6 Feb. 2018].</a:t>
            </a:r>
          </a:p>
          <a:p>
            <a:endParaRPr lang="en-US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35304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[5] 	TEMT6000, S. (2018). </a:t>
            </a:r>
            <a:r>
              <a:rPr lang="en-US" i="1" dirty="0" err="1"/>
              <a:t>SparkFun</a:t>
            </a:r>
            <a:r>
              <a:rPr lang="en-US" i="1" dirty="0"/>
              <a:t> Ambient Light Sensor Breakout - TEMT6000 - BOB-08688 - </a:t>
            </a:r>
            <a:r>
              <a:rPr lang="en-US" i="1" dirty="0" err="1"/>
              <a:t>SparkFun</a:t>
            </a:r>
            <a:r>
              <a:rPr lang="en-US" i="1" dirty="0"/>
              <a:t> Electronics</a:t>
            </a:r>
            <a:r>
              <a:rPr lang="en-US" dirty="0"/>
              <a:t>. [online] Sparkfun.com. Available at: https://www.sparkfun.com/products/8688 [Accessed 6 Feb. 2018].</a:t>
            </a:r>
          </a:p>
          <a:p>
            <a:r>
              <a:rPr lang="fr-FR" dirty="0"/>
              <a:t>[6]	http://insights.globalspec.com/article/1263/specifying-an-accelerometer-function-and-applications. (2018). [image].</a:t>
            </a:r>
          </a:p>
          <a:p>
            <a:r>
              <a:rPr lang="fr-FR" dirty="0"/>
              <a:t>[7]	http://www.roboticmagazine.com/robot-parts/sensors/what-is-an-accelerometer. (2018). [image].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397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D8FE2-F7E5-4F8B-A178-EA7208E407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90153" y="735623"/>
            <a:ext cx="10092326" cy="2541431"/>
          </a:xfrm>
        </p:spPr>
        <p:txBody>
          <a:bodyPr/>
          <a:lstStyle/>
          <a:p>
            <a:pPr algn="ctr"/>
            <a:r>
              <a:rPr lang="en-US" dirty="0"/>
              <a:t>Photo-Orientation Device (POD)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9392E0-5A6D-4A46-9048-EA63A0A7F3A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Project #6</a:t>
            </a:r>
          </a:p>
        </p:txBody>
      </p:sp>
    </p:spTree>
    <p:extLst>
      <p:ext uri="{BB962C8B-B14F-4D97-AF65-F5344CB8AC3E}">
        <p14:creationId xmlns:p14="http://schemas.microsoft.com/office/powerpoint/2010/main" val="662982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Description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goal of the project at this point is to create a device that takes light inputs from the sun, and tells the operators which why is up. </a:t>
            </a:r>
          </a:p>
        </p:txBody>
      </p:sp>
      <p:pic>
        <p:nvPicPr>
          <p:cNvPr id="3076" name="Picture 4" descr="Image result for diamond sh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616"/>
          <a:stretch/>
        </p:blipFill>
        <p:spPr bwMode="auto">
          <a:xfrm>
            <a:off x="4122035" y="5612825"/>
            <a:ext cx="1988551" cy="4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n 3"/>
          <p:cNvSpPr/>
          <p:nvPr/>
        </p:nvSpPr>
        <p:spPr>
          <a:xfrm>
            <a:off x="8379556" y="2412988"/>
            <a:ext cx="856735" cy="634313"/>
          </a:xfrm>
          <a:prstGeom prst="sun">
            <a:avLst/>
          </a:prstGeom>
          <a:solidFill>
            <a:srgbClr val="FFD85B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8" name="Picture 6" descr="Image result for ar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0533" y="-891798"/>
            <a:ext cx="249555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V="1">
            <a:off x="5104687" y="5932776"/>
            <a:ext cx="3959817" cy="4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16309" y="2932815"/>
            <a:ext cx="0" cy="3005370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5116309" y="4819721"/>
            <a:ext cx="521509" cy="1119755"/>
          </a:xfrm>
          <a:prstGeom prst="line">
            <a:avLst/>
          </a:prstGeom>
          <a:ln w="190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>
            <a:off x="1121624" y="4813023"/>
            <a:ext cx="7942880" cy="2239505"/>
          </a:xfrm>
          <a:prstGeom prst="arc">
            <a:avLst>
              <a:gd name="adj1" fmla="val 11633011"/>
              <a:gd name="adj2" fmla="val 11550781"/>
            </a:avLst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5127932" y="2923924"/>
            <a:ext cx="3411632" cy="2993265"/>
          </a:xfrm>
          <a:prstGeom prst="straightConnector1">
            <a:avLst/>
          </a:prstGeom>
          <a:ln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446265" y="4520240"/>
            <a:ext cx="774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North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262539" y="5711855"/>
            <a:ext cx="774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East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36388" y="5711855"/>
            <a:ext cx="7744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West</a:t>
            </a: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5123837" y="5461900"/>
            <a:ext cx="3578461" cy="464181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8709825" y="3062888"/>
            <a:ext cx="18402" cy="2399012"/>
          </a:xfrm>
          <a:prstGeom prst="line">
            <a:avLst/>
          </a:prstGeom>
          <a:ln w="28575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/>
        </p:nvSpPr>
        <p:spPr>
          <a:xfrm rot="20136279">
            <a:off x="4558295" y="4094379"/>
            <a:ext cx="2159046" cy="1914349"/>
          </a:xfrm>
          <a:prstGeom prst="arc">
            <a:avLst>
              <a:gd name="adj1" fmla="val 16032102"/>
              <a:gd name="adj2" fmla="val 21488433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Arc 46"/>
          <p:cNvSpPr/>
          <p:nvPr/>
        </p:nvSpPr>
        <p:spPr>
          <a:xfrm rot="21420641">
            <a:off x="5936778" y="4898846"/>
            <a:ext cx="2159046" cy="1914349"/>
          </a:xfrm>
          <a:prstGeom prst="arc">
            <a:avLst>
              <a:gd name="adj1" fmla="val 20940630"/>
              <a:gd name="adj2" fmla="val 341883"/>
            </a:avLst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5152930" y="3659919"/>
            <a:ext cx="149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Zenith (Phi)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6814523" y="5219980"/>
            <a:ext cx="14978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Azmith</a:t>
            </a:r>
            <a:r>
              <a:rPr lang="en-US" sz="1400" dirty="0"/>
              <a:t> (Psi)</a:t>
            </a:r>
          </a:p>
        </p:txBody>
      </p:sp>
    </p:spTree>
    <p:extLst>
      <p:ext uri="{BB962C8B-B14F-4D97-AF65-F5344CB8AC3E}">
        <p14:creationId xmlns:p14="http://schemas.microsoft.com/office/powerpoint/2010/main" val="333102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  <p:bldP spid="29" grpId="0"/>
      <p:bldP spid="33" grpId="0"/>
      <p:bldP spid="34" grpId="0"/>
      <p:bldP spid="43" grpId="0" animBg="1"/>
      <p:bldP spid="47" grpId="0" animBg="1"/>
      <p:bldP spid="44" grpId="0"/>
      <p:bldP spid="4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26389" t="36420" r="32060" b="28189"/>
          <a:stretch/>
        </p:blipFill>
        <p:spPr bwMode="auto">
          <a:xfrm>
            <a:off x="2855516" y="2247899"/>
            <a:ext cx="6795399" cy="35718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051906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program:</a:t>
            </a:r>
          </a:p>
          <a:p>
            <a:pPr marL="0" indent="0">
              <a:buNone/>
            </a:pPr>
            <a:r>
              <a:rPr lang="en-US" dirty="0"/>
              <a:t>-Solar collection fields maximize efficiency</a:t>
            </a:r>
          </a:p>
          <a:p>
            <a:pPr marL="0" indent="0">
              <a:buNone/>
            </a:pPr>
            <a:r>
              <a:rPr lang="en-US" dirty="0"/>
              <a:t>-Positioning with only a light input</a:t>
            </a:r>
          </a:p>
          <a:p>
            <a:pPr marL="0" indent="0">
              <a:buNone/>
            </a:pPr>
            <a:r>
              <a:rPr lang="en-US" dirty="0"/>
              <a:t>-Is independent of forces or accelerations</a:t>
            </a:r>
          </a:p>
        </p:txBody>
      </p:sp>
      <p:pic>
        <p:nvPicPr>
          <p:cNvPr id="2054" name="Picture 6" descr="Image result for solar fields"/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962" y="2015732"/>
            <a:ext cx="2424892" cy="161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result for outer space s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8679" y="4026779"/>
            <a:ext cx="2286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214A400-A445-4F58-B124-9EBD6D5DD9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1579" y="4252170"/>
            <a:ext cx="3085188" cy="1715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211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70DAA-4FCC-411E-85FE-A26B22D74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5D78B1-DF07-4D52-A0DD-AF69C28BA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9494"/>
            <a:ext cx="10515600" cy="4351338"/>
          </a:xfrm>
        </p:spPr>
        <p:txBody>
          <a:bodyPr/>
          <a:lstStyle/>
          <a:p>
            <a:r>
              <a:rPr lang="en-US" dirty="0"/>
              <a:t>Professor Michael Shafer is the </a:t>
            </a:r>
          </a:p>
          <a:p>
            <a:pPr marL="0" indent="0">
              <a:buNone/>
            </a:pPr>
            <a:r>
              <a:rPr lang="en-US" dirty="0"/>
              <a:t>volunteer client for project-6: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Goal:</a:t>
            </a:r>
          </a:p>
          <a:p>
            <a:pPr marL="0" indent="0">
              <a:buNone/>
            </a:pPr>
            <a:r>
              <a:rPr lang="en-US" dirty="0"/>
              <a:t>Find a reliable and consistent alternative </a:t>
            </a:r>
          </a:p>
          <a:p>
            <a:pPr marL="0" indent="0">
              <a:buNone/>
            </a:pPr>
            <a:r>
              <a:rPr lang="en-US" dirty="0"/>
              <a:t>to accelerometers.</a:t>
            </a:r>
          </a:p>
        </p:txBody>
      </p:sp>
      <p:pic>
        <p:nvPicPr>
          <p:cNvPr id="3076" name="Picture 4" descr="Image result for michael shafer nau undergraduate">
            <a:extLst>
              <a:ext uri="{FF2B5EF4-FFF2-40B4-BE49-F238E27FC236}">
                <a16:creationId xmlns:a16="http://schemas.microsoft.com/office/drawing/2014/main" id="{0DF2FD43-0C9E-4ABE-89CB-0D9D3BA1E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428" y="1280865"/>
            <a:ext cx="2974298" cy="297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9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1451579" y="1987157"/>
            <a:ext cx="9603275" cy="3450613"/>
          </a:xfrm>
        </p:spPr>
        <p:txBody>
          <a:bodyPr/>
          <a:lstStyle/>
          <a:p>
            <a:r>
              <a:rPr lang="en-US" dirty="0"/>
              <a:t>Photo sensors</a:t>
            </a:r>
          </a:p>
          <a:p>
            <a:endParaRPr lang="en-US" dirty="0"/>
          </a:p>
          <a:p>
            <a:r>
              <a:rPr lang="en-US" dirty="0"/>
              <a:t>Processor</a:t>
            </a:r>
          </a:p>
          <a:p>
            <a:endParaRPr lang="en-US" dirty="0"/>
          </a:p>
          <a:p>
            <a:r>
              <a:rPr lang="en-US" dirty="0"/>
              <a:t>Power Source</a:t>
            </a:r>
          </a:p>
          <a:p>
            <a:endParaRPr lang="en-US" dirty="0"/>
          </a:p>
          <a:p>
            <a:r>
              <a:rPr lang="en-US" dirty="0"/>
              <a:t>Data output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Image result for photosensor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079" y="1509716"/>
            <a:ext cx="2428875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arduin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240" y="210143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Image result for photoelectric cells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043" y="3289610"/>
            <a:ext cx="1797197" cy="160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kid and gameboy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3216" y="4892568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369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of the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751" y="2434785"/>
            <a:ext cx="9603275" cy="3450613"/>
          </a:xfrm>
        </p:spPr>
        <p:txBody>
          <a:bodyPr/>
          <a:lstStyle/>
          <a:p>
            <a:r>
              <a:rPr lang="en-US" dirty="0"/>
              <a:t>Photocell:  Ambient light sensor Breakout [5]</a:t>
            </a:r>
          </a:p>
          <a:p>
            <a:r>
              <a:rPr lang="en-US" dirty="0"/>
              <a:t>Microcontroller:  Arduino </a:t>
            </a:r>
            <a:r>
              <a:rPr lang="en-US" dirty="0" err="1"/>
              <a:t>redboard</a:t>
            </a:r>
            <a:r>
              <a:rPr lang="en-US" dirty="0"/>
              <a:t> [1]</a:t>
            </a:r>
          </a:p>
          <a:p>
            <a:r>
              <a:rPr lang="en-US" dirty="0"/>
              <a:t>Solar cell/Diode: </a:t>
            </a:r>
          </a:p>
          <a:p>
            <a:r>
              <a:rPr lang="en-US" dirty="0"/>
              <a:t>User display:</a:t>
            </a:r>
          </a:p>
        </p:txBody>
      </p:sp>
      <p:pic>
        <p:nvPicPr>
          <p:cNvPr id="2050" name="Picture 2" descr="SparkFun Ambient Light Sensor Breakout - TEMT6000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0825" y="1538334"/>
            <a:ext cx="2092325" cy="209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SparkFun RedBoard - Programmed with Arduino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6333" l="4167" r="99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53" y="2875012"/>
            <a:ext cx="1830388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disco bal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Image result for disco bal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2" name="Picture 14" descr="Image result for disco ball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667" b="96889" l="2667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751" y="46139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16" descr="Image result for photodiod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8" descr="Bpw34 Photodiode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8" name="Picture 20" descr="Image result for photodiode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444" b="89778" l="4000" r="9688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199048">
            <a:off x="4519101" y="3737076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8185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Benchmarking</a:t>
            </a:r>
          </a:p>
        </p:txBody>
      </p:sp>
      <p:pic>
        <p:nvPicPr>
          <p:cNvPr id="3074" name="Picture 2" descr="light_cdslitetestdia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579" y="2525710"/>
            <a:ext cx="4740275" cy="297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645900" y="5775932"/>
            <a:ext cx="109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[7]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0630" t="26837" r="34498" b="17313"/>
          <a:stretch/>
        </p:blipFill>
        <p:spPr>
          <a:xfrm>
            <a:off x="1451579" y="2137743"/>
            <a:ext cx="4162426" cy="3749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74777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1616</TotalTime>
  <Words>268</Words>
  <Application>Microsoft Office PowerPoint</Application>
  <PresentationFormat>Widescreen</PresentationFormat>
  <Paragraphs>76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Gill Sans MT</vt:lpstr>
      <vt:lpstr>Gallery</vt:lpstr>
      <vt:lpstr>Team APOLLO</vt:lpstr>
      <vt:lpstr>Photo-Orientation Device (POD)</vt:lpstr>
      <vt:lpstr>Project Description</vt:lpstr>
      <vt:lpstr>function</vt:lpstr>
      <vt:lpstr>Why does this matter?</vt:lpstr>
      <vt:lpstr>Client</vt:lpstr>
      <vt:lpstr>Background</vt:lpstr>
      <vt:lpstr>State of the art</vt:lpstr>
      <vt:lpstr>Benchmarking</vt:lpstr>
      <vt:lpstr>Customer Requirements</vt:lpstr>
      <vt:lpstr>Engineering Requirements</vt:lpstr>
      <vt:lpstr>Hoq:</vt:lpstr>
      <vt:lpstr>Schedule</vt:lpstr>
      <vt:lpstr>Budget</vt:lpstr>
      <vt:lpstr>Questions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trentonablack@gmail.com</dc:creator>
  <cp:lastModifiedBy>dakota hanks</cp:lastModifiedBy>
  <cp:revision>37</cp:revision>
  <dcterms:created xsi:type="dcterms:W3CDTF">2018-02-04T20:34:57Z</dcterms:created>
  <dcterms:modified xsi:type="dcterms:W3CDTF">2018-02-08T15:01:01Z</dcterms:modified>
</cp:coreProperties>
</file>