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5"/>
  </p:notesMasterIdLst>
  <p:sldIdLst>
    <p:sldId id="256" r:id="rId2"/>
    <p:sldId id="257" r:id="rId3"/>
    <p:sldId id="258" r:id="rId4"/>
    <p:sldId id="271" r:id="rId5"/>
    <p:sldId id="260" r:id="rId6"/>
    <p:sldId id="273" r:id="rId7"/>
    <p:sldId id="270" r:id="rId8"/>
    <p:sldId id="274" r:id="rId9"/>
    <p:sldId id="264" r:id="rId10"/>
    <p:sldId id="272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um Begay" initials="TB" lastIdx="1" clrIdx="0">
    <p:extLst>
      <p:ext uri="{19B8F6BF-5375-455C-9EA6-DF929625EA0E}">
        <p15:presenceInfo xmlns:p15="http://schemas.microsoft.com/office/powerpoint/2012/main" userId="ecca8c800177b4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6666-36C1-4651-B0AC-C0AB8900ED2C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7395-490D-4103-9462-41997A28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E919-45FE-41A1-B32E-3CFF6524C547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1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C45C-75EA-48AA-87BB-154E6B83C1F2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7A6F-B1F1-4A96-9A62-6D1086C8A02E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EE3A-84C8-4ADF-A246-508EDC562EE8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1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5C11-6F87-42DD-96FB-85AFD5B8CE0F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98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ECE6-66A8-4143-B7E6-92642FF0818B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083-C798-40A4-8C6C-A3CB6B9BFD26}" type="datetime1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8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77CC-220C-4979-9971-590EA127B2F7}" type="datetime1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DD6-71E5-4047-AA99-46B58CD1F2C1}" type="datetime1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892016-30F6-458C-B97B-48E2938BACC9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CC5-E0D7-4DD3-A8E6-03EAB601B605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9BFB79-ED62-4A41-BB6D-18A45DAB8699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26991E-DBCC-48B8-A052-4A7693B31C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4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4AC6-5EFB-4D51-BBA2-972A4AFB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49459"/>
            <a:ext cx="10058400" cy="3566160"/>
          </a:xfrm>
        </p:spPr>
        <p:txBody>
          <a:bodyPr/>
          <a:lstStyle/>
          <a:p>
            <a:r>
              <a:rPr lang="en" dirty="0"/>
              <a:t>SRP Solar </a:t>
            </a:r>
            <a:r>
              <a:rPr lang="en-US" dirty="0"/>
              <a:t>Air</a:t>
            </a:r>
            <a:r>
              <a:rPr lang="en" dirty="0"/>
              <a:t> Heater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2D19E-5EB1-4234-9EED-8C1FEB4C0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49171"/>
            <a:ext cx="8565335" cy="1726546"/>
          </a:xfrm>
        </p:spPr>
        <p:txBody>
          <a:bodyPr>
            <a:normAutofit fontScale="47500" lnSpcReduction="20000"/>
          </a:bodyPr>
          <a:lstStyle/>
          <a:p>
            <a:pPr lvl="0">
              <a:spcBef>
                <a:spcPts val="0"/>
              </a:spcBef>
            </a:pPr>
            <a:r>
              <a:rPr lang="en" sz="3400" dirty="0"/>
              <a:t>Carl Aaker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3400" dirty="0"/>
              <a:t>Ahmad Abuouf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3400" dirty="0"/>
              <a:t>Wyatt Bain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3400" dirty="0"/>
              <a:t>Tatum Begay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3400" dirty="0"/>
              <a:t>Alonzo Bizahaloni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3400" dirty="0"/>
              <a:t>Brandon Dunn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3400" dirty="0"/>
              <a:t>Taylor McCormick</a:t>
            </a:r>
          </a:p>
          <a:p>
            <a:pPr lvl="0">
              <a:spcBef>
                <a:spcPts val="0"/>
              </a:spcBef>
            </a:pPr>
            <a:r>
              <a:rPr lang="en" sz="3400" dirty="0"/>
              <a:t>William Senseman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A6E3C-B7A8-47B8-A805-185B2074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990A9-5265-4747-8079-A1FE2AE2E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443"/>
            <a:ext cx="12192000" cy="526246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83C7C-4803-41FE-BB6A-2FF1BDAF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Wyatt Bain | November 8, 2017 | SRP Solar Air Heater</a:t>
            </a:r>
          </a:p>
        </p:txBody>
      </p:sp>
    </p:spTree>
    <p:extLst>
      <p:ext uri="{BB962C8B-B14F-4D97-AF65-F5344CB8AC3E}">
        <p14:creationId xmlns:p14="http://schemas.microsoft.com/office/powerpoint/2010/main" val="14856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16DF-FB0D-474A-BDD6-0534CDA3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Budget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74BF-5C7C-4CD1-8ADB-2B550626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Our proposed total budget is $2000.00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F757D-F56A-45B7-9149-0FFC1896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01086-80FF-442B-943F-0FE818BE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827" y="6459785"/>
            <a:ext cx="5015162" cy="365125"/>
          </a:xfrm>
        </p:spPr>
        <p:txBody>
          <a:bodyPr/>
          <a:lstStyle/>
          <a:p>
            <a:r>
              <a:rPr lang="en-US" sz="1400" dirty="0"/>
              <a:t>Alonzo </a:t>
            </a:r>
            <a:r>
              <a:rPr lang="en-US" sz="1400" dirty="0" err="1"/>
              <a:t>Bizahaloni</a:t>
            </a:r>
            <a:r>
              <a:rPr lang="en-US" sz="1400" dirty="0"/>
              <a:t> | November 8, 2017 | SRP Solar Heater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E812CB7-422F-4432-AC4D-D6E6BC74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975" y="21733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DBC7BC-397C-41EB-BD4A-B86F60A51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77826"/>
              </p:ext>
            </p:extLst>
          </p:nvPr>
        </p:nvGraphicFramePr>
        <p:xfrm>
          <a:off x="2575229" y="2630594"/>
          <a:ext cx="6840746" cy="3418701"/>
        </p:xfrm>
        <a:graphic>
          <a:graphicData uri="http://schemas.openxmlformats.org/drawingml/2006/table">
            <a:tbl>
              <a:tblPr firstRow="1" firstCol="1" bandRow="1"/>
              <a:tblGrid>
                <a:gridCol w="1016893">
                  <a:extLst>
                    <a:ext uri="{9D8B030D-6E8A-4147-A177-3AD203B41FA5}">
                      <a16:colId xmlns:a16="http://schemas.microsoft.com/office/drawing/2014/main" val="2724118401"/>
                    </a:ext>
                  </a:extLst>
                </a:gridCol>
                <a:gridCol w="3339243">
                  <a:extLst>
                    <a:ext uri="{9D8B030D-6E8A-4147-A177-3AD203B41FA5}">
                      <a16:colId xmlns:a16="http://schemas.microsoft.com/office/drawing/2014/main" val="2691040181"/>
                    </a:ext>
                  </a:extLst>
                </a:gridCol>
                <a:gridCol w="955123">
                  <a:extLst>
                    <a:ext uri="{9D8B030D-6E8A-4147-A177-3AD203B41FA5}">
                      <a16:colId xmlns:a16="http://schemas.microsoft.com/office/drawing/2014/main" val="515408151"/>
                    </a:ext>
                  </a:extLst>
                </a:gridCol>
                <a:gridCol w="1529487">
                  <a:extLst>
                    <a:ext uri="{9D8B030D-6E8A-4147-A177-3AD203B41FA5}">
                      <a16:colId xmlns:a16="http://schemas.microsoft.com/office/drawing/2014/main" val="513736362"/>
                    </a:ext>
                  </a:extLst>
                </a:gridCol>
              </a:tblGrid>
              <a:tr h="26297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SRP Budget Proposal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23604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233163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Solar Air Heater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512305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PCM(Phase Change Material)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$205.20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(2 ft by 4 ft)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25859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Travel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331330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Stainless Steel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$52.98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283819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12V Battery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$97.89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735374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69591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855702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Optional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317197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Styrofoam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$25.16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244649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Wood (2inx4inx10ft)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$105.60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722127"/>
                  </a:ext>
                </a:extLst>
              </a:tr>
              <a:tr h="262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budget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$2,286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645712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E2D6F7D3-99F2-43D7-8A55-34AE64859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229" y="2353595"/>
            <a:ext cx="32648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3: Budget Proposal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9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B69A-6C3F-4586-A2E0-4650D7CC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EC5-8B43-4947-B505-1AEFA81A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8986"/>
            <a:ext cx="10058400" cy="4023360"/>
          </a:xfrm>
        </p:spPr>
        <p:txBody>
          <a:bodyPr anchor="ctr">
            <a:normAutofit/>
          </a:bodyPr>
          <a:lstStyle/>
          <a:p>
            <a:r>
              <a:rPr lang="en-US" sz="1600" dirty="0"/>
              <a:t>[1] 	M. Daly. (2017, Sept.) Solar Air Heater – SolarThermiX [Online].  Available: www.solarthermix.net/heat. 	[Accessed: September 21, 2017].</a:t>
            </a:r>
          </a:p>
          <a:p>
            <a:r>
              <a:rPr lang="en-US" sz="1600" dirty="0"/>
              <a:t>[2]	Green NAU. (2015, Jan.)  NAU Installs Novel Solar Thermal | Green NAU [Online]. Available: 	https://www2.nau.edu/green-p/index.php/2015/01/29/nau-installs-novel-solar-thermal/. 		[Accessed: November 5, 2017].</a:t>
            </a:r>
          </a:p>
          <a:p>
            <a:r>
              <a:rPr lang="en-US" sz="1600" dirty="0"/>
              <a:t>[3] 	M. Daly. (2017, Sept.) Phase Change Material – SolarThermiX [Online]. Available: 	http://www.solarthermix.net/phase-change. [Accessed: September 21,2017]. </a:t>
            </a:r>
          </a:p>
          <a:p>
            <a:r>
              <a:rPr lang="en-US" sz="1600" dirty="0"/>
              <a:t>[4] 	Insolcorp. (2015, Jan.) Infinite R™ | Phase Change Materials | Thermal Storage | Insolcorp, Inc [Online]. 	Available: http://www.insolcorp.com/. [Accessed 7 Nov. 2017].</a:t>
            </a:r>
          </a:p>
          <a:p>
            <a:r>
              <a:rPr lang="en-US" sz="1600" dirty="0"/>
              <a:t>[5] 	M. Bertola. (1996, Jan.) Hogan [Online]. Available: http://www.so-utah.com/features/hogan/. [Accessed: 	November 5,2017].</a:t>
            </a:r>
          </a:p>
          <a:p>
            <a:r>
              <a:rPr lang="en-US" sz="1600" dirty="0"/>
              <a:t>[6] 	GR Building Systems LLC. (2017, Jan.) GR Building Systems [Online]. Available: http://grbuildingsystems.com/. 	[Accessed: September 18, 2017].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0F764-BA53-42DC-927C-31D8D853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67184-DCED-42A3-8447-8691E97D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7B969-7BE9-4E79-A95D-F090FD670F44}"/>
              </a:ext>
            </a:extLst>
          </p:cNvPr>
          <p:cNvSpPr txBox="1"/>
          <p:nvPr/>
        </p:nvSpPr>
        <p:spPr>
          <a:xfrm>
            <a:off x="3485322" y="2676938"/>
            <a:ext cx="536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5262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3D0F-6F08-42D8-9F70-65FDEC38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Project Description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7139-E1A1-4E10-A291-76247E5CE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We are examining the effectiveness of phase change material (PCM) and a solar air heater for houses off the grid on the Navajo Nation.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Salt River Project (SRP) is our sponsor for this project.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Our goal is to reduce or eliminate the coal, wood, or propane heaters currently used.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This should impact the lives of Navajo Nation by providing a warm, healthy, and safe environment for those who may use it.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None/>
            </a:pPr>
            <a:endParaRPr lang="en-US" sz="18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None/>
            </a:pPr>
            <a:endParaRPr lang="en-US" sz="180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31A53-4E65-4C2B-9B73-4DE67BEE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2</a:t>
            </a:fld>
            <a:endParaRPr lang="en-US"/>
          </a:p>
        </p:txBody>
      </p:sp>
      <p:pic>
        <p:nvPicPr>
          <p:cNvPr id="4" name="Shape 62">
            <a:extLst>
              <a:ext uri="{FF2B5EF4-FFF2-40B4-BE49-F238E27FC236}">
                <a16:creationId xmlns:a16="http://schemas.microsoft.com/office/drawing/2014/main" id="{F2AF635F-77C9-4E9A-8635-AE93576F6BC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30530" y="411281"/>
            <a:ext cx="3425150" cy="12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C25D9-58F5-4A6A-956F-B8066408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Carl Aaker | November 8, 2017 | SRP Solar AIR Heater</a:t>
            </a:r>
          </a:p>
        </p:txBody>
      </p:sp>
    </p:spTree>
    <p:extLst>
      <p:ext uri="{BB962C8B-B14F-4D97-AF65-F5344CB8AC3E}">
        <p14:creationId xmlns:p14="http://schemas.microsoft.com/office/powerpoint/2010/main" val="253651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AFB1-93ED-4BCD-9F41-E67D120B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C4DE-EB58-4081-A6D5-C2B4C121B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Our team is given a SolarThermiX STX 7000, a solar air heater panel, which we will be combining with PCM, something that has not been done before [1].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One current use of the solar air heater is in the ROTC building in the middle of NAU campus.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E62F5-17A7-4C28-AAF2-5532C24D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BAA46-2693-4721-BEF3-AD9747C1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2066" y="6459785"/>
            <a:ext cx="4946923" cy="365125"/>
          </a:xfrm>
        </p:spPr>
        <p:txBody>
          <a:bodyPr/>
          <a:lstStyle/>
          <a:p>
            <a:r>
              <a:rPr lang="en-US" sz="1400" dirty="0"/>
              <a:t>Ahmad </a:t>
            </a:r>
            <a:r>
              <a:rPr lang="en-US" sz="1400" dirty="0" err="1"/>
              <a:t>abuouf</a:t>
            </a:r>
            <a:r>
              <a:rPr lang="en-US" sz="1400" dirty="0"/>
              <a:t> | November 8, 2017 | SRP Solar AIR Heater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1F81C9-A773-40CC-ACE9-D6EC96F0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760" y="32306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ROTC Building Solar Air Heaters.JPG">
            <a:extLst>
              <a:ext uri="{FF2B5EF4-FFF2-40B4-BE49-F238E27FC236}">
                <a16:creationId xmlns:a16="http://schemas.microsoft.com/office/drawing/2014/main" id="{2538EECB-83BB-49A9-8DD9-A0EF808B6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53" y="3145254"/>
            <a:ext cx="3166053" cy="26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5056CCA-5C8F-410F-AB17-FE1523C4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52" y="5861400"/>
            <a:ext cx="3166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NAU ROTC Building solar air heater [2]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E82E-C71D-4B1B-A25B-539A4625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EE05-7D24-4E4D-8C77-1AAACF640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PCM is currently used in the north campus Blome building in order to aid in insulation and provide heat to the building throughout the night [2][3].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A hogan is a traditional Navajo dwelling which is usually made from clay, wood, and stone.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42F6E-91C4-4452-9DE3-4268BDC5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66D72-2DE1-44CE-91A1-EFC55DDA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092" y="26593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2" descr="https://lh5.googleusercontent.com/fhX4UIpJQB8eDMi02dTiaGZ4pUK6ocigqUGZGospKkFhvytvswlc1IVhxACt4wsItqJ1LbsWpEFWFooVqOaPXMQe3CSCBQ4tXg7z-EIZMQ_MRHjXCoLNxQkJBcgFcrughJe_RaL2tQ">
            <a:extLst>
              <a:ext uri="{FF2B5EF4-FFF2-40B4-BE49-F238E27FC236}">
                <a16:creationId xmlns:a16="http://schemas.microsoft.com/office/drawing/2014/main" id="{E797A691-6642-4C3E-A931-4DCC3F66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1" y="3058117"/>
            <a:ext cx="2857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73E0BBB-5E68-46FD-9DDA-F0803F81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951" y="5977468"/>
            <a:ext cx="2857500" cy="2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2: PCM above suspended ceiling [4]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BBEB005-8D35-46FC-9832-C8D14EF8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458" y="25734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3" descr="https://lh5.googleusercontent.com/PjDf375E1tzH20tVyOVwTQPs0judpQpdOC0UYoXc1KCMMhQt-s6VQaNeY4zyqDiFMNtUPiVLs6F_wNhPkEKIjvJXpftYsEx5DfvZxUNj1usFaOTVhlAzdoszgqdYXErlI9z5ElGZFg">
            <a:extLst>
              <a:ext uri="{FF2B5EF4-FFF2-40B4-BE49-F238E27FC236}">
                <a16:creationId xmlns:a16="http://schemas.microsoft.com/office/drawing/2014/main" id="{2AB31842-5719-4468-8BFA-7BD223FF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45" y="3028239"/>
            <a:ext cx="43910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645E22FA-7736-4BE2-AAE4-DB1A6312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445" y="5979675"/>
            <a:ext cx="39611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3: Female hogan [5]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9C116EE-53F4-4AF0-A1CC-F3800128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804" y="6522615"/>
            <a:ext cx="5479186" cy="365125"/>
          </a:xfrm>
        </p:spPr>
        <p:txBody>
          <a:bodyPr/>
          <a:lstStyle/>
          <a:p>
            <a:r>
              <a:rPr lang="en-US" sz="1400" dirty="0"/>
              <a:t>William </a:t>
            </a:r>
            <a:r>
              <a:rPr lang="en-US" sz="1400" dirty="0" err="1"/>
              <a:t>senseman</a:t>
            </a:r>
            <a:r>
              <a:rPr lang="en-US" sz="1400" dirty="0"/>
              <a:t> | November 8, 2017 | SRP Solar AIR Heater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8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6C87-030A-460A-A556-4EDFAB04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Design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B742-3A68-45EE-8C4C-02B511590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Must be able to heat a hogan or Navajo home off the grid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Solar heater for a modern hogan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Must be able to heat home overnight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Implement PCM material to store heat for dissipation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Must be able to heat home in harsh weather conditions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Snow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Rain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/>
              <a:t>Wind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00523-99BB-496D-9CE4-EC94BD15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977D8-49F9-4764-BEC1-E58F8E9C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1313" y="6459785"/>
            <a:ext cx="5847676" cy="365125"/>
          </a:xfrm>
        </p:spPr>
        <p:txBody>
          <a:bodyPr/>
          <a:lstStyle/>
          <a:p>
            <a:r>
              <a:rPr lang="en-US" sz="1400" dirty="0"/>
              <a:t>Brandon </a:t>
            </a:r>
            <a:r>
              <a:rPr lang="en-US" sz="1400" dirty="0" err="1"/>
              <a:t>dunn</a:t>
            </a:r>
            <a:r>
              <a:rPr lang="en-US" sz="1400" dirty="0"/>
              <a:t> | November 8, 2017 | SRP Solar AIR Heater</a:t>
            </a:r>
          </a:p>
        </p:txBody>
      </p:sp>
    </p:spTree>
    <p:extLst>
      <p:ext uri="{BB962C8B-B14F-4D97-AF65-F5344CB8AC3E}">
        <p14:creationId xmlns:p14="http://schemas.microsoft.com/office/powerpoint/2010/main" val="40167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75A4-7666-425B-BEBD-36ACF34A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E0A7-314E-4B69-BDEB-92C2FDD4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Box made from Green Rhino building material [6]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Circulates warm air through the solar heater and the house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 Empty space reserved for phase change material (PCM)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AC3FB-7742-4A52-A7B9-8958AD94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FF8D68-73E8-4C84-ABBE-C267DB13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79" y="3330815"/>
            <a:ext cx="16496021" cy="57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C16E01B-6307-42BF-A887-1DC5FBB4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790" y="3327694"/>
            <a:ext cx="16177400" cy="62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A48145-308C-4404-8033-A7CF2B43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 descr="https://lh4.googleusercontent.com/K5133cwk92XKq7SU4RyS0o5Q910m199_OxYxYUFsgbUvXY3Xiw7GSNC1yHTtvKzbJQ_USsxFdTIP-ctMLiPFxpHnGL8R4ZxUkxQ1mdA9jdqwVQ_iBmRrQ2pRGdVQl1HcI1qJZf3r6A">
            <a:extLst>
              <a:ext uri="{FF2B5EF4-FFF2-40B4-BE49-F238E27FC236}">
                <a16:creationId xmlns:a16="http://schemas.microsoft.com/office/drawing/2014/main" id="{F3B247AD-AA78-4846-B2B1-7A7D47A7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95" y="3257550"/>
            <a:ext cx="41433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E088BE-E929-4DF8-A3D2-E036AF7C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095" y="5838968"/>
            <a:ext cx="21217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4: Outside Concept View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3AE3E32-3410-44B5-AA08-E8350B61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8" descr="https://lh5.googleusercontent.com/wKWW-4WoyIBpUDmi32IMNCeCYMuc5gyn2bd7_YZMLROxx_TvcA-IqG5prikRvtrXPF9A6egD2Kg4DnsQxZGeMDbFKKDGCE51LlVIeZfkEGXq6kabKo4GdPeWCUfCi7vcfSKOQPd3lg">
            <a:extLst>
              <a:ext uri="{FF2B5EF4-FFF2-40B4-BE49-F238E27FC236}">
                <a16:creationId xmlns:a16="http://schemas.microsoft.com/office/drawing/2014/main" id="{E1880747-CF7C-4124-BCF3-F9CDF67D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50" y="3257550"/>
            <a:ext cx="3824192" cy="2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D95FEE5F-1D46-424A-B9C1-48AD7DF46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750" y="5838968"/>
            <a:ext cx="20079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5: Inside Concept View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EE5BD-AE44-4852-801A-E88BEEAB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294" y="6459785"/>
            <a:ext cx="5418160" cy="365125"/>
          </a:xfrm>
        </p:spPr>
        <p:txBody>
          <a:bodyPr/>
          <a:lstStyle/>
          <a:p>
            <a:r>
              <a:rPr lang="en-US" sz="1400"/>
              <a:t>Taylor McCormick | November 8, 2017 | SRP Solar Air Heater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563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5E14F-97FB-4EF2-A3E7-A9A43436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2856D-6F5A-4CEC-9A2E-0B013A6FD65C}"/>
              </a:ext>
            </a:extLst>
          </p:cNvPr>
          <p:cNvSpPr txBox="1"/>
          <p:nvPr/>
        </p:nvSpPr>
        <p:spPr>
          <a:xfrm>
            <a:off x="739354" y="-28000"/>
            <a:ext cx="626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Consumer</a:t>
            </a:r>
            <a:r>
              <a:rPr lang="e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Requirements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2C3C72-86B1-485A-B5AE-32D2516E8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62084"/>
              </p:ext>
            </p:extLst>
          </p:nvPr>
        </p:nvGraphicFramePr>
        <p:xfrm>
          <a:off x="834888" y="1061186"/>
          <a:ext cx="10069674" cy="5315352"/>
        </p:xfrm>
        <a:graphic>
          <a:graphicData uri="http://schemas.openxmlformats.org/drawingml/2006/table">
            <a:tbl>
              <a:tblPr firstRow="1" firstCol="1" bandRow="1"/>
              <a:tblGrid>
                <a:gridCol w="3193217">
                  <a:extLst>
                    <a:ext uri="{9D8B030D-6E8A-4147-A177-3AD203B41FA5}">
                      <a16:colId xmlns:a16="http://schemas.microsoft.com/office/drawing/2014/main" val="2819663436"/>
                    </a:ext>
                  </a:extLst>
                </a:gridCol>
                <a:gridCol w="1841620">
                  <a:extLst>
                    <a:ext uri="{9D8B030D-6E8A-4147-A177-3AD203B41FA5}">
                      <a16:colId xmlns:a16="http://schemas.microsoft.com/office/drawing/2014/main" val="2730544657"/>
                    </a:ext>
                  </a:extLst>
                </a:gridCol>
                <a:gridCol w="5034837">
                  <a:extLst>
                    <a:ext uri="{9D8B030D-6E8A-4147-A177-3AD203B41FA5}">
                      <a16:colId xmlns:a16="http://schemas.microsoft.com/office/drawing/2014/main" val="2760509068"/>
                    </a:ext>
                  </a:extLst>
                </a:gridCol>
              </a:tblGrid>
              <a:tr h="354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Requirements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(Total = 63)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Rationale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850031"/>
                  </a:ext>
                </a:extLst>
              </a:tr>
              <a:tr h="463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Ease of Use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Ensures that the solar air heater can be operated and maintained by the average consumer.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176575"/>
                  </a:ext>
                </a:extLst>
              </a:tr>
              <a:tr h="463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Simplicity of Design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simplicity of the design would reduce costs for prototyping and testing.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109315"/>
                  </a:ext>
                </a:extLst>
              </a:tr>
              <a:tr h="69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Cost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having a low cost, this ensures that Navajo families can heat their home safely and can be accessible to everyone.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20487"/>
                  </a:ext>
                </a:extLst>
              </a:tr>
              <a:tr h="516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ensures that the PCM would not put the contents of the home at risk for fires or damages.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527782"/>
                  </a:ext>
                </a:extLst>
              </a:tr>
              <a:tr h="516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ensures that the operation of the solar heater can be operated by all ages.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758061"/>
                  </a:ext>
                </a:extLst>
              </a:tr>
              <a:tr h="694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Efficiency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Shows how much energy the solar air heater can produce and how much energy can be converted to heat the home.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992823"/>
                  </a:ext>
                </a:extLst>
              </a:tr>
              <a:tr h="516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size of the SolarThermiX STX 7000 is 4x8x2 ft. and must be able to be place outside the home.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839705"/>
                  </a:ext>
                </a:extLst>
              </a:tr>
              <a:tr h="516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Aesthetics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overall design must fits client’s needs and blend within the desert landscape.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7" marR="58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85964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5D66008-6519-4016-A4A3-2EB1D2628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88" y="802997"/>
            <a:ext cx="151063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1: Customer Requirements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ED546-60D4-4664-B0CF-A0659713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Wyatt Bain | November 8, 2017 | SRP Solar Air Heater</a:t>
            </a:r>
          </a:p>
        </p:txBody>
      </p:sp>
    </p:spTree>
    <p:extLst>
      <p:ext uri="{BB962C8B-B14F-4D97-AF65-F5344CB8AC3E}">
        <p14:creationId xmlns:p14="http://schemas.microsoft.com/office/powerpoint/2010/main" val="408597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E5B1F-4276-45E0-8CF3-699D197F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5426991E-DBCC-48B8-A052-4A7693B31CA3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FBC9CB-3CE3-4ECC-9372-CCE74F777B25}"/>
              </a:ext>
            </a:extLst>
          </p:cNvPr>
          <p:cNvSpPr txBox="1"/>
          <p:nvPr/>
        </p:nvSpPr>
        <p:spPr>
          <a:xfrm>
            <a:off x="577583" y="0"/>
            <a:ext cx="9978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Engineering Requirements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218AD8-E11B-4752-AF82-9E756FCB0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62449"/>
              </p:ext>
            </p:extLst>
          </p:nvPr>
        </p:nvGraphicFramePr>
        <p:xfrm>
          <a:off x="654540" y="1031707"/>
          <a:ext cx="10557944" cy="5290277"/>
        </p:xfrm>
        <a:graphic>
          <a:graphicData uri="http://schemas.openxmlformats.org/drawingml/2006/table">
            <a:tbl>
              <a:tblPr firstRow="1" firstCol="1" bandRow="1"/>
              <a:tblGrid>
                <a:gridCol w="2962997">
                  <a:extLst>
                    <a:ext uri="{9D8B030D-6E8A-4147-A177-3AD203B41FA5}">
                      <a16:colId xmlns:a16="http://schemas.microsoft.com/office/drawing/2014/main" val="400733634"/>
                    </a:ext>
                  </a:extLst>
                </a:gridCol>
                <a:gridCol w="1647491">
                  <a:extLst>
                    <a:ext uri="{9D8B030D-6E8A-4147-A177-3AD203B41FA5}">
                      <a16:colId xmlns:a16="http://schemas.microsoft.com/office/drawing/2014/main" val="4174042956"/>
                    </a:ext>
                  </a:extLst>
                </a:gridCol>
                <a:gridCol w="2614080">
                  <a:extLst>
                    <a:ext uri="{9D8B030D-6E8A-4147-A177-3AD203B41FA5}">
                      <a16:colId xmlns:a16="http://schemas.microsoft.com/office/drawing/2014/main" val="3459706602"/>
                    </a:ext>
                  </a:extLst>
                </a:gridCol>
                <a:gridCol w="3333376">
                  <a:extLst>
                    <a:ext uri="{9D8B030D-6E8A-4147-A177-3AD203B41FA5}">
                      <a16:colId xmlns:a16="http://schemas.microsoft.com/office/drawing/2014/main" val="3222274791"/>
                    </a:ext>
                  </a:extLst>
                </a:gridCol>
              </a:tblGrid>
              <a:tr h="223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Requirements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Tolerance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Rationale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250942"/>
                  </a:ext>
                </a:extLst>
              </a:tr>
              <a:tr h="446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4x8x2 ft.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maximize the dimensions of the SolarThermiX STX 7000 solar air heater.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249943"/>
                  </a:ext>
                </a:extLst>
              </a:tr>
              <a:tr h="637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allowance given by SRP. The cost of design, prototyping, and testing should not exceed $2,000. 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4666"/>
                  </a:ext>
                </a:extLst>
              </a:tr>
              <a:tr h="637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lbs.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 lbs.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able to safely lift the PCM off the SolarThermiX heater and bring inside the home.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571862"/>
                  </a:ext>
                </a:extLst>
              </a:tr>
              <a:tr h="446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Heat Absorption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73° to 80° Fahrenheit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-3° Fahrenheit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PCM must be able to heat up the home within this temperature range.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793066"/>
                  </a:ext>
                </a:extLst>
              </a:tr>
              <a:tr h="637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Ease of Assembly/Installation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≤2 hours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Assembly of the solar air heater and placement of the PCM should not exceed 2 hours.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811850"/>
                  </a:ext>
                </a:extLst>
              </a:tr>
              <a:tr h="637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Lifespan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years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 year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solar air heater and PCM must have a lifespan of 10 years as specified by SolarThermiX.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03210"/>
                  </a:ext>
                </a:extLst>
              </a:tr>
              <a:tr h="446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Heat Storage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hours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 hours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PCM must be able to heat up the home for at least 8 hours.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895469"/>
                  </a:ext>
                </a:extLst>
              </a:tr>
              <a:tr h="446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of Energy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 MJ/hr.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flow of energy specified by SolarThermiX STX 7000.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814221"/>
                  </a:ext>
                </a:extLst>
              </a:tr>
              <a:tr h="637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cost of repair of the solar air heater or replacement of the PCM should not exceed $300.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65" marR="42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28573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553B3495-589D-421B-B863-76F4374B7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40" y="754708"/>
            <a:ext cx="294186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2: Engineering Requirements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A183B-1290-4559-8460-88572CFB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Tatum Begay | November 8, 2017 | SRP Solar Air Heater</a:t>
            </a:r>
          </a:p>
        </p:txBody>
      </p:sp>
    </p:spTree>
    <p:extLst>
      <p:ext uri="{BB962C8B-B14F-4D97-AF65-F5344CB8AC3E}">
        <p14:creationId xmlns:p14="http://schemas.microsoft.com/office/powerpoint/2010/main" val="231863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893D-462A-4036-8576-0D9B9932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Schedule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305D-6ADC-44C7-8A80-A0BC30E9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Updated Gantt chart shows the team's task from October 30 to the end of the semester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team is currently on 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0D746-326A-4B50-9C9F-0AC68023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91E-DBCC-48B8-A052-4A7693B31CA3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CAA0E-C2AC-4B89-99B2-47E56133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Wyatt Bain | November 8, 2017 | SRP Solar Air Heater</a:t>
            </a:r>
          </a:p>
        </p:txBody>
      </p:sp>
    </p:spTree>
    <p:extLst>
      <p:ext uri="{BB962C8B-B14F-4D97-AF65-F5344CB8AC3E}">
        <p14:creationId xmlns:p14="http://schemas.microsoft.com/office/powerpoint/2010/main" val="42410229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</TotalTime>
  <Words>1006</Words>
  <Application>Microsoft Office PowerPoint</Application>
  <PresentationFormat>Widescreen</PresentationFormat>
  <Paragraphs>202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</vt:lpstr>
      <vt:lpstr>SRP Solar Air Heater</vt:lpstr>
      <vt:lpstr>Project Description</vt:lpstr>
      <vt:lpstr>Background</vt:lpstr>
      <vt:lpstr>Background Cont.</vt:lpstr>
      <vt:lpstr>Design Requirements</vt:lpstr>
      <vt:lpstr>Final Design Description</vt:lpstr>
      <vt:lpstr>PowerPoint Presentation</vt:lpstr>
      <vt:lpstr>PowerPoint Presentation</vt:lpstr>
      <vt:lpstr>Schedule</vt:lpstr>
      <vt:lpstr>PowerPoint Presentation</vt:lpstr>
      <vt:lpstr>Budget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SRP Solar Heater</dc:title>
  <dc:creator>Tatum Begay</dc:creator>
  <cp:lastModifiedBy>Tatum Begay</cp:lastModifiedBy>
  <cp:revision>134</cp:revision>
  <dcterms:created xsi:type="dcterms:W3CDTF">2017-10-04T19:54:41Z</dcterms:created>
  <dcterms:modified xsi:type="dcterms:W3CDTF">2017-11-07T23:10:06Z</dcterms:modified>
</cp:coreProperties>
</file>