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Maven Pro" panose="020B0604020202020204" charset="0"/>
      <p:regular r:id="rId38"/>
      <p:bold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zalea Gran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CE52A1-CB02-4796-B25C-8F337749FDA2}">
  <a:tblStyle styleId="{23CE52A1-CB02-4796-B25C-8F337749FD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2164" autoAdjust="0"/>
  </p:normalViewPr>
  <p:slideViewPr>
    <p:cSldViewPr snapToGrid="0">
      <p:cViewPr varScale="1">
        <p:scale>
          <a:sx n="106" d="100"/>
          <a:sy n="106" d="100"/>
        </p:scale>
        <p:origin x="75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4-24T17:23:31.499" idx="1">
    <p:pos x="6000" y="0"/>
    <p:text>brief slide about t bracket, l-bracket, pulley, and cable system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Shape 5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‘In future work the device would be lighter for a child’s size’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 that the weight would be less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Radial force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Shape 11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Shape 1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Shape 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Shape 15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Shape 18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Shape 23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Shape 2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Shape 29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Shape 30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Shape 3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Shape 33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Shape 3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Shape 36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Shape 37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Shape 38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Shape 40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Shape 46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hape 142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Shape 14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Shape 144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Shape 14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Shape 148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Shape 149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Shape 150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Shape 15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Shape 15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Shape 15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Shape 154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Shape 15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Shape 15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Shape 15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Shape 158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Shape 159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Shape 160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Shape 16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Shape 16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Shape 164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Shape 166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Shape 167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Shape 170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Shape 174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Shape 175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Shape 177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Shape 178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Shape 179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Shape 18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Shape 18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Shape 184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Shape 185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Shape 186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Shape 189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Shape 190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Shape 194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Shape 195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Shape 196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Shape 197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Shape 198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Shape 199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Shape 20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Shape 204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Shape 206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Shape 207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Shape 208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Shape 209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Shape 210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Shape 2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Shape 21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Shape 21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Shape 214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Shape 215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Shape 216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Shape 217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Shape 218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Shape 219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Shape 220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Shape 22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Shape 2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Shape 224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Shape 225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Shape 228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Shape 229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Shape 23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Shape 23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Shape 23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Shape 234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Shape 235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Shape 236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Shape 237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Shape 238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Shape 239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Shape 240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Shape 24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Shape 24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Shape 24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Shape 244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Shape 245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Shape 246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Shape 247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Shape 249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Shape 250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Shape 25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Shape 254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Shape 255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Shape 256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Shape 257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Shape 258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Shape 259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Shape 260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Shape 26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Shape 264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Shape 265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Shape 266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Shape 267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Shape 268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Shape 50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Shape 51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Shape 52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Shape 5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Shape 54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Shape 5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Shape 57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Shape 58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Shape 59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Shape 60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Shape 61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Shape 62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Shape 6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Shape 64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Shape 71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Shape 72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Shape 76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Shape 8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Shape 8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Shape 9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Shape 9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Shape 10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Shape 10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hape 10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Shape 10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Shape 113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Shape 114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Shape 115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Shape 116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Shape 117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Shape 11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Shape 119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Shape 1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Shape 121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Shape 122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Shape 12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Shape 124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Shape 12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Shape 12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Shape 136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Shape 13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hyperlink" Target="https://drive.google.com/file/d/1Tu_Qb4ayRlbio7Y6S_rgtgPyTN-asCNC/view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hyperlink" Target="https://drive.google.com/file/d/1cox3qM0Bqauo5nRQzkbVEsaccyS29wvP/view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xfrm>
            <a:off x="792200" y="1327488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Equinus Exoskeleton</a:t>
            </a: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1551900" y="2913625"/>
            <a:ext cx="60402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 Begay, Azalea Grant, Robert Libby, Ethan Michel, Hannah Rentschler</a:t>
            </a:r>
            <a:endParaRPr/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600" y="4250287"/>
            <a:ext cx="1387176" cy="8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4">
            <a:alphaModFix/>
          </a:blip>
          <a:srcRect l="12047" t="15460" r="9156" b="19141"/>
          <a:stretch/>
        </p:blipFill>
        <p:spPr>
          <a:xfrm>
            <a:off x="158200" y="4200774"/>
            <a:ext cx="1726398" cy="7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1293225" y="60445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10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Robert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33262" y="455238"/>
            <a:ext cx="4856875" cy="42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/>
          <p:nvPr/>
        </p:nvSpPr>
        <p:spPr>
          <a:xfrm>
            <a:off x="4545200" y="2766550"/>
            <a:ext cx="4233000" cy="225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5530700" y="2080450"/>
            <a:ext cx="3247500" cy="75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6644000" y="143300"/>
            <a:ext cx="2134200" cy="9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7334600" y="1079625"/>
            <a:ext cx="1443600" cy="106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7081900" y="969200"/>
            <a:ext cx="393300" cy="2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8" name="Shape 428"/>
          <p:cNvCxnSpPr/>
          <p:nvPr/>
        </p:nvCxnSpPr>
        <p:spPr>
          <a:xfrm>
            <a:off x="4471775" y="134350"/>
            <a:ext cx="6300" cy="2648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Shape 429"/>
          <p:cNvCxnSpPr/>
          <p:nvPr/>
        </p:nvCxnSpPr>
        <p:spPr>
          <a:xfrm rot="10800000" flipH="1">
            <a:off x="4471775" y="2773275"/>
            <a:ext cx="2946000" cy="9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Shape 430"/>
          <p:cNvCxnSpPr/>
          <p:nvPr/>
        </p:nvCxnSpPr>
        <p:spPr>
          <a:xfrm>
            <a:off x="7393125" y="103500"/>
            <a:ext cx="23400" cy="2679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Shape 431"/>
          <p:cNvCxnSpPr/>
          <p:nvPr/>
        </p:nvCxnSpPr>
        <p:spPr>
          <a:xfrm>
            <a:off x="4467550" y="114075"/>
            <a:ext cx="2936100" cy="10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Shape 432"/>
          <p:cNvSpPr txBox="1"/>
          <p:nvPr/>
        </p:nvSpPr>
        <p:spPr>
          <a:xfrm>
            <a:off x="2503100" y="2057400"/>
            <a:ext cx="60834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Shape 433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Robert Libby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5" name="Shape 435"/>
          <p:cNvPicPr preferRelativeResize="0"/>
          <p:nvPr/>
        </p:nvPicPr>
        <p:blipFill rotWithShape="1">
          <a:blip r:embed="rId4">
            <a:alphaModFix/>
          </a:blip>
          <a:srcRect t="22391" b="20180"/>
          <a:stretch/>
        </p:blipFill>
        <p:spPr>
          <a:xfrm>
            <a:off x="244400" y="2411600"/>
            <a:ext cx="4003050" cy="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1406075" y="3477875"/>
            <a:ext cx="1679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Healthy Gait Cycle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11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3" name="Shape 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33262" y="455238"/>
            <a:ext cx="4856875" cy="42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/>
          <p:nvPr/>
        </p:nvSpPr>
        <p:spPr>
          <a:xfrm>
            <a:off x="6664375" y="143300"/>
            <a:ext cx="2114100" cy="95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7283425" y="1094000"/>
            <a:ext cx="1494900" cy="16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7081900" y="969200"/>
            <a:ext cx="393300" cy="2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Shape 447"/>
          <p:cNvSpPr/>
          <p:nvPr/>
        </p:nvSpPr>
        <p:spPr>
          <a:xfrm>
            <a:off x="6429375" y="2706150"/>
            <a:ext cx="2349000" cy="95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Shape 448"/>
          <p:cNvSpPr/>
          <p:nvPr/>
        </p:nvSpPr>
        <p:spPr>
          <a:xfrm>
            <a:off x="7475200" y="3483375"/>
            <a:ext cx="1302900" cy="15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7283425" y="4155100"/>
            <a:ext cx="441300" cy="84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0" name="Shape 450"/>
          <p:cNvCxnSpPr/>
          <p:nvPr/>
        </p:nvCxnSpPr>
        <p:spPr>
          <a:xfrm rot="10800000" flipH="1">
            <a:off x="5613700" y="2082350"/>
            <a:ext cx="1880700" cy="9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Shape 451"/>
          <p:cNvCxnSpPr/>
          <p:nvPr/>
        </p:nvCxnSpPr>
        <p:spPr>
          <a:xfrm>
            <a:off x="5623300" y="2111150"/>
            <a:ext cx="0" cy="748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Shape 452"/>
          <p:cNvCxnSpPr/>
          <p:nvPr/>
        </p:nvCxnSpPr>
        <p:spPr>
          <a:xfrm rot="10800000" flipH="1">
            <a:off x="4519750" y="2859625"/>
            <a:ext cx="1103700" cy="9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Shape 453"/>
          <p:cNvCxnSpPr/>
          <p:nvPr/>
        </p:nvCxnSpPr>
        <p:spPr>
          <a:xfrm rot="10800000" flipH="1">
            <a:off x="4510150" y="4970775"/>
            <a:ext cx="2763600" cy="19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Shape 454"/>
          <p:cNvCxnSpPr/>
          <p:nvPr/>
        </p:nvCxnSpPr>
        <p:spPr>
          <a:xfrm>
            <a:off x="7273750" y="4174600"/>
            <a:ext cx="9600" cy="806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Shape 455"/>
          <p:cNvCxnSpPr>
            <a:endCxn id="449" idx="0"/>
          </p:cNvCxnSpPr>
          <p:nvPr/>
        </p:nvCxnSpPr>
        <p:spPr>
          <a:xfrm rot="10800000" flipH="1">
            <a:off x="7273975" y="4155100"/>
            <a:ext cx="230100" cy="9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Shape 456"/>
          <p:cNvCxnSpPr>
            <a:endCxn id="449" idx="0"/>
          </p:cNvCxnSpPr>
          <p:nvPr/>
        </p:nvCxnSpPr>
        <p:spPr>
          <a:xfrm>
            <a:off x="7494475" y="2072800"/>
            <a:ext cx="9600" cy="2082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Shape 457"/>
          <p:cNvCxnSpPr/>
          <p:nvPr/>
        </p:nvCxnSpPr>
        <p:spPr>
          <a:xfrm flipH="1">
            <a:off x="4500550" y="2850025"/>
            <a:ext cx="19200" cy="2130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8" name="Shape 458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Robert Libby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4">
            <a:alphaModFix/>
          </a:blip>
          <a:srcRect t="22391" b="20180"/>
          <a:stretch/>
        </p:blipFill>
        <p:spPr>
          <a:xfrm>
            <a:off x="244400" y="2411600"/>
            <a:ext cx="4003050" cy="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 flipH="1">
            <a:off x="422125" y="2340700"/>
            <a:ext cx="1391700" cy="1149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 txBox="1"/>
          <p:nvPr/>
        </p:nvSpPr>
        <p:spPr>
          <a:xfrm flipH="1">
            <a:off x="3664850" y="2319275"/>
            <a:ext cx="548700" cy="1149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Shape 463"/>
          <p:cNvSpPr txBox="1"/>
          <p:nvPr/>
        </p:nvSpPr>
        <p:spPr>
          <a:xfrm>
            <a:off x="1406075" y="3477875"/>
            <a:ext cx="1679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Healthy Gait Cycle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474925" y="1999600"/>
            <a:ext cx="15738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Stance Phase</a:t>
            </a:r>
            <a:endParaRPr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3387350" y="1999600"/>
            <a:ext cx="1103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Heel Strike</a:t>
            </a:r>
            <a:endParaRPr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471" name="Shape 47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12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2" name="Shape 4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33262" y="455238"/>
            <a:ext cx="4856875" cy="42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Shape 473"/>
          <p:cNvSpPr/>
          <p:nvPr/>
        </p:nvSpPr>
        <p:spPr>
          <a:xfrm>
            <a:off x="6685500" y="143950"/>
            <a:ext cx="2092800" cy="95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7283425" y="1103650"/>
            <a:ext cx="1494900" cy="169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7081900" y="969200"/>
            <a:ext cx="393300" cy="2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6" name="Shape 476"/>
          <p:cNvCxnSpPr/>
          <p:nvPr/>
        </p:nvCxnSpPr>
        <p:spPr>
          <a:xfrm>
            <a:off x="6371425" y="2638925"/>
            <a:ext cx="2341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" name="Shape 477"/>
          <p:cNvCxnSpPr/>
          <p:nvPr/>
        </p:nvCxnSpPr>
        <p:spPr>
          <a:xfrm>
            <a:off x="7287500" y="4993525"/>
            <a:ext cx="1439100" cy="18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Shape 478"/>
          <p:cNvCxnSpPr/>
          <p:nvPr/>
        </p:nvCxnSpPr>
        <p:spPr>
          <a:xfrm>
            <a:off x="8725400" y="2638925"/>
            <a:ext cx="26100" cy="2389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" name="Shape 479"/>
          <p:cNvCxnSpPr/>
          <p:nvPr/>
        </p:nvCxnSpPr>
        <p:spPr>
          <a:xfrm>
            <a:off x="6371425" y="2638925"/>
            <a:ext cx="300" cy="1094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Shape 480"/>
          <p:cNvCxnSpPr/>
          <p:nvPr/>
        </p:nvCxnSpPr>
        <p:spPr>
          <a:xfrm>
            <a:off x="6362200" y="3704100"/>
            <a:ext cx="1180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Shape 481"/>
          <p:cNvCxnSpPr/>
          <p:nvPr/>
        </p:nvCxnSpPr>
        <p:spPr>
          <a:xfrm>
            <a:off x="7513725" y="3713675"/>
            <a:ext cx="0" cy="546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Shape 482"/>
          <p:cNvCxnSpPr/>
          <p:nvPr/>
        </p:nvCxnSpPr>
        <p:spPr>
          <a:xfrm flipH="1">
            <a:off x="7277000" y="4264775"/>
            <a:ext cx="10500" cy="739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3" name="Shape 483"/>
          <p:cNvCxnSpPr/>
          <p:nvPr/>
        </p:nvCxnSpPr>
        <p:spPr>
          <a:xfrm rot="10800000" flipH="1">
            <a:off x="7266375" y="4250925"/>
            <a:ext cx="2571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4" name="Shape 484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Robert Libby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6" name="Shape 486"/>
          <p:cNvPicPr preferRelativeResize="0"/>
          <p:nvPr/>
        </p:nvPicPr>
        <p:blipFill rotWithShape="1">
          <a:blip r:embed="rId4">
            <a:alphaModFix/>
          </a:blip>
          <a:srcRect t="22391" b="20180"/>
          <a:stretch/>
        </p:blipFill>
        <p:spPr>
          <a:xfrm>
            <a:off x="244400" y="2411600"/>
            <a:ext cx="4003050" cy="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Shape 487"/>
          <p:cNvSpPr txBox="1"/>
          <p:nvPr/>
        </p:nvSpPr>
        <p:spPr>
          <a:xfrm>
            <a:off x="1848900" y="2354100"/>
            <a:ext cx="924300" cy="1149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Shape 488"/>
          <p:cNvSpPr txBox="1"/>
          <p:nvPr/>
        </p:nvSpPr>
        <p:spPr>
          <a:xfrm>
            <a:off x="1406075" y="3477875"/>
            <a:ext cx="1679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Healthy Gait Cycle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1563600" y="2005475"/>
            <a:ext cx="14949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Assistive Phase</a:t>
            </a:r>
            <a:endParaRPr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495" name="Shape 49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13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96" name="Shape 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33287" y="455238"/>
            <a:ext cx="4856875" cy="423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7" name="Shape 497"/>
          <p:cNvCxnSpPr/>
          <p:nvPr/>
        </p:nvCxnSpPr>
        <p:spPr>
          <a:xfrm flipH="1">
            <a:off x="6592425" y="143312"/>
            <a:ext cx="2100" cy="1133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" name="Shape 498"/>
          <p:cNvCxnSpPr/>
          <p:nvPr/>
        </p:nvCxnSpPr>
        <p:spPr>
          <a:xfrm>
            <a:off x="6592425" y="143312"/>
            <a:ext cx="2185800" cy="2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9" name="Shape 499"/>
          <p:cNvCxnSpPr/>
          <p:nvPr/>
        </p:nvCxnSpPr>
        <p:spPr>
          <a:xfrm>
            <a:off x="8802537" y="143300"/>
            <a:ext cx="6600" cy="2543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Shape 500"/>
          <p:cNvCxnSpPr/>
          <p:nvPr/>
        </p:nvCxnSpPr>
        <p:spPr>
          <a:xfrm rot="10800000" flipH="1">
            <a:off x="7254650" y="2678200"/>
            <a:ext cx="1525800" cy="8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Shape 501"/>
          <p:cNvCxnSpPr/>
          <p:nvPr/>
        </p:nvCxnSpPr>
        <p:spPr>
          <a:xfrm flipH="1">
            <a:off x="7214150" y="1305075"/>
            <a:ext cx="2100" cy="1373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Shape 502"/>
          <p:cNvCxnSpPr/>
          <p:nvPr/>
        </p:nvCxnSpPr>
        <p:spPr>
          <a:xfrm>
            <a:off x="6592425" y="1276400"/>
            <a:ext cx="604500" cy="9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3" name="Shape 503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4" name="Shape 504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Robert Libby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5" name="Shape 505"/>
          <p:cNvPicPr preferRelativeResize="0"/>
          <p:nvPr/>
        </p:nvPicPr>
        <p:blipFill rotWithShape="1">
          <a:blip r:embed="rId4">
            <a:alphaModFix/>
          </a:blip>
          <a:srcRect t="22391" b="20180"/>
          <a:stretch/>
        </p:blipFill>
        <p:spPr>
          <a:xfrm>
            <a:off x="244400" y="2411600"/>
            <a:ext cx="4003050" cy="9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 txBox="1"/>
          <p:nvPr/>
        </p:nvSpPr>
        <p:spPr>
          <a:xfrm>
            <a:off x="2840350" y="2319275"/>
            <a:ext cx="825300" cy="11493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Shape 507"/>
          <p:cNvSpPr txBox="1"/>
          <p:nvPr/>
        </p:nvSpPr>
        <p:spPr>
          <a:xfrm>
            <a:off x="1406075" y="3477875"/>
            <a:ext cx="1679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Healthy Gait Cycle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2673650" y="1957350"/>
            <a:ext cx="15738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Swing Phase</a:t>
            </a:r>
            <a:endParaRPr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</a:t>
            </a:r>
            <a:endParaRPr/>
          </a:p>
        </p:txBody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1057900" y="1354825"/>
            <a:ext cx="3807300" cy="3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CNC 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Pulleys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T- and L-brackets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Hinge components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Torque sensor attachments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3D Printed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Potentiometer mount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Heel and toe support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Potentiometer gear interface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Sheet metal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Foot plate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L-bracket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Mills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Motor assembly </a:t>
            </a:r>
            <a:endParaRPr sz="1200"/>
          </a:p>
        </p:txBody>
      </p:sp>
      <p:sp>
        <p:nvSpPr>
          <p:cNvPr id="515" name="Shape 5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14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6" name="Shape 516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Azalea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8" name="Shape 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0125" y="982775"/>
            <a:ext cx="2770932" cy="369457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Azalea Grant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526" name="Shape 526" title="Copy of VID_20180312_153152246.mp4">
            <a:hlinkClick r:id="rId5"/>
          </p:cNvPr>
          <p:cNvSpPr/>
          <p:nvPr/>
        </p:nvSpPr>
        <p:spPr>
          <a:xfrm>
            <a:off x="2286000" y="1314775"/>
            <a:ext cx="4572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Shape 52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15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8" name="Shape 528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Shape 529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Robert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1" name="Shape 531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Azalea Grant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VID_20180312_153152246">
            <a:hlinkClick r:id="" action="ppaction://media"/>
            <a:extLst>
              <a:ext uri="{FF2B5EF4-FFF2-40B4-BE49-F238E27FC236}">
                <a16:creationId xmlns:a16="http://schemas.microsoft.com/office/drawing/2014/main" id="{82021862-BAB3-4323-863D-EE60B855A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7383" y="1191351"/>
            <a:ext cx="6303333" cy="354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38" name="Shape 538" title="Copy of exo_clip1.mp4">
            <a:hlinkClick r:id="rId5"/>
          </p:cNvPr>
          <p:cNvSpPr/>
          <p:nvPr/>
        </p:nvSpPr>
        <p:spPr>
          <a:xfrm>
            <a:off x="2286000" y="1307975"/>
            <a:ext cx="4572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Shape 539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Azalea Grant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exo_clip1">
            <a:hlinkClick r:id="" action="ppaction://media"/>
            <a:extLst>
              <a:ext uri="{FF2B5EF4-FFF2-40B4-BE49-F238E27FC236}">
                <a16:creationId xmlns:a16="http://schemas.microsoft.com/office/drawing/2014/main" id="{05D9BF4C-EA03-4CD5-B33E-6D0175F8D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4924" y="284244"/>
            <a:ext cx="2574151" cy="4575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Testing</a:t>
            </a:r>
            <a:endParaRPr/>
          </a:p>
        </p:txBody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6003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Established 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System functioned mechanically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Timed walking controls functioned over treadmill walking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Further testing is required </a:t>
            </a:r>
            <a:endParaRPr sz="1400"/>
          </a:p>
        </p:txBody>
      </p:sp>
      <p:sp>
        <p:nvSpPr>
          <p:cNvPr id="547" name="Shape 54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48" name="Shape 548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Shape 549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Robert Libby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0" name="Shape 5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173" y="941525"/>
            <a:ext cx="3801101" cy="383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76E788-AA78-4306-8963-3E0459A46B15}"/>
              </a:ext>
            </a:extLst>
          </p:cNvPr>
          <p:cNvSpPr txBox="1"/>
          <p:nvPr/>
        </p:nvSpPr>
        <p:spPr>
          <a:xfrm>
            <a:off x="5115425" y="4811724"/>
            <a:ext cx="73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" panose="020B0604020202020204" charset="0"/>
              </a:rPr>
              <a:t>Stance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2DAC0-546B-4A96-9F10-CCA9D2782DAB}"/>
              </a:ext>
            </a:extLst>
          </p:cNvPr>
          <p:cNvSpPr txBox="1"/>
          <p:nvPr/>
        </p:nvSpPr>
        <p:spPr>
          <a:xfrm>
            <a:off x="5748697" y="4822799"/>
            <a:ext cx="839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" panose="020B0604020202020204" charset="0"/>
              </a:rPr>
              <a:t>Toe-off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272F6-0564-4E76-B414-97C3FB0E9172}"/>
              </a:ext>
            </a:extLst>
          </p:cNvPr>
          <p:cNvSpPr txBox="1"/>
          <p:nvPr/>
        </p:nvSpPr>
        <p:spPr>
          <a:xfrm>
            <a:off x="6461995" y="4811724"/>
            <a:ext cx="699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" panose="020B0604020202020204" charset="0"/>
              </a:rPr>
              <a:t>Swing</a:t>
            </a:r>
            <a:r>
              <a:rPr lang="en-US" dirty="0"/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8659259-B6B1-4CE2-B656-EBF3E905440A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485309" y="4464000"/>
            <a:ext cx="245395" cy="34772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5F0237-B881-4943-928F-6600E9B861C4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971861" y="4361573"/>
            <a:ext cx="196488" cy="46122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DF3567-B2A3-43C5-9D53-A4697F99C93E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378038" y="4147200"/>
            <a:ext cx="433890" cy="664524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Improvements</a:t>
            </a:r>
            <a:endParaRPr/>
          </a:p>
        </p:txBody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1303800" y="1804525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Motor pulley design and manufacturing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Aluminum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Machined D-hole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Hinge 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Pin hinge to the shaft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more intelligent control scheme</a:t>
            </a:r>
            <a:endParaRPr sz="12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Reaction Torque Control scheme</a:t>
            </a:r>
            <a:endParaRPr sz="1200"/>
          </a:p>
          <a:p>
            <a: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Feed-Forward Feature</a:t>
            </a:r>
            <a:endParaRPr sz="1200"/>
          </a:p>
        </p:txBody>
      </p:sp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18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Azalea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Azalea Grant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1303800" y="1722875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Personal experience gained</a:t>
            </a:r>
            <a:endParaRPr sz="1400"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Machining 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Robotic systems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Biomechanics</a:t>
            </a:r>
            <a:endParaRPr sz="1400"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Torque transfer systems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Potential application for other biomechanical systems 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68" name="Shape 56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569" name="Shape 569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1550050" y="4776550"/>
            <a:ext cx="17256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Brandon Begay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1" name="Shape 571"/>
          <p:cNvPicPr preferRelativeResize="0"/>
          <p:nvPr/>
        </p:nvPicPr>
        <p:blipFill rotWithShape="1">
          <a:blip r:embed="rId3">
            <a:alphaModFix/>
          </a:blip>
          <a:srcRect l="23195" r="6580" b="3044"/>
          <a:stretch/>
        </p:blipFill>
        <p:spPr>
          <a:xfrm>
            <a:off x="6352500" y="782650"/>
            <a:ext cx="1981803" cy="364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Description: Objective</a:t>
            </a:r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590825" y="1514725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Objective: Design exoskeleton to assist individuals with equinus deformity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Equinus is a condition in which the patient’s ankle lacks the ability to dorsiflex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Our device should: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Provide propulsive force to bottom of foot</a:t>
            </a:r>
            <a:endParaRPr sz="12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Provide heel support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Client: 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Dr. Zachary Lerner (NAU Biomechatronics Lab)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Faculty Advisor: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Dr. David Trevas</a:t>
            </a:r>
            <a:endParaRPr sz="1200" dirty="0"/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Ethan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5375" y="2406300"/>
            <a:ext cx="2308924" cy="23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Ethan Michel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1303800" y="1921138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W.L. Gore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NAU Biomechatronics Lab &amp; Dr. Lerner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Copper State Bolt and Nut Co.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Michael Bair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Dr. Gian Gasparri</a:t>
            </a:r>
            <a:endParaRPr/>
          </a:p>
        </p:txBody>
      </p:sp>
      <p:sp>
        <p:nvSpPr>
          <p:cNvPr id="578" name="Shape 57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20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9" name="Shape 579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1550050" y="4776550"/>
            <a:ext cx="16779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Brandon Begay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1" name="Shape 581" descr="Image result for wl go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175" y="1597876"/>
            <a:ext cx="1860000" cy="107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303" y="2916875"/>
            <a:ext cx="3323748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Shape 5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0775" y="3077350"/>
            <a:ext cx="1493800" cy="14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Questions?</a:t>
            </a:r>
            <a:endParaRPr sz="3600"/>
          </a:p>
        </p:txBody>
      </p:sp>
      <p:sp>
        <p:nvSpPr>
          <p:cNvPr id="589" name="Shape 58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590" name="Shape 590"/>
          <p:cNvPicPr preferRelativeResize="0"/>
          <p:nvPr/>
        </p:nvPicPr>
        <p:blipFill rotWithShape="1">
          <a:blip r:embed="rId3">
            <a:alphaModFix/>
          </a:blip>
          <a:srcRect t="6950"/>
          <a:stretch/>
        </p:blipFill>
        <p:spPr>
          <a:xfrm>
            <a:off x="3259704" y="1349327"/>
            <a:ext cx="2852997" cy="353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Bowden Cables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6" name="Shape 59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598" name="Shape 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75" y="1597875"/>
            <a:ext cx="2933700" cy="2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Shape 599"/>
          <p:cNvSpPr txBox="1"/>
          <p:nvPr/>
        </p:nvSpPr>
        <p:spPr>
          <a:xfrm>
            <a:off x="382575" y="4531650"/>
            <a:ext cx="29337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http://www.daviddarling.info/encyclopedia/B/bowden_cable.html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0" name="Shape 600"/>
          <p:cNvPicPr preferRelativeResize="0"/>
          <p:nvPr/>
        </p:nvPicPr>
        <p:blipFill rotWithShape="1">
          <a:blip r:embed="rId4">
            <a:alphaModFix/>
          </a:blip>
          <a:srcRect t="7310" b="-7309"/>
          <a:stretch/>
        </p:blipFill>
        <p:spPr>
          <a:xfrm>
            <a:off x="3316275" y="2114509"/>
            <a:ext cx="5456250" cy="236224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Shape 601"/>
          <p:cNvSpPr txBox="1"/>
          <p:nvPr/>
        </p:nvSpPr>
        <p:spPr>
          <a:xfrm>
            <a:off x="3704100" y="4560450"/>
            <a:ext cx="45678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https://www.researchgate.net/figure/Working-principle-of-the-Bowden-cables-in-the-static-condition-the-forces-exerted-by-the_fig8_220671712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Ground Reaction Force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08" name="Shape 60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609" name="Shape 6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463" y="1501800"/>
            <a:ext cx="6987075" cy="35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State Machine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298" y="1247475"/>
            <a:ext cx="3801101" cy="38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398" y="1335046"/>
            <a:ext cx="3801100" cy="379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PID Control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Shape 62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25" name="Shape 6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626" name="Shape 6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788" y="1340763"/>
            <a:ext cx="4219575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Shape 627"/>
          <p:cNvSpPr txBox="1"/>
          <p:nvPr/>
        </p:nvSpPr>
        <p:spPr>
          <a:xfrm>
            <a:off x="1247500" y="4596525"/>
            <a:ext cx="6755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https://www.electronicshub.org/pid-controller-working-and-tuning-methods/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Printed Circuit Board</a:t>
            </a:r>
            <a:endParaRPr/>
          </a:p>
        </p:txBody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34" name="Shape 63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635" name="Shape 635"/>
          <p:cNvPicPr preferRelativeResize="0"/>
          <p:nvPr/>
        </p:nvPicPr>
        <p:blipFill rotWithShape="1">
          <a:blip r:embed="rId3">
            <a:alphaModFix/>
          </a:blip>
          <a:srcRect l="8757" t="12003" r="15941" b="10555"/>
          <a:stretch/>
        </p:blipFill>
        <p:spPr>
          <a:xfrm rot="5400000">
            <a:off x="3243587" y="1447187"/>
            <a:ext cx="2656825" cy="36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Motors and Battery Life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1" name="Shape 64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642" name="Shape 6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199500"/>
            <a:ext cx="6373450" cy="35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Description: Requirements</a:t>
            </a: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3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Ethan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01" name="Shape 301"/>
          <p:cNvGraphicFramePr/>
          <p:nvPr/>
        </p:nvGraphicFramePr>
        <p:xfrm>
          <a:off x="1190425" y="1483938"/>
          <a:ext cx="7257250" cy="2711125"/>
        </p:xfrm>
        <a:graphic>
          <a:graphicData uri="http://schemas.openxmlformats.org/drawingml/2006/table">
            <a:tbl>
              <a:tblPr>
                <a:noFill/>
                <a:tableStyleId>{23CE52A1-CB02-4796-B25C-8F337749FDA2}</a:tableStyleId>
              </a:tblPr>
              <a:tblGrid>
                <a:gridCol w="34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1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Customer Requirements</a:t>
                      </a:r>
                      <a:endParaRPr sz="1800" b="1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Engineering Requirements</a:t>
                      </a:r>
                      <a:endParaRPr sz="1800" b="1"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625">
                <a:tc rowSpan="6">
                  <a:txBody>
                    <a:bodyPr/>
                    <a:lstStyle/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Must use Bowden Cable system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Must interface with footwear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Measure applied torque 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Easy on/off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Compliant with heel-strike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Lightweight (.25 kg per limb) - not met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Scalable for different severity levels (5-30 degrees) - met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Provide 10-15Nm of propulsion - met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marL="457200" lvl="0" indent="-317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unito"/>
                        <a:buChar char="➢"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Provide 5 degrees of rotation - met</a:t>
                      </a:r>
                      <a:endParaRPr>
                        <a:solidFill>
                          <a:schemeClr val="dk2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2" name="Shape 302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Ethan Michel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1262575" y="608875"/>
            <a:ext cx="22551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Product  </a:t>
            </a:r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4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Azalea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Ethan Michel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903" y="532957"/>
            <a:ext cx="2255103" cy="400908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6246500" y="779100"/>
            <a:ext cx="16800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Motor assembly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6246500" y="2593250"/>
            <a:ext cx="2030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Bowden Cables and Sensor Wires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1519075" y="3498000"/>
            <a:ext cx="17421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Foot assembly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18" name="Shape 318"/>
          <p:cNvCxnSpPr/>
          <p:nvPr/>
        </p:nvCxnSpPr>
        <p:spPr>
          <a:xfrm flipH="1">
            <a:off x="5669400" y="1009063"/>
            <a:ext cx="603000" cy="110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19" name="Shape 319"/>
          <p:cNvCxnSpPr/>
          <p:nvPr/>
        </p:nvCxnSpPr>
        <p:spPr>
          <a:xfrm flipH="1">
            <a:off x="5741450" y="2803600"/>
            <a:ext cx="474000" cy="16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20" name="Shape 320"/>
          <p:cNvCxnSpPr/>
          <p:nvPr/>
        </p:nvCxnSpPr>
        <p:spPr>
          <a:xfrm>
            <a:off x="2937750" y="3747700"/>
            <a:ext cx="979200" cy="298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26" name="Shape 326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Ethan Michel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l="11024"/>
          <a:stretch/>
        </p:blipFill>
        <p:spPr>
          <a:xfrm>
            <a:off x="1213426" y="1649663"/>
            <a:ext cx="4206931" cy="265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l="7450" t="10402"/>
          <a:stretch/>
        </p:blipFill>
        <p:spPr>
          <a:xfrm>
            <a:off x="5759000" y="834338"/>
            <a:ext cx="2692047" cy="347482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1213425" y="490500"/>
            <a:ext cx="30000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Final Product  </a:t>
            </a:r>
            <a:endParaRPr sz="2800" b="1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566700" y="4309150"/>
            <a:ext cx="1834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Foot assembly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6495575" y="4309138"/>
            <a:ext cx="20070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Motor assembly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Design Solution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426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Motors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Supported by motor mounts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Shaft supports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To prevent motor shaft bending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Motor pulley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Couples bowden cables to the motor</a:t>
            </a:r>
            <a:endParaRPr sz="12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Secured to motor by a set screw </a:t>
            </a:r>
            <a:endParaRPr sz="12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Connects cables to pulley by a set screw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Battery </a:t>
            </a:r>
            <a:endParaRPr sz="14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3D printed board</a:t>
            </a:r>
            <a:endParaRPr sz="1400" dirty="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dirty="0"/>
              <a:t>For mounting circuit board</a:t>
            </a:r>
            <a:endParaRPr sz="1200" dirty="0"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6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Brandon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 l="1840" r="2822"/>
          <a:stretch/>
        </p:blipFill>
        <p:spPr>
          <a:xfrm>
            <a:off x="5133600" y="431375"/>
            <a:ext cx="3667175" cy="258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600" y="3178154"/>
            <a:ext cx="3667175" cy="160784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4325300" y="2370225"/>
            <a:ext cx="76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20B0604020202020204" charset="0"/>
                <a:ea typeface="Roboto"/>
                <a:cs typeface="Roboto"/>
                <a:sym typeface="Roboto"/>
              </a:rPr>
              <a:t>Motors</a:t>
            </a:r>
            <a:endParaRPr dirty="0"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345" name="Shape 345"/>
          <p:cNvCxnSpPr>
            <a:stCxn id="344" idx="3"/>
          </p:cNvCxnSpPr>
          <p:nvPr/>
        </p:nvCxnSpPr>
        <p:spPr>
          <a:xfrm rot="10800000" flipH="1">
            <a:off x="5089100" y="2015025"/>
            <a:ext cx="1244400" cy="552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46" name="Shape 346"/>
          <p:cNvCxnSpPr>
            <a:stCxn id="344" idx="3"/>
          </p:cNvCxnSpPr>
          <p:nvPr/>
        </p:nvCxnSpPr>
        <p:spPr>
          <a:xfrm>
            <a:off x="5089100" y="2567025"/>
            <a:ext cx="1477800" cy="1375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47" name="Shape 347"/>
          <p:cNvSpPr txBox="1"/>
          <p:nvPr/>
        </p:nvSpPr>
        <p:spPr>
          <a:xfrm>
            <a:off x="5948300" y="4736975"/>
            <a:ext cx="13917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20B0604020202020204" charset="0"/>
                <a:ea typeface="Roboto"/>
                <a:cs typeface="Roboto"/>
                <a:sym typeface="Roboto"/>
              </a:rPr>
              <a:t>Motor pulleys</a:t>
            </a:r>
            <a:endParaRPr dirty="0"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348" name="Shape 348"/>
          <p:cNvCxnSpPr/>
          <p:nvPr/>
        </p:nvCxnSpPr>
        <p:spPr>
          <a:xfrm rot="10800000" flipH="1">
            <a:off x="6559250" y="4104825"/>
            <a:ext cx="1358700" cy="677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49" name="Shape 349"/>
          <p:cNvCxnSpPr/>
          <p:nvPr/>
        </p:nvCxnSpPr>
        <p:spPr>
          <a:xfrm rot="10800000">
            <a:off x="5693150" y="3911938"/>
            <a:ext cx="866100" cy="864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0" name="Shape 350"/>
          <p:cNvSpPr txBox="1"/>
          <p:nvPr/>
        </p:nvSpPr>
        <p:spPr>
          <a:xfrm>
            <a:off x="7964475" y="673550"/>
            <a:ext cx="8363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20B0604020202020204" charset="0"/>
                <a:ea typeface="Roboto"/>
                <a:cs typeface="Roboto"/>
                <a:sym typeface="Roboto"/>
              </a:rPr>
              <a:t>Battery</a:t>
            </a:r>
            <a:endParaRPr dirty="0"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351" name="Shape 351"/>
          <p:cNvCxnSpPr>
            <a:cxnSpLocks/>
            <a:stCxn id="350" idx="2"/>
          </p:cNvCxnSpPr>
          <p:nvPr/>
        </p:nvCxnSpPr>
        <p:spPr>
          <a:xfrm flipH="1">
            <a:off x="7780575" y="993050"/>
            <a:ext cx="602050" cy="317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2" name="Shape 352"/>
          <p:cNvSpPr txBox="1"/>
          <p:nvPr/>
        </p:nvSpPr>
        <p:spPr>
          <a:xfrm>
            <a:off x="5948300" y="6525"/>
            <a:ext cx="1750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20B0604020202020204" charset="0"/>
                <a:ea typeface="Roboto"/>
                <a:cs typeface="Roboto"/>
                <a:sym typeface="Roboto"/>
              </a:rPr>
              <a:t>3D printed board</a:t>
            </a:r>
            <a:endParaRPr dirty="0"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353" name="Shape 353"/>
          <p:cNvCxnSpPr>
            <a:stCxn id="352" idx="2"/>
          </p:cNvCxnSpPr>
          <p:nvPr/>
        </p:nvCxnSpPr>
        <p:spPr>
          <a:xfrm flipH="1">
            <a:off x="6477200" y="326025"/>
            <a:ext cx="346500" cy="460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4" name="Shape 354"/>
          <p:cNvSpPr txBox="1"/>
          <p:nvPr/>
        </p:nvSpPr>
        <p:spPr>
          <a:xfrm>
            <a:off x="3560950" y="1155925"/>
            <a:ext cx="139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20B0604020202020204" charset="0"/>
                <a:ea typeface="Roboto"/>
                <a:cs typeface="Roboto"/>
                <a:sym typeface="Roboto"/>
              </a:rPr>
              <a:t>Shaft</a:t>
            </a:r>
            <a:r>
              <a:rPr lang="en" dirty="0">
                <a:solidFill>
                  <a:srgbClr val="FFFFFF"/>
                </a:solidFill>
                <a:latin typeface="Nunito" panose="020B0604020202020204" charset="0"/>
                <a:ea typeface="Roboto"/>
                <a:cs typeface="Roboto"/>
                <a:sym typeface="Roboto"/>
              </a:rPr>
              <a:t> </a:t>
            </a:r>
            <a:r>
              <a:rPr lang="en" dirty="0">
                <a:latin typeface="Nunito" panose="020B0604020202020204" charset="0"/>
                <a:ea typeface="Roboto"/>
                <a:cs typeface="Roboto"/>
                <a:sym typeface="Roboto"/>
              </a:rPr>
              <a:t>support</a:t>
            </a:r>
            <a:endParaRPr dirty="0">
              <a:latin typeface="Nunito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355" name="Shape 355"/>
          <p:cNvCxnSpPr>
            <a:stCxn id="354" idx="3"/>
          </p:cNvCxnSpPr>
          <p:nvPr/>
        </p:nvCxnSpPr>
        <p:spPr>
          <a:xfrm>
            <a:off x="4952650" y="1352725"/>
            <a:ext cx="275700" cy="172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6" name="Shape 356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1550050" y="4776550"/>
            <a:ext cx="17508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Brandon Begay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253550" y="1344400"/>
            <a:ext cx="4275300" cy="11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3D printed heel and toe-support 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Adjustable from 0 to &gt;30 degrees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Hinge 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Transmits force to lift the heel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7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1550050" y="4776550"/>
            <a:ext cx="18600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Hannah Rentschler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720275" y="4285663"/>
            <a:ext cx="1963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Heel and toe support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8" name="Shape 368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 l="33329" t="17737" r="10925" b="11565"/>
          <a:stretch/>
        </p:blipFill>
        <p:spPr>
          <a:xfrm>
            <a:off x="4966025" y="800900"/>
            <a:ext cx="3073848" cy="219276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5103650" y="3178675"/>
            <a:ext cx="3133800" cy="15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Foot plate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Provides support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L-Bracket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Mounts the drive system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71" name="Shape 371"/>
          <p:cNvCxnSpPr/>
          <p:nvPr/>
        </p:nvCxnSpPr>
        <p:spPr>
          <a:xfrm rot="10800000">
            <a:off x="6578275" y="2090025"/>
            <a:ext cx="891000" cy="261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72" name="Shape 372"/>
          <p:cNvSpPr txBox="1"/>
          <p:nvPr/>
        </p:nvSpPr>
        <p:spPr>
          <a:xfrm>
            <a:off x="7469275" y="2206300"/>
            <a:ext cx="70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Hinge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4">
            <a:alphaModFix/>
          </a:blip>
          <a:srcRect l="26080" t="23833" r="11645" b="19900"/>
          <a:stretch/>
        </p:blipFill>
        <p:spPr>
          <a:xfrm>
            <a:off x="509501" y="2538700"/>
            <a:ext cx="3617400" cy="18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Shape 374"/>
          <p:cNvCxnSpPr/>
          <p:nvPr/>
        </p:nvCxnSpPr>
        <p:spPr>
          <a:xfrm rot="10800000">
            <a:off x="1366725" y="3885575"/>
            <a:ext cx="334800" cy="482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75" name="Shape 375"/>
          <p:cNvCxnSpPr/>
          <p:nvPr/>
        </p:nvCxnSpPr>
        <p:spPr>
          <a:xfrm rot="10800000" flipH="1">
            <a:off x="2565150" y="4233750"/>
            <a:ext cx="596700" cy="2817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76" name="Shape 376"/>
          <p:cNvSpPr txBox="1"/>
          <p:nvPr/>
        </p:nvSpPr>
        <p:spPr>
          <a:xfrm>
            <a:off x="5949450" y="523225"/>
            <a:ext cx="110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Foot plate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Shape 377"/>
          <p:cNvSpPr txBox="1"/>
          <p:nvPr/>
        </p:nvSpPr>
        <p:spPr>
          <a:xfrm>
            <a:off x="4001525" y="1989525"/>
            <a:ext cx="96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L-Bracket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78" name="Shape 378"/>
          <p:cNvCxnSpPr/>
          <p:nvPr/>
        </p:nvCxnSpPr>
        <p:spPr>
          <a:xfrm>
            <a:off x="6370650" y="844050"/>
            <a:ext cx="388500" cy="375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79" name="Shape 379"/>
          <p:cNvCxnSpPr/>
          <p:nvPr/>
        </p:nvCxnSpPr>
        <p:spPr>
          <a:xfrm rot="10800000" flipH="1">
            <a:off x="4912425" y="2077725"/>
            <a:ext cx="457800" cy="148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8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1550050" y="4776550"/>
            <a:ext cx="19752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Hannah Rentschler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861600" y="1597875"/>
            <a:ext cx="3807900" cy="2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Pulley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Transmits force from cables to hinge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Limits the current draw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3:1 gear ratio with motor pulley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T-Bracket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End point for cable housing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Mechanical stop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lang="en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Torque sensor attachment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Transmits torque to the shaft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"/>
              <a:buChar char="○"/>
            </a:pP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Adjusts according to the equinus angle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 l="28748" t="17109" r="32117" b="18713"/>
          <a:stretch/>
        </p:blipFill>
        <p:spPr>
          <a:xfrm>
            <a:off x="5085200" y="1322250"/>
            <a:ext cx="3053126" cy="281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/>
          <p:nvPr/>
        </p:nvSpPr>
        <p:spPr>
          <a:xfrm>
            <a:off x="8138325" y="1756750"/>
            <a:ext cx="1047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T-Bracket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5085200" y="4292800"/>
            <a:ext cx="13296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Pulley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92" name="Shape 392"/>
          <p:cNvCxnSpPr/>
          <p:nvPr/>
        </p:nvCxnSpPr>
        <p:spPr>
          <a:xfrm rot="10800000" flipH="1">
            <a:off x="5367425" y="3685888"/>
            <a:ext cx="281100" cy="606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93" name="Shape 393"/>
          <p:cNvCxnSpPr/>
          <p:nvPr/>
        </p:nvCxnSpPr>
        <p:spPr>
          <a:xfrm rot="10800000">
            <a:off x="7737150" y="1942575"/>
            <a:ext cx="462300" cy="13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94" name="Shape 394"/>
          <p:cNvSpPr txBox="1"/>
          <p:nvPr/>
        </p:nvSpPr>
        <p:spPr>
          <a:xfrm>
            <a:off x="7303500" y="4152100"/>
            <a:ext cx="132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Torque sensor attachment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95" name="Shape 395"/>
          <p:cNvCxnSpPr>
            <a:stCxn id="394" idx="1"/>
          </p:cNvCxnSpPr>
          <p:nvPr/>
        </p:nvCxnSpPr>
        <p:spPr>
          <a:xfrm rot="10800000">
            <a:off x="6842100" y="3694600"/>
            <a:ext cx="461400" cy="654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Solution</a:t>
            </a:r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314850" y="1489825"/>
            <a:ext cx="4125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Torque sensor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Reads torque at the toe joint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Force sensitive resistor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Reads ground reaction force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Potentiometer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Reads the angle of rotation</a:t>
            </a:r>
            <a:endParaRPr sz="12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Potentiometer assembly</a:t>
            </a:r>
            <a:endParaRPr sz="1400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Couples the potentiometer to the T-Bracket</a:t>
            </a:r>
            <a:endParaRPr sz="12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9</a:t>
            </a:fld>
            <a:endParaRPr sz="9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3" name="Shape 403"/>
          <p:cNvPicPr preferRelativeResize="0"/>
          <p:nvPr/>
        </p:nvPicPr>
        <p:blipFill rotWithShape="1">
          <a:blip r:embed="rId3">
            <a:alphaModFix/>
          </a:blip>
          <a:srcRect l="6638" t="10400" b="10392"/>
          <a:stretch/>
        </p:blipFill>
        <p:spPr>
          <a:xfrm>
            <a:off x="4575351" y="1452225"/>
            <a:ext cx="4125974" cy="24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6859900" y="3902300"/>
            <a:ext cx="154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Torque sensor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6151801" y="878550"/>
            <a:ext cx="13917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Potentiometer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4905375" y="3835400"/>
            <a:ext cx="13917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Potentiometer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assembly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1550050" y="4776550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Hannah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101275" y="4786000"/>
            <a:ext cx="1860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April 27th, 2018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1550050" y="4776550"/>
            <a:ext cx="18102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Hannah Rentschler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1" name="Shape 411"/>
          <p:cNvCxnSpPr/>
          <p:nvPr/>
        </p:nvCxnSpPr>
        <p:spPr>
          <a:xfrm rot="10800000">
            <a:off x="6586625" y="3263250"/>
            <a:ext cx="471600" cy="648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2" name="Shape 412"/>
          <p:cNvCxnSpPr/>
          <p:nvPr/>
        </p:nvCxnSpPr>
        <p:spPr>
          <a:xfrm rot="10800000">
            <a:off x="5325700" y="3115050"/>
            <a:ext cx="167400" cy="797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13" name="Shape 413"/>
          <p:cNvCxnSpPr/>
          <p:nvPr/>
        </p:nvCxnSpPr>
        <p:spPr>
          <a:xfrm flipH="1">
            <a:off x="6009325" y="1253250"/>
            <a:ext cx="391800" cy="105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749</Words>
  <Application>Microsoft Office PowerPoint</Application>
  <PresentationFormat>On-screen Show (16:9)</PresentationFormat>
  <Paragraphs>248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Open Sans</vt:lpstr>
      <vt:lpstr>Roboto</vt:lpstr>
      <vt:lpstr>Maven Pro</vt:lpstr>
      <vt:lpstr>Nunito</vt:lpstr>
      <vt:lpstr>Arial</vt:lpstr>
      <vt:lpstr>Momentum</vt:lpstr>
      <vt:lpstr>Equinus Exoskeleton</vt:lpstr>
      <vt:lpstr>Project Description: Objective</vt:lpstr>
      <vt:lpstr>Project Description: Requirements</vt:lpstr>
      <vt:lpstr>Final Product  </vt:lpstr>
      <vt:lpstr>PowerPoint Presentation</vt:lpstr>
      <vt:lpstr>Design Solution</vt:lpstr>
      <vt:lpstr>Design Solution</vt:lpstr>
      <vt:lpstr>Design Solution</vt:lpstr>
      <vt:lpstr>Design Solution</vt:lpstr>
      <vt:lpstr>Design Solution</vt:lpstr>
      <vt:lpstr>Design Solution</vt:lpstr>
      <vt:lpstr>Design Solution</vt:lpstr>
      <vt:lpstr>Design Solution</vt:lpstr>
      <vt:lpstr>Manufacturing</vt:lpstr>
      <vt:lpstr>Testing</vt:lpstr>
      <vt:lpstr>Testing</vt:lpstr>
      <vt:lpstr>Results of Testing</vt:lpstr>
      <vt:lpstr>Future Improvements</vt:lpstr>
      <vt:lpstr>Conclusion</vt:lpstr>
      <vt:lpstr>Acknowledgements</vt:lpstr>
      <vt:lpstr>Questions?</vt:lpstr>
      <vt:lpstr>Bowden Cables</vt:lpstr>
      <vt:lpstr>Ground Reaction Force</vt:lpstr>
      <vt:lpstr>State Machine</vt:lpstr>
      <vt:lpstr>PID Control</vt:lpstr>
      <vt:lpstr>Printed Circuit Board</vt:lpstr>
      <vt:lpstr>Motors and Battery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Equinus Exoskeleton</dc:title>
  <dc:creator>Cindy</dc:creator>
  <cp:lastModifiedBy>Cindy</cp:lastModifiedBy>
  <cp:revision>3</cp:revision>
  <dcterms:modified xsi:type="dcterms:W3CDTF">2018-04-27T14:15:56Z</dcterms:modified>
</cp:coreProperties>
</file>