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9" r:id="rId3"/>
    <p:sldId id="275" r:id="rId4"/>
    <p:sldId id="258" r:id="rId5"/>
    <p:sldId id="280" r:id="rId6"/>
    <p:sldId id="278" r:id="rId7"/>
    <p:sldId id="279" r:id="rId8"/>
    <p:sldId id="276" r:id="rId9"/>
    <p:sldId id="267" r:id="rId10"/>
    <p:sldId id="270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1544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F6DC97-5F79-4A80-93BB-5E24317F6D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A6AC94-32C6-4EE7-9213-A4066812EE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301-C861-4DFF-8C91-3B5E46854A4C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12A706-FD07-43B9-8715-A66BD5023A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66E91-B1A8-4257-920C-BEFFE5A2B8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477D9-42D4-4360-840B-12AFDE980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677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75339-E4B8-409D-ACC4-34BDEB287C88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58FDE-7386-4E96-A84F-A866DE009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910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841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1079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whole point of this semester’s work </a:t>
            </a: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6018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6569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0057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744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695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3815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6772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F020-6056-4C8A-8EDE-D825D6FC5A20}" type="datetime1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5A54-0B3F-4F0C-920E-C96975213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8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96C12-3035-48BB-A13E-4F117FDA9B8E}" type="datetime1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5A54-0B3F-4F0C-920E-C96975213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3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A69A-6FEA-4C18-97BE-D8574F5C44D8}" type="datetime1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5A54-0B3F-4F0C-920E-C96975213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0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9664-DF06-40C3-B113-6D9753C45708}" type="datetime1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5A54-0B3F-4F0C-920E-C96975213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BE4F-D641-462D-BAAE-530909E627ED}" type="datetime1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5A54-0B3F-4F0C-920E-C96975213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3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685D-0C31-4745-BCC7-69048103485B}" type="datetime1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5A54-0B3F-4F0C-920E-C96975213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4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A295-1124-485D-95DC-DDC324140E38}" type="datetime1">
              <a:rPr lang="en-US" smtClean="0"/>
              <a:t>9/16/2018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5A54-0B3F-4F0C-920E-C96975213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7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3705-1AD4-4435-8E71-19CB3A599089}" type="datetime1">
              <a:rPr lang="en-US" smtClean="0"/>
              <a:t>9/16/2018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5A54-0B3F-4F0C-920E-C96975213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3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54CD-8C55-424F-BB00-799347D464D5}" type="datetime1">
              <a:rPr lang="en-US" smtClean="0"/>
              <a:t>9/16/2018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5A54-0B3F-4F0C-920E-C96975213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5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82F2-FCFD-49FB-9611-49F119FB6199}" type="datetime1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5A54-0B3F-4F0C-920E-C96975213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7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4941-048B-4C1C-8659-3757CF133022}" type="datetime1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5A54-0B3F-4F0C-920E-C96975213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52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3CB28-D9A1-43E9-B255-C6D8263D1226}" type="datetime1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15A54-0B3F-4F0C-920E-C96975213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8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s://www.raytheon.com/capabilities/missiledefen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4F7E8C-EC36-48C0-AA6E-DE067D6B085C}"/>
              </a:ext>
            </a:extLst>
          </p:cNvPr>
          <p:cNvSpPr/>
          <p:nvPr/>
        </p:nvSpPr>
        <p:spPr>
          <a:xfrm>
            <a:off x="0" y="283222"/>
            <a:ext cx="9144000" cy="712099"/>
          </a:xfrm>
          <a:prstGeom prst="rect">
            <a:avLst/>
          </a:prstGeom>
          <a:solidFill>
            <a:srgbClr val="283A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A12E9C-8F23-4E85-B586-7FA5D42D42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524000" y="1256997"/>
            <a:ext cx="12192000" cy="1359203"/>
          </a:xfrm>
        </p:spPr>
        <p:txBody>
          <a:bodyPr>
            <a:noAutofit/>
          </a:bodyPr>
          <a:lstStyle/>
          <a:p>
            <a:r>
              <a:rPr lang="en-US" sz="4000" dirty="0"/>
              <a:t>Test </a:t>
            </a:r>
            <a:r>
              <a:rPr lang="en-US" sz="3600" dirty="0"/>
              <a:t>Fixture</a:t>
            </a:r>
            <a:r>
              <a:rPr lang="en-US" sz="4000" dirty="0"/>
              <a:t> for Flight Components (Willy)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Abdulaziz Alzaid – Website Developer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Shanna Lechelt – Budget Liaison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Israel Sotelo – Client Contact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Alexandra Spotts – Project Manager</a:t>
            </a:r>
          </a:p>
        </p:txBody>
      </p:sp>
      <p:pic>
        <p:nvPicPr>
          <p:cNvPr id="4" name="Picture 3" descr="http://nau.edu/uploadedImages/NAU_PrimV_2C_R.jpg">
            <a:extLst>
              <a:ext uri="{FF2B5EF4-FFF2-40B4-BE49-F238E27FC236}">
                <a16:creationId xmlns:a16="http://schemas.microsoft.com/office/drawing/2014/main" id="{782CE4C8-39AF-4EBB-8000-12F84EE249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3667113"/>
            <a:ext cx="2286000" cy="29076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C26871-3FE9-43F1-A433-D561C162DE5D}"/>
              </a:ext>
            </a:extLst>
          </p:cNvPr>
          <p:cNvSpPr txBox="1"/>
          <p:nvPr/>
        </p:nvSpPr>
        <p:spPr>
          <a:xfrm>
            <a:off x="-1524000" y="647699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Capstone – Fall 2018</a:t>
            </a:r>
          </a:p>
        </p:txBody>
      </p:sp>
    </p:spTree>
    <p:extLst>
      <p:ext uri="{BB962C8B-B14F-4D97-AF65-F5344CB8AC3E}">
        <p14:creationId xmlns:p14="http://schemas.microsoft.com/office/powerpoint/2010/main" val="2614503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/>
        </p:nvSpPr>
        <p:spPr>
          <a:xfrm>
            <a:off x="0" y="283222"/>
            <a:ext cx="9144000" cy="712099"/>
          </a:xfrm>
          <a:prstGeom prst="rect">
            <a:avLst/>
          </a:prstGeom>
          <a:solidFill>
            <a:srgbClr val="283A6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Shape 340" descr="http://nau.edu/uploadedImages/NAU_PrimV_2C_R.jpg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0" y="283221"/>
            <a:ext cx="584200" cy="7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Shape 341"/>
          <p:cNvSpPr txBox="1"/>
          <p:nvPr/>
        </p:nvSpPr>
        <p:spPr>
          <a:xfrm>
            <a:off x="-1" y="283220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Budget</a:t>
            </a:r>
            <a:endParaRPr/>
          </a:p>
        </p:txBody>
      </p:sp>
      <p:sp>
        <p:nvSpPr>
          <p:cNvPr id="342" name="Shape 342"/>
          <p:cNvSpPr txBox="1"/>
          <p:nvPr/>
        </p:nvSpPr>
        <p:spPr>
          <a:xfrm>
            <a:off x="-1" y="6657945"/>
            <a:ext cx="9144001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Fixture for Flight Components ● Shanna Lechelt  ● September 2018</a:t>
            </a:r>
            <a:endParaRPr dirty="0"/>
          </a:p>
        </p:txBody>
      </p:sp>
      <p:sp>
        <p:nvSpPr>
          <p:cNvPr id="343" name="Shape 343"/>
          <p:cNvSpPr txBox="1"/>
          <p:nvPr/>
        </p:nvSpPr>
        <p:spPr>
          <a:xfrm>
            <a:off x="8907585" y="6657944"/>
            <a:ext cx="183661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Shape 344"/>
          <p:cNvSpPr txBox="1"/>
          <p:nvPr/>
        </p:nvSpPr>
        <p:spPr>
          <a:xfrm>
            <a:off x="203585" y="1089401"/>
            <a:ext cx="8940415" cy="5033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Available Capstone funds: 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$800 </a:t>
            </a:r>
            <a:endParaRPr lang="en-US" sz="2400" b="1" dirty="0">
              <a:latin typeface="Calibri"/>
              <a:cs typeface="Calibri"/>
            </a:endParaRP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Actual Expenses to Date: </a:t>
            </a:r>
            <a:r>
              <a:rPr lang="en-US" sz="2400" b="1" dirty="0">
                <a:latin typeface="Calibri"/>
                <a:cs typeface="Calibri"/>
              </a:rPr>
              <a:t>$25</a:t>
            </a: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Remaining Funds: 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$775</a:t>
            </a:r>
          </a:p>
          <a:p>
            <a:pPr>
              <a:buClr>
                <a:schemeClr val="dk1"/>
              </a:buClr>
              <a:buSzPts val="1800"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Clr>
                <a:schemeClr val="dk1"/>
              </a:buClr>
              <a:buSzPts val="1800"/>
              <a:buChar char="•"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Clr>
                <a:schemeClr val="dk1"/>
              </a:buClr>
              <a:buSzPts val="1800"/>
              <a:buChar char="•"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285750" indent="-171450">
              <a:buClr>
                <a:schemeClr val="dk1"/>
              </a:buClr>
              <a:buSzPts val="1800"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285750" indent="-171450">
              <a:buClr>
                <a:schemeClr val="dk1"/>
              </a:buClr>
              <a:buSzPts val="1800"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285750" indent="-171450">
              <a:buClr>
                <a:schemeClr val="dk1"/>
              </a:buClr>
              <a:buSzPts val="1800"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285750" indent="-171450">
              <a:buClr>
                <a:schemeClr val="dk1"/>
              </a:buClr>
              <a:buSzPts val="18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285750" indent="-171450">
              <a:buClr>
                <a:schemeClr val="dk1"/>
              </a:buClr>
              <a:buSzPts val="1800"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285750" indent="-171450">
              <a:buClr>
                <a:schemeClr val="dk1"/>
              </a:buClr>
              <a:buSzPts val="18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285750" indent="-171450">
              <a:buClr>
                <a:schemeClr val="dk1"/>
              </a:buClr>
              <a:buSzPts val="1800"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285750" indent="-171450">
              <a:buClr>
                <a:schemeClr val="dk1"/>
              </a:buClr>
              <a:buSzPts val="18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285750" indent="-171450">
              <a:buClr>
                <a:schemeClr val="dk1"/>
              </a:buClr>
              <a:buSzPts val="1800"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285750" indent="-171450">
              <a:buClr>
                <a:schemeClr val="dk1"/>
              </a:buClr>
              <a:buSzPts val="1800"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400050" indent="-285750">
              <a:buClr>
                <a:schemeClr val="dk1"/>
              </a:buClr>
              <a:buSzPts val="180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Anticipated Full-Scale Expenses: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$9563.93 + Labor</a:t>
            </a:r>
          </a:p>
          <a:p>
            <a:pPr marL="400050" indent="-285750">
              <a:buClr>
                <a:schemeClr val="dk1"/>
              </a:buClr>
              <a:buSzPts val="180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Anticipated Model Expenses: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$40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- 3D printed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5005723-CA0D-4144-ABD8-7181C4C30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375211"/>
              </p:ext>
            </p:extLst>
          </p:nvPr>
        </p:nvGraphicFramePr>
        <p:xfrm>
          <a:off x="311935" y="2458010"/>
          <a:ext cx="8445948" cy="3007415"/>
        </p:xfrm>
        <a:graphic>
          <a:graphicData uri="http://schemas.openxmlformats.org/drawingml/2006/table">
            <a:tbl>
              <a:tblPr firstRow="1" firstCol="1" bandRow="1"/>
              <a:tblGrid>
                <a:gridCol w="492679">
                  <a:extLst>
                    <a:ext uri="{9D8B030D-6E8A-4147-A177-3AD203B41FA5}">
                      <a16:colId xmlns:a16="http://schemas.microsoft.com/office/drawing/2014/main" val="2069832109"/>
                    </a:ext>
                  </a:extLst>
                </a:gridCol>
                <a:gridCol w="1878441">
                  <a:extLst>
                    <a:ext uri="{9D8B030D-6E8A-4147-A177-3AD203B41FA5}">
                      <a16:colId xmlns:a16="http://schemas.microsoft.com/office/drawing/2014/main" val="3871428897"/>
                    </a:ext>
                  </a:extLst>
                </a:gridCol>
                <a:gridCol w="809404">
                  <a:extLst>
                    <a:ext uri="{9D8B030D-6E8A-4147-A177-3AD203B41FA5}">
                      <a16:colId xmlns:a16="http://schemas.microsoft.com/office/drawing/2014/main" val="2963535850"/>
                    </a:ext>
                  </a:extLst>
                </a:gridCol>
                <a:gridCol w="591998">
                  <a:extLst>
                    <a:ext uri="{9D8B030D-6E8A-4147-A177-3AD203B41FA5}">
                      <a16:colId xmlns:a16="http://schemas.microsoft.com/office/drawing/2014/main" val="2741330008"/>
                    </a:ext>
                  </a:extLst>
                </a:gridCol>
                <a:gridCol w="954860">
                  <a:extLst>
                    <a:ext uri="{9D8B030D-6E8A-4147-A177-3AD203B41FA5}">
                      <a16:colId xmlns:a16="http://schemas.microsoft.com/office/drawing/2014/main" val="3529011352"/>
                    </a:ext>
                  </a:extLst>
                </a:gridCol>
                <a:gridCol w="3718566">
                  <a:extLst>
                    <a:ext uri="{9D8B030D-6E8A-4147-A177-3AD203B41FA5}">
                      <a16:colId xmlns:a16="http://schemas.microsoft.com/office/drawing/2014/main" val="3886004915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#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Item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Unit Cost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Units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Total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Purchase Location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718854"/>
                  </a:ext>
                </a:extLst>
              </a:tr>
              <a:tr h="2594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4-40 X ¼” FH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$3.75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$75.00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https://www.mcmaster.com/#93401a100/=1cgj2mz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2948602"/>
                  </a:ext>
                </a:extLst>
              </a:tr>
              <a:tr h="249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¼-20 X 1 ¾” HH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$1.06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$25.44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https://www.mcmaster.com/#92245a548/=1cgkjhp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3976203"/>
                  </a:ext>
                </a:extLst>
              </a:tr>
              <a:tr h="249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¼” Washer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$0.99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$47.52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https://www.mcmaster.com/#94191a100/=1cgl7bj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038593"/>
                  </a:ext>
                </a:extLst>
              </a:tr>
              <a:tr h="249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¼” Nut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$0.30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$7.29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https://www.mcmaster.com/#94191a100/=1cgl7bj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7361734"/>
                  </a:ext>
                </a:extLst>
              </a:tr>
              <a:tr h="249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1-8 X 3 ½” HH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$5.50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$412.50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https://www.mcmaster.com/#92198a918/=1cgmm7w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4327117"/>
                  </a:ext>
                </a:extLst>
              </a:tr>
              <a:tr h="249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1” Washer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$6.34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$475.50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https://www.mcmaster.com/#98019a530/=1cgmpf5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7876801"/>
                  </a:ext>
                </a:extLst>
              </a:tr>
              <a:tr h="249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1” Nut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1.29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$18.06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https://www.mcmaster.com/#90499a847/=1cgmqis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5826461"/>
                  </a:ext>
                </a:extLst>
              </a:tr>
              <a:tr h="249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8x6x3/16” A550 Box Tube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$42.30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$1057.50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https://www.metalsdepot.com/steel-products/steel-rectangle-tube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1245813"/>
                  </a:ext>
                </a:extLst>
              </a:tr>
              <a:tr h="249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Quartz Heat Lamps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$679.00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>
                          <a:effectLst/>
                        </a:rPr>
                        <a:t>$6790.00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http://www.infratechheatersusa.com/lighting/</a:t>
                      </a: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4760885"/>
                  </a:ext>
                </a:extLst>
              </a:tr>
              <a:tr h="249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Hydraulic Ram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$655.12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>
                          <a:effectLst/>
                        </a:rPr>
                        <a:t>$655.12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http://www.tooldiscounter.com/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1922569"/>
                  </a:ext>
                </a:extLst>
              </a:tr>
              <a:tr h="249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$9563.93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535886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4334F-7C6B-4914-83B9-46087296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5A54-0B3F-4F0C-920E-C969752137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4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0" y="283222"/>
            <a:ext cx="9144000" cy="712099"/>
          </a:xfrm>
          <a:prstGeom prst="rect">
            <a:avLst/>
          </a:prstGeom>
          <a:solidFill>
            <a:srgbClr val="283A6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Shape 109" descr="http://nau.edu/uploadedImages/NAU_PrimV_2C_R.jpg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0" y="283221"/>
            <a:ext cx="584200" cy="7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0" y="285328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Conclusion</a:t>
            </a:r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3C44F-3931-F44E-BB05-C341E7200258}"/>
              </a:ext>
            </a:extLst>
          </p:cNvPr>
          <p:cNvSpPr/>
          <p:nvPr/>
        </p:nvSpPr>
        <p:spPr>
          <a:xfrm>
            <a:off x="0" y="6273225"/>
            <a:ext cx="9144843" cy="5847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400" u="sng" dirty="0"/>
              <a:t>References</a:t>
            </a:r>
          </a:p>
          <a:p>
            <a:r>
              <a:rPr lang="en-US" sz="900" dirty="0">
                <a:cs typeface="Al Tarikh" pitchFamily="2" charset="-78"/>
              </a:rPr>
              <a:t>[1] Raytheon.com, ‘Mission, Global Defense’, 2017. [Online]. Available: </a:t>
            </a:r>
            <a:r>
              <a:rPr lang="en-US" sz="900" dirty="0">
                <a:cs typeface="Al Tarikh" pitchFamily="2" charset="-78"/>
                <a:hlinkClick r:id="rId4"/>
              </a:rPr>
              <a:t>https://www.raytheon.com/capabilities/missiledefense</a:t>
            </a:r>
            <a:r>
              <a:rPr lang="en-US" sz="900" dirty="0">
                <a:cs typeface="Al Tarikh" pitchFamily="2" charset="-78"/>
              </a:rPr>
              <a:t>. [Accessed 2/7/2018]</a:t>
            </a:r>
            <a:endParaRPr lang="en-US" sz="900" dirty="0">
              <a:cs typeface="Calibri"/>
            </a:endParaRPr>
          </a:p>
          <a:p>
            <a:r>
              <a:rPr lang="en-US" sz="900" dirty="0">
                <a:cs typeface="Calibri"/>
              </a:rPr>
              <a:t>[2] J.D. Anderson, Jr., Fundamentals of Aerodynamics. New York, NY: Mc Graw Hill, 2011. pp. 555-776, 1053-1057</a:t>
            </a:r>
            <a:endParaRPr lang="en-US" sz="9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3B970D-B6DA-41AB-9F30-6C226D31D333}"/>
              </a:ext>
            </a:extLst>
          </p:cNvPr>
          <p:cNvSpPr txBox="1"/>
          <p:nvPr/>
        </p:nvSpPr>
        <p:spPr>
          <a:xfrm>
            <a:off x="-36415" y="1848837"/>
            <a:ext cx="9144000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In the upcoming months</a:t>
            </a:r>
            <a:r>
              <a:rPr lang="en-US" dirty="0">
                <a:cs typeface="Calibri"/>
              </a:rPr>
              <a:t>, the team will continue to validate this design through targeted analyses.  It is our goal to reduce the materials utilized within the design while maintaining a factor of safety of 4.  The reduction of materials will decrease assembly time and cost.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DC612-B241-438C-896C-601586E0D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5A54-0B3F-4F0C-920E-C9697521373C}" type="slidenum">
              <a:rPr lang="en-US" smtClean="0"/>
              <a:t>11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85BB6E-551D-4B72-A2E8-E887C19AC4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782" y="3466387"/>
            <a:ext cx="34956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31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4F7E8C-EC36-48C0-AA6E-DE067D6B085C}"/>
              </a:ext>
            </a:extLst>
          </p:cNvPr>
          <p:cNvSpPr/>
          <p:nvPr/>
        </p:nvSpPr>
        <p:spPr>
          <a:xfrm>
            <a:off x="0" y="283222"/>
            <a:ext cx="9144000" cy="712099"/>
          </a:xfrm>
          <a:prstGeom prst="rect">
            <a:avLst/>
          </a:prstGeom>
          <a:solidFill>
            <a:srgbClr val="283A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 descr="http://nau.edu/uploadedImages/NAU_PrimV_2C_R.jpg">
            <a:extLst>
              <a:ext uri="{FF2B5EF4-FFF2-40B4-BE49-F238E27FC236}">
                <a16:creationId xmlns:a16="http://schemas.microsoft.com/office/drawing/2014/main" id="{0F4FC9D0-F1A7-40B3-9F58-3C1A86FE520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3200" y="283221"/>
            <a:ext cx="584200" cy="7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0280924-EE3F-4363-AF0A-DC5C9C98C60E}"/>
              </a:ext>
            </a:extLst>
          </p:cNvPr>
          <p:cNvSpPr txBox="1"/>
          <p:nvPr/>
        </p:nvSpPr>
        <p:spPr>
          <a:xfrm>
            <a:off x="-2" y="288698"/>
            <a:ext cx="914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Project Description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FF18ED-F9B2-4E5A-998F-6F8ECF662864}"/>
              </a:ext>
            </a:extLst>
          </p:cNvPr>
          <p:cNvSpPr txBox="1"/>
          <p:nvPr/>
        </p:nvSpPr>
        <p:spPr>
          <a:xfrm>
            <a:off x="157478" y="1296915"/>
            <a:ext cx="882904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The goal of this project is to improve upon a test fixture utilized by Raytheon.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The test fixture simulates flight conditions experienced by supersonic missiles.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Our intention is to design a universal test fixture that has quicker assembly.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Our Client is Chuck Vallance </a:t>
            </a:r>
          </a:p>
          <a:p>
            <a:pPr lvl="0"/>
            <a:r>
              <a:rPr lang="en-US" sz="2000" dirty="0"/>
              <a:t>       formerly of Raytheon.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Client Deliverables</a:t>
            </a:r>
          </a:p>
          <a:p>
            <a:pPr lvl="1"/>
            <a:r>
              <a:rPr lang="en-US" dirty="0"/>
              <a:t>1)Parameters of Missile Parts</a:t>
            </a:r>
          </a:p>
          <a:p>
            <a:pPr lvl="1"/>
            <a:r>
              <a:rPr lang="en-US" dirty="0"/>
              <a:t>2)Test/Flight Conditions</a:t>
            </a:r>
          </a:p>
          <a:p>
            <a:pPr lvl="1"/>
            <a:r>
              <a:rPr lang="en-US" dirty="0"/>
              <a:t>3)CAD Model &amp; Simulation</a:t>
            </a:r>
          </a:p>
          <a:p>
            <a:pPr lvl="1"/>
            <a:r>
              <a:rPr lang="en-US" dirty="0"/>
              <a:t>4)Scale Model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34172A-09A2-47BF-9DFC-515EA5C51EE1}"/>
              </a:ext>
            </a:extLst>
          </p:cNvPr>
          <p:cNvSpPr txBox="1"/>
          <p:nvPr/>
        </p:nvSpPr>
        <p:spPr>
          <a:xfrm>
            <a:off x="-1" y="6657945"/>
            <a:ext cx="91440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/>
              <a:t>Test Fixture for Flight Components ● Aziz Alzaid ● September 2018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2C3730-C9E7-4B59-8BEA-D7D26EE8FA48}"/>
              </a:ext>
            </a:extLst>
          </p:cNvPr>
          <p:cNvSpPr txBox="1"/>
          <p:nvPr/>
        </p:nvSpPr>
        <p:spPr>
          <a:xfrm>
            <a:off x="7773853" y="6238379"/>
            <a:ext cx="13842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[1] Raytheon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6B5114-090E-460F-88F9-B77C135A4B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732" y="3299299"/>
            <a:ext cx="3668270" cy="293908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9148-BEC3-4B71-97CD-3E7F74A5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5A54-0B3F-4F0C-920E-C969752137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8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0" y="283222"/>
            <a:ext cx="9144000" cy="712099"/>
          </a:xfrm>
          <a:prstGeom prst="rect">
            <a:avLst/>
          </a:prstGeom>
          <a:solidFill>
            <a:srgbClr val="283A6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Shape 97" descr="http://nau.edu/uploadedImages/NAU_PrimV_2C_R.jpg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0" y="283221"/>
            <a:ext cx="584200" cy="7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-2" y="288698"/>
            <a:ext cx="914400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Design Description</a:t>
            </a: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-1" y="6657945"/>
            <a:ext cx="9144001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Fixture for Flight Components ● Israel Sotelo ● </a:t>
            </a:r>
            <a:r>
              <a:rPr lang="en-US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September</a:t>
            </a:r>
            <a:r>
              <a:rPr lang="en-US" sz="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2018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769" y="2218844"/>
            <a:ext cx="6138230" cy="4437838"/>
          </a:xfrm>
          <a:prstGeom prst="rect">
            <a:avLst/>
          </a:prstGeom>
        </p:spPr>
      </p:pic>
      <p:sp>
        <p:nvSpPr>
          <p:cNvPr id="10" name="Shape 100">
            <a:extLst>
              <a:ext uri="{FF2B5EF4-FFF2-40B4-BE49-F238E27FC236}">
                <a16:creationId xmlns:a16="http://schemas.microsoft.com/office/drawing/2014/main" id="{2AB2694D-8250-4A0D-9A50-587377750CB6}"/>
              </a:ext>
            </a:extLst>
          </p:cNvPr>
          <p:cNvSpPr txBox="1"/>
          <p:nvPr/>
        </p:nvSpPr>
        <p:spPr>
          <a:xfrm>
            <a:off x="5455438" y="6240139"/>
            <a:ext cx="4829496" cy="232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</a:rPr>
              <a:t>* Heat Lamps Not Shown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4533F1-85F5-48BF-BC8F-5DE1AF81B196}"/>
              </a:ext>
            </a:extLst>
          </p:cNvPr>
          <p:cNvSpPr txBox="1"/>
          <p:nvPr/>
        </p:nvSpPr>
        <p:spPr>
          <a:xfrm>
            <a:off x="1378726" y="5481041"/>
            <a:ext cx="1681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Loading Strap</a:t>
            </a:r>
          </a:p>
          <a:p>
            <a:pPr algn="ctr"/>
            <a:r>
              <a:rPr lang="en-US" sz="1600" dirty="0"/>
              <a:t>Hydraulic 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50B669-1B18-4701-965E-00953BD5CEAD}"/>
              </a:ext>
            </a:extLst>
          </p:cNvPr>
          <p:cNvSpPr txBox="1"/>
          <p:nvPr/>
        </p:nvSpPr>
        <p:spPr>
          <a:xfrm>
            <a:off x="6070044" y="2325121"/>
            <a:ext cx="2420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  Primary Structure Universal Plate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B05FEC-2018-4ECB-B1A8-F9FE45344B4A}"/>
              </a:ext>
            </a:extLst>
          </p:cNvPr>
          <p:cNvSpPr txBox="1"/>
          <p:nvPr/>
        </p:nvSpPr>
        <p:spPr>
          <a:xfrm>
            <a:off x="-46130" y="2795104"/>
            <a:ext cx="19886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1600" dirty="0"/>
              <a:t>AMRAAM Radome</a:t>
            </a:r>
          </a:p>
          <a:p>
            <a:r>
              <a:rPr lang="en-US" sz="1600" dirty="0"/>
              <a:t>Mounting Ring</a:t>
            </a:r>
          </a:p>
          <a:p>
            <a:r>
              <a:rPr lang="en-US" sz="1600" dirty="0"/>
              <a:t>Mounting Plate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41755C-7B25-4762-A0DE-C0D63E93C2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027363"/>
            <a:ext cx="3845994" cy="17861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8CC011-E7FF-4B4B-A745-1B9AD889B5AE}"/>
              </a:ext>
            </a:extLst>
          </p:cNvPr>
          <p:cNvCxnSpPr>
            <a:cxnSpLocks/>
          </p:cNvCxnSpPr>
          <p:nvPr/>
        </p:nvCxnSpPr>
        <p:spPr>
          <a:xfrm>
            <a:off x="1681842" y="3277456"/>
            <a:ext cx="3390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8BA2412-B8E0-4539-8A04-3BF86493FB7D}"/>
              </a:ext>
            </a:extLst>
          </p:cNvPr>
          <p:cNvCxnSpPr>
            <a:cxnSpLocks/>
          </p:cNvCxnSpPr>
          <p:nvPr/>
        </p:nvCxnSpPr>
        <p:spPr>
          <a:xfrm flipV="1">
            <a:off x="2008598" y="2476073"/>
            <a:ext cx="0" cy="8013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A3057B6-2839-406F-92B3-CA04DF021B1E}"/>
              </a:ext>
            </a:extLst>
          </p:cNvPr>
          <p:cNvCxnSpPr>
            <a:cxnSpLocks/>
          </p:cNvCxnSpPr>
          <p:nvPr/>
        </p:nvCxnSpPr>
        <p:spPr>
          <a:xfrm flipV="1">
            <a:off x="2548415" y="2320380"/>
            <a:ext cx="1" cy="1155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10369C-66C9-4AF7-BA4D-727EF3B0372E}"/>
              </a:ext>
            </a:extLst>
          </p:cNvPr>
          <p:cNvCxnSpPr>
            <a:cxnSpLocks/>
          </p:cNvCxnSpPr>
          <p:nvPr/>
        </p:nvCxnSpPr>
        <p:spPr>
          <a:xfrm>
            <a:off x="1300894" y="3476090"/>
            <a:ext cx="12597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030F3FC-469F-4901-8BA8-0978DD4D09FC}"/>
              </a:ext>
            </a:extLst>
          </p:cNvPr>
          <p:cNvCxnSpPr>
            <a:cxnSpLocks/>
          </p:cNvCxnSpPr>
          <p:nvPr/>
        </p:nvCxnSpPr>
        <p:spPr>
          <a:xfrm flipV="1">
            <a:off x="2895549" y="2266463"/>
            <a:ext cx="0" cy="14197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6D32EE8-EBBD-42FA-9512-0C8585E4C312}"/>
              </a:ext>
            </a:extLst>
          </p:cNvPr>
          <p:cNvCxnSpPr>
            <a:cxnSpLocks/>
          </p:cNvCxnSpPr>
          <p:nvPr/>
        </p:nvCxnSpPr>
        <p:spPr>
          <a:xfrm>
            <a:off x="1378726" y="3675057"/>
            <a:ext cx="15168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EEA3972-C8DB-4D4D-AFA1-33EE7368CC60}"/>
              </a:ext>
            </a:extLst>
          </p:cNvPr>
          <p:cNvCxnSpPr>
            <a:cxnSpLocks/>
          </p:cNvCxnSpPr>
          <p:nvPr/>
        </p:nvCxnSpPr>
        <p:spPr>
          <a:xfrm>
            <a:off x="2862212" y="5882172"/>
            <a:ext cx="120655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68ED1C4-1CDF-4B07-9B8A-F48DA5ED566B}"/>
              </a:ext>
            </a:extLst>
          </p:cNvPr>
          <p:cNvCxnSpPr>
            <a:cxnSpLocks/>
          </p:cNvCxnSpPr>
          <p:nvPr/>
        </p:nvCxnSpPr>
        <p:spPr>
          <a:xfrm flipV="1">
            <a:off x="2835224" y="4662488"/>
            <a:ext cx="1517701" cy="10021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F4AE3F0-9B22-4882-BC9A-F21FAF5CB9D8}"/>
              </a:ext>
            </a:extLst>
          </p:cNvPr>
          <p:cNvCxnSpPr>
            <a:cxnSpLocks/>
          </p:cNvCxnSpPr>
          <p:nvPr/>
        </p:nvCxnSpPr>
        <p:spPr>
          <a:xfrm flipH="1">
            <a:off x="5791098" y="2530643"/>
            <a:ext cx="774089" cy="2828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CA39A02-A6E7-4B48-B330-7975E3C78DAA}"/>
              </a:ext>
            </a:extLst>
          </p:cNvPr>
          <p:cNvCxnSpPr>
            <a:cxnSpLocks/>
          </p:cNvCxnSpPr>
          <p:nvPr/>
        </p:nvCxnSpPr>
        <p:spPr>
          <a:xfrm flipH="1">
            <a:off x="5405810" y="2726077"/>
            <a:ext cx="1222873" cy="8445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843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0" y="283222"/>
            <a:ext cx="9144000" cy="712099"/>
          </a:xfrm>
          <a:prstGeom prst="rect">
            <a:avLst/>
          </a:prstGeom>
          <a:solidFill>
            <a:srgbClr val="283A6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Shape 109" descr="http://nau.edu/uploadedImages/NAU_PrimV_2C_R.jpg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0" y="283221"/>
            <a:ext cx="584200" cy="7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0" y="285328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Design Functions</a:t>
            </a:r>
            <a:endParaRPr/>
          </a:p>
        </p:txBody>
      </p:sp>
      <p:sp>
        <p:nvSpPr>
          <p:cNvPr id="111" name="Shape 111"/>
          <p:cNvSpPr txBox="1"/>
          <p:nvPr/>
        </p:nvSpPr>
        <p:spPr>
          <a:xfrm>
            <a:off x="1" y="6657615"/>
            <a:ext cx="9144000" cy="2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Fixture for Flight Components ● Aziz Alzaid ● September 2018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D9E647-45FD-4DC7-817B-34986F7C2510}"/>
              </a:ext>
            </a:extLst>
          </p:cNvPr>
          <p:cNvSpPr txBox="1"/>
          <p:nvPr/>
        </p:nvSpPr>
        <p:spPr>
          <a:xfrm>
            <a:off x="0" y="1365496"/>
            <a:ext cx="9144000" cy="4093428"/>
          </a:xfrm>
          <a:prstGeom prst="rect">
            <a:avLst/>
          </a:pr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Transfer fixture from storage and assemble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Set the sensors in missile component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Attach missile part to the test fixture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Apply mechanical and thermal loadings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Cool heat lamps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Get sensor readings from control room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Disassemble fixture and return to storage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6B81EF-829F-4301-8034-BFB8D6D7B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5A54-0B3F-4F0C-920E-C969752137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6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/>
        </p:nvSpPr>
        <p:spPr>
          <a:xfrm>
            <a:off x="1" y="6657615"/>
            <a:ext cx="9144000" cy="2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Fixture for Flight Components ● Shanna Lechelt ● September 2018</a:t>
            </a:r>
            <a:endParaRPr dirty="0"/>
          </a:p>
        </p:txBody>
      </p:sp>
      <p:sp>
        <p:nvSpPr>
          <p:cNvPr id="204" name="Shape 204"/>
          <p:cNvSpPr/>
          <p:nvPr/>
        </p:nvSpPr>
        <p:spPr>
          <a:xfrm>
            <a:off x="0" y="283222"/>
            <a:ext cx="9144000" cy="712099"/>
          </a:xfrm>
          <a:prstGeom prst="rect">
            <a:avLst/>
          </a:prstGeom>
          <a:solidFill>
            <a:srgbClr val="283A6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Shape 205" descr="http://nau.edu/uploadedImages/NAU_PrimV_2C_R.jpg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0" y="283221"/>
            <a:ext cx="584200" cy="7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0" y="285328"/>
            <a:ext cx="9144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Engineering Requirements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09" descr="Inline image 1"/>
          <p:cNvSpPr/>
          <p:nvPr/>
        </p:nvSpPr>
        <p:spPr>
          <a:xfrm>
            <a:off x="3263528" y="2120528"/>
            <a:ext cx="1460872" cy="146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81E793D-6B7B-074D-B5A3-C02197F26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26370"/>
              </p:ext>
            </p:extLst>
          </p:nvPr>
        </p:nvGraphicFramePr>
        <p:xfrm>
          <a:off x="495300" y="1364651"/>
          <a:ext cx="8197764" cy="4123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6311">
                  <a:extLst>
                    <a:ext uri="{9D8B030D-6E8A-4147-A177-3AD203B41FA5}">
                      <a16:colId xmlns:a16="http://schemas.microsoft.com/office/drawing/2014/main" val="4162259000"/>
                    </a:ext>
                  </a:extLst>
                </a:gridCol>
                <a:gridCol w="901874">
                  <a:extLst>
                    <a:ext uri="{9D8B030D-6E8A-4147-A177-3AD203B41FA5}">
                      <a16:colId xmlns:a16="http://schemas.microsoft.com/office/drawing/2014/main" val="3722986436"/>
                    </a:ext>
                  </a:extLst>
                </a:gridCol>
                <a:gridCol w="4609579">
                  <a:extLst>
                    <a:ext uri="{9D8B030D-6E8A-4147-A177-3AD203B41FA5}">
                      <a16:colId xmlns:a16="http://schemas.microsoft.com/office/drawing/2014/main" val="2360512861"/>
                    </a:ext>
                  </a:extLst>
                </a:gridCol>
              </a:tblGrid>
              <a:tr h="4328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Engineering Requirement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Target Value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>
                          <a:effectLst/>
                          <a:latin typeface="Times New Roman" panose="02020603050405020304" pitchFamily="18" charset="0"/>
                          <a:ea typeface="AR PL UMing HK"/>
                          <a:cs typeface="Lohit Hindi"/>
                        </a:rPr>
                        <a:t>How We Predict That Our Design Meets It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6276127"/>
                  </a:ext>
                </a:extLst>
              </a:tr>
              <a:tr h="3717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Transports quickly from storage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1 hr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>
                          <a:effectLst/>
                          <a:latin typeface="Times New Roman" panose="02020603050405020304" pitchFamily="18" charset="0"/>
                          <a:ea typeface="AR PL UMing HK"/>
                          <a:cs typeface="Lohit Hindi"/>
                        </a:rPr>
                        <a:t>Easy to transport using fork lift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2512375"/>
                  </a:ext>
                </a:extLst>
              </a:tr>
              <a:tr h="3717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Assembles quickly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2 hrs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>
                          <a:effectLst/>
                          <a:latin typeface="Times New Roman" panose="02020603050405020304" pitchFamily="18" charset="0"/>
                          <a:ea typeface="AR PL UMing HK"/>
                          <a:cs typeface="Lohit Hindi"/>
                        </a:rPr>
                        <a:t>Minimal pieces required for assembly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24458"/>
                  </a:ext>
                </a:extLst>
              </a:tr>
              <a:tr h="3717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Mounts to a standard bolt pattern 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6 inches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>
                          <a:effectLst/>
                          <a:latin typeface="Times New Roman" panose="02020603050405020304" pitchFamily="18" charset="0"/>
                          <a:ea typeface="AR PL UMing HK"/>
                          <a:cs typeface="Lohit Hindi"/>
                        </a:rPr>
                        <a:t>Met by design specifications – universal mounting plate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6823069"/>
                  </a:ext>
                </a:extLst>
              </a:tr>
              <a:tr h="3717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Applies and withstands extreme loads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10</a:t>
                      </a:r>
                      <a:r>
                        <a:rPr lang="en-US" sz="1200" kern="50" baseline="30000">
                          <a:effectLst/>
                        </a:rPr>
                        <a:t>6</a:t>
                      </a:r>
                      <a:r>
                        <a:rPr lang="en-US" sz="1200" kern="50">
                          <a:effectLst/>
                        </a:rPr>
                        <a:t> in-lb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>
                          <a:effectLst/>
                          <a:latin typeface="Times New Roman" panose="02020603050405020304" pitchFamily="18" charset="0"/>
                          <a:ea typeface="AR PL UMing HK"/>
                          <a:cs typeface="Lohit Hindi"/>
                        </a:rPr>
                        <a:t>Verified through calculations – applied by hydraulic ram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0319022"/>
                  </a:ext>
                </a:extLst>
              </a:tr>
              <a:tr h="3717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Applies and withstands heat flux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75 W/m</a:t>
                      </a:r>
                      <a:r>
                        <a:rPr lang="en-US" sz="1200" kern="50" baseline="30000">
                          <a:effectLst/>
                        </a:rPr>
                        <a:t>2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>
                          <a:effectLst/>
                          <a:latin typeface="Times New Roman" panose="02020603050405020304" pitchFamily="18" charset="0"/>
                          <a:ea typeface="AR PL UMing HK"/>
                          <a:cs typeface="Lohit Hindi"/>
                        </a:rPr>
                        <a:t>Verified through calculations – applied by quartz lamps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4275877"/>
                  </a:ext>
                </a:extLst>
              </a:tr>
              <a:tr h="3717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Ability to test parts up to 3 feet long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3 ft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>
                          <a:effectLst/>
                          <a:latin typeface="Times New Roman" panose="02020603050405020304" pitchFamily="18" charset="0"/>
                          <a:ea typeface="AR PL UMing HK"/>
                          <a:cs typeface="Lohit Hindi"/>
                        </a:rPr>
                        <a:t>Met by design dimensions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1714430"/>
                  </a:ext>
                </a:extLst>
              </a:tr>
              <a:tr h="3717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Safety Factor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4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>
                          <a:effectLst/>
                          <a:latin typeface="Times New Roman" panose="02020603050405020304" pitchFamily="18" charset="0"/>
                          <a:ea typeface="AR PL UMing HK"/>
                          <a:cs typeface="Lohit Hindi"/>
                        </a:rPr>
                        <a:t>Verified though calculations – robust design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1973727"/>
                  </a:ext>
                </a:extLst>
              </a:tr>
              <a:tr h="3452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Sensors read out to a different location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ohm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>
                          <a:effectLst/>
                          <a:latin typeface="Times New Roman" panose="02020603050405020304" pitchFamily="18" charset="0"/>
                          <a:ea typeface="AR PL UMing HK"/>
                          <a:cs typeface="Lohit Hindi"/>
                        </a:rPr>
                        <a:t>Met by design specifications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0127770"/>
                  </a:ext>
                </a:extLst>
              </a:tr>
              <a:tr h="3717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Load driven from an alternate location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Volt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>
                          <a:effectLst/>
                          <a:latin typeface="Times New Roman" panose="02020603050405020304" pitchFamily="18" charset="0"/>
                          <a:ea typeface="AR PL UMing HK"/>
                          <a:cs typeface="Lohit Hindi"/>
                        </a:rPr>
                        <a:t>Met by design specifications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4177294"/>
                  </a:ext>
                </a:extLst>
              </a:tr>
              <a:tr h="3717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Small storage space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30 ft</a:t>
                      </a:r>
                      <a:r>
                        <a:rPr lang="en-US" sz="1200" kern="50" baseline="30000">
                          <a:effectLst/>
                        </a:rPr>
                        <a:t>3</a:t>
                      </a:r>
                      <a:endParaRPr lang="en-US" sz="1100" kern="50">
                        <a:effectLst/>
                        <a:latin typeface="Times New Roman" panose="02020603050405020304" pitchFamily="18" charset="0"/>
                        <a:ea typeface="AR PL UMing HK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>
                          <a:effectLst/>
                          <a:latin typeface="Times New Roman" panose="02020603050405020304" pitchFamily="18" charset="0"/>
                          <a:ea typeface="AR PL UMing HK"/>
                          <a:cs typeface="Lohit Hindi"/>
                        </a:rPr>
                        <a:t>Met by design dimensions – parts store flat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450323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56DF9-98D6-4FBF-BB20-092A887E3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5A54-0B3F-4F0C-920E-C969752137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66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0" y="283222"/>
            <a:ext cx="9144000" cy="712099"/>
          </a:xfrm>
          <a:prstGeom prst="rect">
            <a:avLst/>
          </a:prstGeom>
          <a:solidFill>
            <a:srgbClr val="283A6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Shape 109" descr="http://nau.edu/uploadedImages/NAU_PrimV_2C_R.jpg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0" y="283221"/>
            <a:ext cx="584200" cy="7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0" y="285328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Analysis Strategy</a:t>
            </a:r>
            <a:endParaRPr lang="en-US"/>
          </a:p>
        </p:txBody>
      </p:sp>
      <p:sp>
        <p:nvSpPr>
          <p:cNvPr id="111" name="Shape 111"/>
          <p:cNvSpPr txBox="1"/>
          <p:nvPr/>
        </p:nvSpPr>
        <p:spPr>
          <a:xfrm>
            <a:off x="1" y="6657615"/>
            <a:ext cx="9144000" cy="2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Fixture for Flight Components ● Lexie Spotts ● September 2018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D9E647-45FD-4DC7-817B-34986F7C2510}"/>
              </a:ext>
            </a:extLst>
          </p:cNvPr>
          <p:cNvSpPr txBox="1"/>
          <p:nvPr/>
        </p:nvSpPr>
        <p:spPr>
          <a:xfrm>
            <a:off x="203200" y="1897478"/>
            <a:ext cx="9144000" cy="4339650"/>
          </a:xfrm>
          <a:prstGeom prst="rect">
            <a:avLst/>
          </a:pr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Mechanical Loading Calculations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Thermal Loading Calculations 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Heat Lamp Orientation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Box Beam Calculations (to decrease weight and size)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Adapter Plate and Floor Threaded Fastener</a:t>
            </a:r>
            <a:r>
              <a:rPr lang="en-US" sz="2000" dirty="0">
                <a:cs typeface="Calibri"/>
              </a:rPr>
              <a:t> Calculations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Power and Water Requirements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Assembly Time Study</a:t>
            </a:r>
            <a:endParaRPr lang="en-US" sz="2000" dirty="0"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F7DF5B-999F-4586-9D32-41F215412374}"/>
              </a:ext>
            </a:extLst>
          </p:cNvPr>
          <p:cNvSpPr txBox="1"/>
          <p:nvPr/>
        </p:nvSpPr>
        <p:spPr>
          <a:xfrm>
            <a:off x="0" y="1233992"/>
            <a:ext cx="91440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cs typeface="Calibri"/>
              </a:rPr>
              <a:t>To validate our design, the following analyses will be completed: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AF49B-4AD1-44B0-964A-4B06FC6E753B}"/>
              </a:ext>
            </a:extLst>
          </p:cNvPr>
          <p:cNvSpPr txBox="1"/>
          <p:nvPr/>
        </p:nvSpPr>
        <p:spPr>
          <a:xfrm>
            <a:off x="0" y="6172562"/>
            <a:ext cx="91440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Calculations will be completed by hand, ANSYS, and MATLAB.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7E8FC-B342-441E-B2EA-4865D965D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5A54-0B3F-4F0C-920E-C969752137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67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0" y="283222"/>
            <a:ext cx="9144000" cy="712099"/>
          </a:xfrm>
          <a:prstGeom prst="rect">
            <a:avLst/>
          </a:prstGeom>
          <a:solidFill>
            <a:srgbClr val="283A6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Shape 109" descr="http://nau.edu/uploadedImages/NAU_PrimV_2C_R.jpg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0" y="283221"/>
            <a:ext cx="584200" cy="7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794382" y="283218"/>
            <a:ext cx="8351071" cy="71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400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Analysis Thus Far - Mechanical Loading</a:t>
            </a:r>
            <a:endParaRPr lang="en-US" sz="4000">
              <a:solidFill>
                <a:schemeClr val="lt1"/>
              </a:solidFill>
              <a:cs typeface="Calibri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1" y="6657615"/>
            <a:ext cx="9144000" cy="2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Fixture for Flight Components ●  Israel Sotelo ●  September 2018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D9E647-45FD-4DC7-817B-34986F7C2510}"/>
              </a:ext>
            </a:extLst>
          </p:cNvPr>
          <p:cNvSpPr txBox="1"/>
          <p:nvPr/>
        </p:nvSpPr>
        <p:spPr>
          <a:xfrm>
            <a:off x="42177" y="1087127"/>
            <a:ext cx="9144000" cy="1015663"/>
          </a:xfrm>
          <a:prstGeom prst="rect">
            <a:avLst/>
          </a:pr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Compressible</a:t>
            </a:r>
            <a:r>
              <a:rPr lang="en-US" sz="2400" dirty="0">
                <a:cs typeface="Calibri"/>
              </a:rPr>
              <a:t> Flow Analysis Part 2</a:t>
            </a:r>
            <a:endParaRPr lang="en-US" dirty="0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CB39ED-6F3F-4C56-9A96-60367A059FBA}"/>
              </a:ext>
            </a:extLst>
          </p:cNvPr>
          <p:cNvSpPr txBox="1"/>
          <p:nvPr/>
        </p:nvSpPr>
        <p:spPr>
          <a:xfrm>
            <a:off x="0" y="1401925"/>
            <a:ext cx="9144000" cy="1846659"/>
          </a:xfrm>
          <a:prstGeom prst="rect">
            <a:avLst/>
          </a:pr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Goals</a:t>
            </a:r>
            <a:r>
              <a:rPr lang="en-US" sz="2000" dirty="0">
                <a:cs typeface="Calibri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Calibri"/>
              </a:rPr>
              <a:t>Determine pressure drop across oblique shock wave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Calibri"/>
              </a:rPr>
              <a:t>Determine drag force create by oblique shock wave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2" name="Picture 4" descr="A picture containing ground, plane, outdoor, airplane&#10;&#10;Description generated with very high confidence">
            <a:extLst>
              <a:ext uri="{FF2B5EF4-FFF2-40B4-BE49-F238E27FC236}">
                <a16:creationId xmlns:a16="http://schemas.microsoft.com/office/drawing/2014/main" id="{A51494F3-888F-443F-807F-4ACE9BFDC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854" y="4600469"/>
            <a:ext cx="2743200" cy="1714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A5069D-627A-434F-AC46-FB967ECB8E3F}"/>
              </a:ext>
            </a:extLst>
          </p:cNvPr>
          <p:cNvSpPr txBox="1"/>
          <p:nvPr/>
        </p:nvSpPr>
        <p:spPr>
          <a:xfrm>
            <a:off x="6308854" y="4356053"/>
            <a:ext cx="27432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cs typeface="Calibri"/>
              </a:rPr>
              <a:t>Oblique Shock Waves</a:t>
            </a:r>
          </a:p>
        </p:txBody>
      </p:sp>
      <p:pic>
        <p:nvPicPr>
          <p:cNvPr id="13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24795B7-F831-487A-A3EE-73527663FB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44" y="2948045"/>
            <a:ext cx="2667000" cy="1543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61A3FA-2096-427B-8CEB-2A9A064AFC2E}"/>
              </a:ext>
            </a:extLst>
          </p:cNvPr>
          <p:cNvSpPr txBox="1"/>
          <p:nvPr/>
        </p:nvSpPr>
        <p:spPr>
          <a:xfrm>
            <a:off x="6194975" y="6625182"/>
            <a:ext cx="3228237" cy="2308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/>
              <a:t>[2</a:t>
            </a:r>
            <a:r>
              <a:rPr lang="en-US" sz="900">
                <a:cs typeface="Calibri"/>
              </a:rPr>
              <a:t>]  J.D. Anderson, Jr., Fundamentals of Aerodynamics.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BBFDD4-4D92-4447-A86C-D5E7CBED4F70}"/>
              </a:ext>
            </a:extLst>
          </p:cNvPr>
          <p:cNvSpPr txBox="1"/>
          <p:nvPr/>
        </p:nvSpPr>
        <p:spPr>
          <a:xfrm>
            <a:off x="127657" y="4090985"/>
            <a:ext cx="27432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u="sng" dirty="0"/>
              <a:t>Inputs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D3E0B6-CE96-49AB-9364-E4FB2702484B}"/>
              </a:ext>
            </a:extLst>
          </p:cNvPr>
          <p:cNvSpPr txBox="1"/>
          <p:nvPr/>
        </p:nvSpPr>
        <p:spPr>
          <a:xfrm>
            <a:off x="3024944" y="2664755"/>
            <a:ext cx="27432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u="sng" dirty="0"/>
              <a:t>Outputs</a:t>
            </a:r>
            <a:endParaRPr lang="en-US" sz="2000" dirty="0"/>
          </a:p>
        </p:txBody>
      </p:sp>
      <p:pic>
        <p:nvPicPr>
          <p:cNvPr id="14" name="Picture 16">
            <a:extLst>
              <a:ext uri="{FF2B5EF4-FFF2-40B4-BE49-F238E27FC236}">
                <a16:creationId xmlns:a16="http://schemas.microsoft.com/office/drawing/2014/main" id="{41374A2C-B786-4B11-8172-89D6F7E117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880" y="4450767"/>
            <a:ext cx="2743200" cy="217417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4BC042E-CCE5-4E57-8AD8-36D368621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5A54-0B3F-4F0C-920E-C969752137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4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0" y="283222"/>
            <a:ext cx="9144000" cy="712099"/>
          </a:xfrm>
          <a:prstGeom prst="rect">
            <a:avLst/>
          </a:prstGeom>
          <a:solidFill>
            <a:srgbClr val="283A6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Shape 109" descr="http://nau.edu/uploadedImages/NAU_PrimV_2C_R.jpg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0" y="283221"/>
            <a:ext cx="584200" cy="7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788712" y="285328"/>
            <a:ext cx="8355288" cy="71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Analysis Thus Far - Thermal Loading</a:t>
            </a:r>
            <a:endParaRPr lang="en-US">
              <a:solidFill>
                <a:schemeClr val="lt1"/>
              </a:solidFill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0" y="6652159"/>
            <a:ext cx="9144000" cy="2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Fixture for Flight Components ● Lexie Spotts ●  September 2018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D9E647-45FD-4DC7-817B-34986F7C2510}"/>
              </a:ext>
            </a:extLst>
          </p:cNvPr>
          <p:cNvSpPr txBox="1"/>
          <p:nvPr/>
        </p:nvSpPr>
        <p:spPr>
          <a:xfrm>
            <a:off x="430223" y="1218111"/>
            <a:ext cx="8307000" cy="1938992"/>
          </a:xfrm>
          <a:prstGeom prst="rect">
            <a:avLst/>
          </a:pr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0" i="0" dirty="0">
                <a:solidFill>
                  <a:srgbClr val="000000"/>
                </a:solidFill>
                <a:ea typeface="Arial"/>
                <a:cs typeface="Calibri"/>
              </a:rPr>
              <a:t>Simplified heat flux analysis </a:t>
            </a:r>
            <a:r>
              <a:rPr lang="en-US" sz="2000" dirty="0">
                <a:solidFill>
                  <a:srgbClr val="000000"/>
                </a:solidFill>
                <a:ea typeface="Arial"/>
                <a:cs typeface="Calibri"/>
              </a:rPr>
              <a:t>was used</a:t>
            </a:r>
            <a:r>
              <a:rPr lang="en-US" sz="2000" b="0" i="0" dirty="0">
                <a:solidFill>
                  <a:srgbClr val="000000"/>
                </a:solidFill>
                <a:ea typeface="Arial"/>
                <a:cs typeface="Calibri"/>
              </a:rPr>
              <a:t> to determine heating on the nose cone and along the radome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cs typeface="Calibri"/>
            </a:endParaRPr>
          </a:p>
          <a:p>
            <a:pPr marL="342900" indent="-342900" algn="l" rtl="0">
              <a:buFont typeface="Arial"/>
              <a:buChar char="•"/>
            </a:pPr>
            <a:r>
              <a:rPr lang="en-US" sz="2000" b="0" i="0" dirty="0">
                <a:solidFill>
                  <a:srgbClr val="000000"/>
                </a:solidFill>
                <a:ea typeface="Arial"/>
                <a:cs typeface="Calibri"/>
              </a:rPr>
              <a:t>Inputs: freestream density, freestream velocity, nose cone radius</a:t>
            </a:r>
          </a:p>
          <a:p>
            <a:pPr marL="342900" indent="-342900" algn="l" rtl="0">
              <a:buFont typeface="Arial"/>
              <a:buChar char="•"/>
            </a:pPr>
            <a:endParaRPr lang="en-US" sz="2000" b="0" i="0" dirty="0">
              <a:solidFill>
                <a:srgbClr val="000000"/>
              </a:solidFill>
              <a:ea typeface="Arial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cs typeface="Calibri"/>
              </a:rPr>
              <a:t>Output: Maximum heat flux – approx.  75 W/cm^2 </a:t>
            </a:r>
          </a:p>
        </p:txBody>
      </p:sp>
      <p:pic>
        <p:nvPicPr>
          <p:cNvPr id="2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A092944-D9B9-4A20-BDC3-3AB1EB5C83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09" r="310" b="820"/>
          <a:stretch/>
        </p:blipFill>
        <p:spPr>
          <a:xfrm>
            <a:off x="215823" y="3258024"/>
            <a:ext cx="8692411" cy="1082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1AC044-F48E-4DBD-BAD4-E1A1E85FF4A2}"/>
              </a:ext>
            </a:extLst>
          </p:cNvPr>
          <p:cNvSpPr txBox="1"/>
          <p:nvPr/>
        </p:nvSpPr>
        <p:spPr>
          <a:xfrm>
            <a:off x="396023" y="4566079"/>
            <a:ext cx="8341200" cy="132343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cs typeface="Calibri"/>
              </a:rPr>
              <a:t>The figure shows the steps in the analysis (performed in MATLAB)</a:t>
            </a:r>
          </a:p>
          <a:p>
            <a:r>
              <a:rPr lang="en-US" sz="2000" dirty="0">
                <a:cs typeface="Calibri"/>
              </a:rPr>
              <a:t> 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cs typeface="Calibri"/>
              </a:rPr>
              <a:t>10 quartz lamps will be utilized to replicate this heat flux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cs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2CE54-3938-4F48-BF14-FFA16762C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5A54-0B3F-4F0C-920E-C969752137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5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/>
        </p:nvSpPr>
        <p:spPr>
          <a:xfrm>
            <a:off x="0" y="283222"/>
            <a:ext cx="9144000" cy="712099"/>
          </a:xfrm>
          <a:prstGeom prst="rect">
            <a:avLst/>
          </a:prstGeom>
          <a:solidFill>
            <a:srgbClr val="283A6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Shape 309" descr="http://nau.edu/uploadedImages/NAU_PrimV_2C_R.jpg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0" y="283221"/>
            <a:ext cx="584200" cy="7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Shape 310"/>
          <p:cNvSpPr txBox="1"/>
          <p:nvPr/>
        </p:nvSpPr>
        <p:spPr>
          <a:xfrm>
            <a:off x="0" y="295644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Schedule</a:t>
            </a:r>
            <a:endParaRPr/>
          </a:p>
        </p:txBody>
      </p:sp>
      <p:sp>
        <p:nvSpPr>
          <p:cNvPr id="311" name="Shape 311"/>
          <p:cNvSpPr txBox="1"/>
          <p:nvPr/>
        </p:nvSpPr>
        <p:spPr>
          <a:xfrm>
            <a:off x="0" y="6657945"/>
            <a:ext cx="9144001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Fixture for Flight Components ● Shanna Lechelt ● September 2018</a:t>
            </a:r>
            <a:endParaRPr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D4C57B9-5104-41D4-9FC2-B3719F0111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52290"/>
              </p:ext>
            </p:extLst>
          </p:nvPr>
        </p:nvGraphicFramePr>
        <p:xfrm>
          <a:off x="186906" y="1236453"/>
          <a:ext cx="8721959" cy="3113406"/>
        </p:xfrm>
        <a:graphic>
          <a:graphicData uri="http://schemas.openxmlformats.org/drawingml/2006/table">
            <a:tbl>
              <a:tblPr firstRow="1" bandRow="1"/>
              <a:tblGrid>
                <a:gridCol w="5379612">
                  <a:extLst>
                    <a:ext uri="{9D8B030D-6E8A-4147-A177-3AD203B41FA5}">
                      <a16:colId xmlns:a16="http://schemas.microsoft.com/office/drawing/2014/main" val="439975392"/>
                    </a:ext>
                  </a:extLst>
                </a:gridCol>
                <a:gridCol w="3342347">
                  <a:extLst>
                    <a:ext uri="{9D8B030D-6E8A-4147-A177-3AD203B41FA5}">
                      <a16:colId xmlns:a16="http://schemas.microsoft.com/office/drawing/2014/main" val="1172105649"/>
                    </a:ext>
                  </a:extLst>
                </a:gridCol>
              </a:tblGrid>
              <a:tr h="345934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2</a:t>
                      </a:r>
                      <a:r>
                        <a:rPr lang="en-US" sz="1800" kern="1200" baseline="30000">
                          <a:effectLst/>
                        </a:rPr>
                        <a:t>nd</a:t>
                      </a:r>
                      <a:r>
                        <a:rPr lang="en-US" sz="1800" kern="1200">
                          <a:effectLst/>
                        </a:rPr>
                        <a:t> Semester Tasks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Estimated Completion Date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0428733"/>
                  </a:ext>
                </a:extLst>
              </a:tr>
              <a:tr h="345934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Progress Presentation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September 17</a:t>
                      </a:r>
                      <a:r>
                        <a:rPr lang="en-US" sz="1800" kern="1200" baseline="30000">
                          <a:effectLst/>
                        </a:rPr>
                        <a:t>th</a:t>
                      </a:r>
                      <a:r>
                        <a:rPr lang="en-US" sz="1800" kern="1200">
                          <a:effectLst/>
                        </a:rPr>
                        <a:t>, 2018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4574065"/>
                  </a:ext>
                </a:extLst>
              </a:tr>
              <a:tr h="345934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Hardware Review 1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October 1</a:t>
                      </a:r>
                      <a:r>
                        <a:rPr lang="en-US" sz="1800" kern="1200" baseline="30000">
                          <a:effectLst/>
                        </a:rPr>
                        <a:t>st</a:t>
                      </a:r>
                      <a:r>
                        <a:rPr lang="en-US" sz="1800" kern="1200">
                          <a:effectLst/>
                        </a:rPr>
                        <a:t>, 2018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6274641"/>
                  </a:ext>
                </a:extLst>
              </a:tr>
              <a:tr h="345934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Calculations / Design – 2</a:t>
                      </a:r>
                      <a:r>
                        <a:rPr lang="en-US" sz="1800" kern="1200" baseline="30000">
                          <a:effectLst/>
                        </a:rPr>
                        <a:t>nd</a:t>
                      </a:r>
                      <a:r>
                        <a:rPr lang="en-US" sz="1800" kern="1200">
                          <a:effectLst/>
                        </a:rPr>
                        <a:t> Iteration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October 5</a:t>
                      </a:r>
                      <a:r>
                        <a:rPr lang="en-US" sz="1800" kern="1200" baseline="30000">
                          <a:effectLst/>
                        </a:rPr>
                        <a:t>th</a:t>
                      </a:r>
                      <a:r>
                        <a:rPr lang="en-US" sz="1800" kern="1200">
                          <a:effectLst/>
                        </a:rPr>
                        <a:t>, 2018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2591951"/>
                  </a:ext>
                </a:extLst>
              </a:tr>
              <a:tr h="345934"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Individual Analysis II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October 8</a:t>
                      </a:r>
                      <a:r>
                        <a:rPr lang="en-US" sz="1800" kern="1200" baseline="30000">
                          <a:effectLst/>
                        </a:rPr>
                        <a:t>th</a:t>
                      </a:r>
                      <a:r>
                        <a:rPr lang="en-US" sz="1800" kern="1200">
                          <a:effectLst/>
                        </a:rPr>
                        <a:t>, 2018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93263600"/>
                  </a:ext>
                </a:extLst>
              </a:tr>
              <a:tr h="345934"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Midpoint Report &amp; Presentation, Hardware Review 2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October 22</a:t>
                      </a:r>
                      <a:r>
                        <a:rPr lang="en-US" sz="1800" kern="1200" baseline="30000">
                          <a:effectLst/>
                        </a:rPr>
                        <a:t>nd</a:t>
                      </a:r>
                      <a:r>
                        <a:rPr lang="en-US" sz="1800" kern="1200">
                          <a:effectLst/>
                        </a:rPr>
                        <a:t>, 2018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28931087"/>
                  </a:ext>
                </a:extLst>
              </a:tr>
              <a:tr h="345934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Final Product Testing Proof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November 12</a:t>
                      </a:r>
                      <a:r>
                        <a:rPr lang="en-US" sz="1800" kern="1200" baseline="30000">
                          <a:effectLst/>
                        </a:rPr>
                        <a:t>th</a:t>
                      </a:r>
                      <a:r>
                        <a:rPr lang="en-US" sz="1800" kern="1200">
                          <a:effectLst/>
                        </a:rPr>
                        <a:t>, 2018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95300565"/>
                  </a:ext>
                </a:extLst>
              </a:tr>
              <a:tr h="345934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Final Presentation and Poster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November 26</a:t>
                      </a:r>
                      <a:r>
                        <a:rPr lang="en-US" sz="1800" kern="1200" baseline="30000">
                          <a:effectLst/>
                        </a:rPr>
                        <a:t>th</a:t>
                      </a:r>
                      <a:r>
                        <a:rPr lang="en-US" sz="1800" kern="1200">
                          <a:effectLst/>
                        </a:rPr>
                        <a:t>, 2018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0902196"/>
                  </a:ext>
                </a:extLst>
              </a:tr>
              <a:tr h="345934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Final Report and CAD Package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December 3</a:t>
                      </a:r>
                      <a:r>
                        <a:rPr lang="en-US" sz="1800" kern="1200" baseline="30000" dirty="0">
                          <a:effectLst/>
                        </a:rPr>
                        <a:t>rd</a:t>
                      </a:r>
                      <a:r>
                        <a:rPr lang="en-US" sz="1800" kern="1200" dirty="0">
                          <a:effectLst/>
                        </a:rPr>
                        <a:t>, 2018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059807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A0D84-4068-433C-95A0-2496693B0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5A54-0B3F-4F0C-920E-C969752137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13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911</Words>
  <Application>Microsoft Office PowerPoint</Application>
  <PresentationFormat>On-screen Show (4:3)</PresentationFormat>
  <Paragraphs>246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Al Tarikh</vt:lpstr>
      <vt:lpstr>AR PL UMing HK</vt:lpstr>
      <vt:lpstr>Arial</vt:lpstr>
      <vt:lpstr>Calibri</vt:lpstr>
      <vt:lpstr>Calibri Light</vt:lpstr>
      <vt:lpstr>Lohit Hindi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Israel Sotelo</dc:creator>
  <cp:lastModifiedBy>Israel Sotelo</cp:lastModifiedBy>
  <cp:revision>8</cp:revision>
  <dcterms:created xsi:type="dcterms:W3CDTF">1601-01-01T00:00:00Z</dcterms:created>
  <dcterms:modified xsi:type="dcterms:W3CDTF">2018-09-17T04:30:03Z</dcterms:modified>
</cp:coreProperties>
</file>