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2"/>
  </p:notesMasterIdLst>
  <p:handoutMasterIdLst>
    <p:handoutMasterId r:id="rId13"/>
  </p:handoutMasterIdLst>
  <p:sldIdLst>
    <p:sldId id="256" r:id="rId2"/>
    <p:sldId id="257" r:id="rId3"/>
    <p:sldId id="258" r:id="rId4"/>
    <p:sldId id="276" r:id="rId5"/>
    <p:sldId id="275" r:id="rId6"/>
    <p:sldId id="260" r:id="rId7"/>
    <p:sldId id="267" r:id="rId8"/>
    <p:sldId id="269" r:id="rId9"/>
    <p:sldId id="271" r:id="rId10"/>
    <p:sldId id="272" r:id="rId1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9AFE60-8F1C-A548-8B7D-B30F85C6F5F5}" v="1" dt="2018-04-24T05:37:01.901"/>
    <p1510:client id="{F25B5416-24AA-48BB-B7E0-3A50A0CDE2AF}" v="1208" dt="2018-04-19T04:55:46.296"/>
    <p1510:client id="{C925227F-D27A-478E-955E-53ECE30DF7DC}" v="190" dt="2018-04-19T02:25:13.457"/>
    <p1510:client id="{9C787491-C18C-488E-A974-16CF52C63F80}" v="3" dt="2018-04-19T04:36:35.624"/>
    <p1510:client id="{E9C9D3D4-38CB-421D-8E16-95B7674F27AE}" v="202" dt="2018-04-19T04:35:43.835"/>
    <p1510:client id="{6ED13B67-D71A-4DCC-90F9-80B57032E70C}" v="55" dt="2018-04-19T01:57:58.755"/>
  </p1510:revLst>
</p1510:revInfo>
</file>

<file path=ppt/tableStyles.xml><?xml version="1.0" encoding="utf-8"?>
<a:tblStyleLst xmlns:a="http://schemas.openxmlformats.org/drawingml/2006/main" def="{6F0E45E8-7C6A-45B1-953F-82E3B5DB2730}">
  <a:tblStyle styleId="{6F0E45E8-7C6A-45B1-953F-82E3B5DB2730}"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p:restoredTop sz="94698"/>
  </p:normalViewPr>
  <p:slideViewPr>
    <p:cSldViewPr snapToGrid="0">
      <p:cViewPr varScale="1">
        <p:scale>
          <a:sx n="88" d="100"/>
          <a:sy n="88" d="100"/>
        </p:scale>
        <p:origin x="112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E90020-0ED4-478C-B95F-55CC53238C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E824EC3-DBE7-4BE6-8FA2-71B045748CE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FC9F8D-51B3-4C9C-A52E-E2656433B20B}" type="datetimeFigureOut">
              <a:rPr lang="en-US" smtClean="0"/>
              <a:t>4/23/18</a:t>
            </a:fld>
            <a:endParaRPr lang="en-US"/>
          </a:p>
        </p:txBody>
      </p:sp>
      <p:sp>
        <p:nvSpPr>
          <p:cNvPr id="4" name="Footer Placeholder 3">
            <a:extLst>
              <a:ext uri="{FF2B5EF4-FFF2-40B4-BE49-F238E27FC236}">
                <a16:creationId xmlns:a16="http://schemas.microsoft.com/office/drawing/2014/main" id="{4FE5227B-1C53-4371-8DC6-6A70821BB9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9D3B4AB-7DB5-4191-A928-4572F114484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C21B56D-F9BA-4E82-81B2-1D0CE24C70CD}" type="slidenum">
              <a:rPr lang="en-US" smtClean="0"/>
              <a:t>‹#›</a:t>
            </a:fld>
            <a:endParaRPr lang="en-US"/>
          </a:p>
        </p:txBody>
      </p:sp>
    </p:spTree>
    <p:extLst>
      <p:ext uri="{BB962C8B-B14F-4D97-AF65-F5344CB8AC3E}">
        <p14:creationId xmlns:p14="http://schemas.microsoft.com/office/powerpoint/2010/main" val="26919575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hf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 name="Shape 8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lide Number Placeholder 2">
            <a:extLst>
              <a:ext uri="{FF2B5EF4-FFF2-40B4-BE49-F238E27FC236}">
                <a16:creationId xmlns:a16="http://schemas.microsoft.com/office/drawing/2014/main" id="{8A741582-99B6-436A-93FE-C26403911EA6}"/>
              </a:ext>
            </a:extLst>
          </p:cNvPr>
          <p:cNvSpPr>
            <a:spLocks noGrp="1"/>
          </p:cNvSpPr>
          <p:nvPr>
            <p:ph type="sldNum" idx="11"/>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2" name="Shape 37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lide Number Placeholder 2">
            <a:extLst>
              <a:ext uri="{FF2B5EF4-FFF2-40B4-BE49-F238E27FC236}">
                <a16:creationId xmlns:a16="http://schemas.microsoft.com/office/drawing/2014/main" id="{2C387886-7C5C-49EC-B881-D1B8ABF29A59}"/>
              </a:ext>
            </a:extLst>
          </p:cNvPr>
          <p:cNvSpPr>
            <a:spLocks noGrp="1"/>
          </p:cNvSpPr>
          <p:nvPr>
            <p:ph type="sldNum" idx="11"/>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 name="Shape 9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lide Number Placeholder 2">
            <a:extLst>
              <a:ext uri="{FF2B5EF4-FFF2-40B4-BE49-F238E27FC236}">
                <a16:creationId xmlns:a16="http://schemas.microsoft.com/office/drawing/2014/main" id="{4BAFA402-61F5-4938-84AC-9FF8266CB40A}"/>
              </a:ext>
            </a:extLst>
          </p:cNvPr>
          <p:cNvSpPr>
            <a:spLocks noGrp="1"/>
          </p:cNvSpPr>
          <p:nvPr>
            <p:ph type="sldNum" idx="11"/>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6" name="Shape 10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lide Number Placeholder 2">
            <a:extLst>
              <a:ext uri="{FF2B5EF4-FFF2-40B4-BE49-F238E27FC236}">
                <a16:creationId xmlns:a16="http://schemas.microsoft.com/office/drawing/2014/main" id="{4A632DA7-384F-46F7-9DE9-2820B6BC0D05}"/>
              </a:ext>
            </a:extLst>
          </p:cNvPr>
          <p:cNvSpPr>
            <a:spLocks noGrp="1"/>
          </p:cNvSpPr>
          <p:nvPr>
            <p:ph type="sldNum" idx="11"/>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0" name="Shape 13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lide Number Placeholder 2">
            <a:extLst>
              <a:ext uri="{FF2B5EF4-FFF2-40B4-BE49-F238E27FC236}">
                <a16:creationId xmlns:a16="http://schemas.microsoft.com/office/drawing/2014/main" id="{81DD56B3-40E0-4818-ADAA-14B6331217B2}"/>
              </a:ext>
            </a:extLst>
          </p:cNvPr>
          <p:cNvSpPr>
            <a:spLocks noGrp="1"/>
          </p:cNvSpPr>
          <p:nvPr>
            <p:ph type="sldNum" idx="11"/>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9089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94" name="Shape 9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lide Number Placeholder 2">
            <a:extLst>
              <a:ext uri="{FF2B5EF4-FFF2-40B4-BE49-F238E27FC236}">
                <a16:creationId xmlns:a16="http://schemas.microsoft.com/office/drawing/2014/main" id="{6089F07D-2402-4363-AF88-750E68A6C07E}"/>
              </a:ext>
            </a:extLst>
          </p:cNvPr>
          <p:cNvSpPr>
            <a:spLocks noGrp="1"/>
          </p:cNvSpPr>
          <p:nvPr>
            <p:ph type="sldNum" idx="11"/>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30125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lide Number Placeholder 2">
            <a:extLst>
              <a:ext uri="{FF2B5EF4-FFF2-40B4-BE49-F238E27FC236}">
                <a16:creationId xmlns:a16="http://schemas.microsoft.com/office/drawing/2014/main" id="{A751DCA5-963B-4561-B143-DCAEC8BE5F92}"/>
              </a:ext>
            </a:extLst>
          </p:cNvPr>
          <p:cNvSpPr>
            <a:spLocks noGrp="1"/>
          </p:cNvSpPr>
          <p:nvPr>
            <p:ph type="sldNum" idx="11"/>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6" name="Shape 30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lide Number Placeholder 2">
            <a:extLst>
              <a:ext uri="{FF2B5EF4-FFF2-40B4-BE49-F238E27FC236}">
                <a16:creationId xmlns:a16="http://schemas.microsoft.com/office/drawing/2014/main" id="{717964B0-E423-4AA4-947C-4C60371A62A5}"/>
              </a:ext>
            </a:extLst>
          </p:cNvPr>
          <p:cNvSpPr>
            <a:spLocks noGrp="1"/>
          </p:cNvSpPr>
          <p:nvPr>
            <p:ph type="sldNum" idx="11"/>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7" name="Shape 33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lide Number Placeholder 2">
            <a:extLst>
              <a:ext uri="{FF2B5EF4-FFF2-40B4-BE49-F238E27FC236}">
                <a16:creationId xmlns:a16="http://schemas.microsoft.com/office/drawing/2014/main" id="{D5EC0674-F90F-4B2C-80CC-3677DB369574}"/>
              </a:ext>
            </a:extLst>
          </p:cNvPr>
          <p:cNvSpPr>
            <a:spLocks noGrp="1"/>
          </p:cNvSpPr>
          <p:nvPr>
            <p:ph type="sldNum" idx="11"/>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0" name="Shape 36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lide Number Placeholder 2">
            <a:extLst>
              <a:ext uri="{FF2B5EF4-FFF2-40B4-BE49-F238E27FC236}">
                <a16:creationId xmlns:a16="http://schemas.microsoft.com/office/drawing/2014/main" id="{39DC7D57-0054-4AB6-A390-51F6D6F4BDCF}"/>
              </a:ext>
            </a:extLst>
          </p:cNvPr>
          <p:cNvSpPr>
            <a:spLocks noGrp="1"/>
          </p:cNvSpPr>
          <p:nvPr>
            <p:ph type="sldNum" idx="11"/>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1122363"/>
            <a:ext cx="7772400" cy="2387600"/>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Shape 17"/>
          <p:cNvSpPr txBox="1">
            <a:spLocks noGrp="1"/>
          </p:cNvSpPr>
          <p:nvPr>
            <p:ph type="subTitle" idx="1"/>
          </p:nvPr>
        </p:nvSpPr>
        <p:spPr>
          <a:xfrm>
            <a:off x="1143000" y="3602038"/>
            <a:ext cx="6858000" cy="1655762"/>
          </a:xfrm>
          <a:prstGeom prst="rect">
            <a:avLst/>
          </a:prstGeom>
          <a:noFill/>
          <a:ln>
            <a:noFill/>
          </a:ln>
        </p:spPr>
        <p:txBody>
          <a:bodyPr spcFirstLastPara="1" wrap="square" lIns="91425" tIns="91425" rIns="91425" bIns="91425"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623593" y="2285206"/>
            <a:ext cx="5811838" cy="1971675"/>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Shape 80"/>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623888" y="1709739"/>
            <a:ext cx="7886700" cy="2852737"/>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Shape 29"/>
          <p:cNvSpPr txBox="1">
            <a:spLocks noGrp="1"/>
          </p:cNvSpPr>
          <p:nvPr>
            <p:ph type="body" idx="1"/>
          </p:nvPr>
        </p:nvSpPr>
        <p:spPr>
          <a:xfrm>
            <a:off x="623888" y="4589464"/>
            <a:ext cx="7886700" cy="1500187"/>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628650" y="365126"/>
            <a:ext cx="78867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Shape 35"/>
          <p:cNvSpPr txBox="1">
            <a:spLocks noGrp="1"/>
          </p:cNvSpPr>
          <p:nvPr>
            <p:ph type="body" idx="1"/>
          </p:nvPr>
        </p:nvSpPr>
        <p:spPr>
          <a:xfrm>
            <a:off x="628650" y="1825625"/>
            <a:ext cx="38862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29150" y="1825625"/>
            <a:ext cx="38862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629841" y="365126"/>
            <a:ext cx="78867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Shape 42"/>
          <p:cNvSpPr txBox="1">
            <a:spLocks noGrp="1"/>
          </p:cNvSpPr>
          <p:nvPr>
            <p:ph type="body" idx="1"/>
          </p:nvPr>
        </p:nvSpPr>
        <p:spPr>
          <a:xfrm>
            <a:off x="629842" y="1681163"/>
            <a:ext cx="3868340"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629842" y="2505075"/>
            <a:ext cx="3868340"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4629150" y="1681163"/>
            <a:ext cx="3887391"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4629150" y="2505075"/>
            <a:ext cx="3887391"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28650" y="365126"/>
            <a:ext cx="78867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Shape 51"/>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29841" y="457200"/>
            <a:ext cx="2949178"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Shape 60"/>
          <p:cNvSpPr txBox="1">
            <a:spLocks noGrp="1"/>
          </p:cNvSpPr>
          <p:nvPr>
            <p:ph type="body" idx="1"/>
          </p:nvPr>
        </p:nvSpPr>
        <p:spPr>
          <a:xfrm>
            <a:off x="3887391" y="987426"/>
            <a:ext cx="4629150" cy="4873625"/>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629841" y="2057400"/>
            <a:ext cx="2949178"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29841" y="457200"/>
            <a:ext cx="2949178"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Shape 67"/>
          <p:cNvSpPr>
            <a:spLocks noGrp="1"/>
          </p:cNvSpPr>
          <p:nvPr>
            <p:ph type="pic" idx="2"/>
          </p:nvPr>
        </p:nvSpPr>
        <p:spPr>
          <a:xfrm>
            <a:off x="3887391" y="987426"/>
            <a:ext cx="4629150" cy="4873625"/>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629841" y="2057400"/>
            <a:ext cx="2949178"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28650" y="365126"/>
            <a:ext cx="78867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Shape 74"/>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28650" y="365126"/>
            <a:ext cx="78867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628650" y="1825625"/>
            <a:ext cx="78867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www.airforce-technology.com/projects/mig35/" TargetMode="External"/><Relationship Id="rId5" Type="http://schemas.openxmlformats.org/officeDocument/2006/relationships/hyperlink" Target="https://www.raytheon.com/capabilities/missiledefense" TargetMode="Externa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emf"/><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p:nvPr/>
        </p:nvSpPr>
        <p:spPr>
          <a:xfrm>
            <a:off x="0" y="283222"/>
            <a:ext cx="9144000" cy="712099"/>
          </a:xfrm>
          <a:prstGeom prst="rect">
            <a:avLst/>
          </a:prstGeom>
          <a:solidFill>
            <a:srgbClr val="283A6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9" name="Shape 89"/>
          <p:cNvSpPr txBox="1">
            <a:spLocks noGrp="1"/>
          </p:cNvSpPr>
          <p:nvPr>
            <p:ph type="subTitle" idx="1"/>
          </p:nvPr>
        </p:nvSpPr>
        <p:spPr>
          <a:xfrm>
            <a:off x="-1524000" y="1256997"/>
            <a:ext cx="12192000" cy="135920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4400"/>
              <a:buFont typeface="Arial"/>
              <a:buNone/>
            </a:pPr>
            <a:r>
              <a:rPr lang="en-US" sz="4400" b="0" i="0" u="none" strike="noStrike" cap="none" dirty="0">
                <a:solidFill>
                  <a:schemeClr val="dk1"/>
                </a:solidFill>
                <a:latin typeface="Calibri"/>
                <a:ea typeface="Calibri"/>
                <a:cs typeface="Calibri"/>
                <a:sym typeface="Calibri"/>
              </a:rPr>
              <a:t>Test Fixture for Flight Components</a:t>
            </a:r>
            <a:endParaRPr sz="4400" dirty="0"/>
          </a:p>
          <a:p>
            <a:pPr marL="0" marR="0" lvl="0" indent="0" algn="ctr" rtl="0">
              <a:lnSpc>
                <a:spcPct val="90000"/>
              </a:lnSpc>
              <a:spcBef>
                <a:spcPts val="0"/>
              </a:spcBef>
              <a:spcAft>
                <a:spcPts val="0"/>
              </a:spcAft>
              <a:buClr>
                <a:schemeClr val="dk1"/>
              </a:buClr>
              <a:buSzPts val="2000"/>
              <a:buFont typeface="Arial"/>
              <a:buNone/>
            </a:pPr>
            <a:endParaRPr sz="2000" b="0" i="0" u="none" strike="noStrike" cap="none" dirty="0">
              <a:solidFill>
                <a:schemeClr val="dk1"/>
              </a:solidFill>
              <a:latin typeface="Calibri"/>
              <a:ea typeface="Calibri"/>
              <a:cs typeface="Calibri"/>
              <a:sym typeface="Calibri"/>
            </a:endParaRPr>
          </a:p>
          <a:p>
            <a:pPr marL="0" indent="0">
              <a:spcBef>
                <a:spcPts val="0"/>
              </a:spcBef>
              <a:buSzPts val="2000"/>
            </a:pPr>
            <a:r>
              <a:rPr lang="en-US" b="0" i="0" u="none" strike="noStrike" cap="none" dirty="0">
                <a:solidFill>
                  <a:schemeClr val="dk1"/>
                </a:solidFill>
                <a:latin typeface="Calibri"/>
                <a:ea typeface="Calibri"/>
                <a:cs typeface="Calibri"/>
                <a:sym typeface="Calibri"/>
              </a:rPr>
              <a:t>Shanna Lechelt</a:t>
            </a:r>
            <a:r>
              <a:rPr lang="en-US" dirty="0"/>
              <a:t> – Budget Liaison</a:t>
            </a:r>
          </a:p>
          <a:p>
            <a:pPr marL="0" indent="0">
              <a:spcBef>
                <a:spcPts val="0"/>
              </a:spcBef>
              <a:buSzPts val="2000"/>
            </a:pPr>
            <a:r>
              <a:rPr lang="en-US" b="0" i="0" u="none" strike="noStrike" cap="none" dirty="0">
                <a:solidFill>
                  <a:schemeClr val="dk1"/>
                </a:solidFill>
                <a:latin typeface="Calibri"/>
                <a:ea typeface="Calibri"/>
                <a:cs typeface="Calibri"/>
                <a:sym typeface="Calibri"/>
              </a:rPr>
              <a:t>Israel Sotelo</a:t>
            </a:r>
            <a:r>
              <a:rPr lang="en-US" dirty="0"/>
              <a:t> – Client Contact</a:t>
            </a:r>
            <a:endParaRPr dirty="0"/>
          </a:p>
          <a:p>
            <a:pPr marL="0" indent="0">
              <a:spcBef>
                <a:spcPts val="0"/>
              </a:spcBef>
              <a:buSzPts val="2000"/>
            </a:pPr>
            <a:r>
              <a:rPr lang="en-US" b="0" i="0" u="none" strike="noStrike" cap="none" dirty="0">
                <a:solidFill>
                  <a:schemeClr val="dk1"/>
                </a:solidFill>
                <a:latin typeface="Calibri"/>
                <a:ea typeface="Calibri"/>
                <a:cs typeface="Calibri"/>
                <a:sym typeface="Calibri"/>
              </a:rPr>
              <a:t>Alexandra Spotts</a:t>
            </a:r>
            <a:r>
              <a:rPr lang="en-US" dirty="0"/>
              <a:t> – Project Manager</a:t>
            </a:r>
            <a:endParaRPr dirty="0"/>
          </a:p>
          <a:p>
            <a:pPr marL="0" indent="0">
              <a:spcBef>
                <a:spcPts val="0"/>
              </a:spcBef>
              <a:buSzPts val="2000"/>
            </a:pPr>
            <a:r>
              <a:rPr lang="en-US" b="0" i="0" u="none" strike="noStrike" cap="none" dirty="0">
                <a:solidFill>
                  <a:schemeClr val="dk1"/>
                </a:solidFill>
                <a:latin typeface="Calibri"/>
                <a:ea typeface="Calibri"/>
                <a:cs typeface="Calibri"/>
                <a:sym typeface="Calibri"/>
              </a:rPr>
              <a:t>Abdulaziz Alzaid</a:t>
            </a:r>
            <a:r>
              <a:rPr lang="en-US" dirty="0"/>
              <a:t> – Website Developer</a:t>
            </a:r>
          </a:p>
          <a:p>
            <a:pPr marL="0" marR="0" lvl="0" indent="0" algn="ctr" rtl="0">
              <a:lnSpc>
                <a:spcPct val="90000"/>
              </a:lnSpc>
              <a:spcBef>
                <a:spcPts val="0"/>
              </a:spcBef>
              <a:spcAft>
                <a:spcPts val="0"/>
              </a:spcAft>
              <a:buClr>
                <a:schemeClr val="dk1"/>
              </a:buClr>
              <a:buSzPts val="2000"/>
              <a:buFont typeface="Arial"/>
              <a:buNone/>
            </a:pPr>
            <a:endParaRPr sz="2000" b="0" i="0" u="none" strike="noStrike" cap="none" dirty="0">
              <a:solidFill>
                <a:schemeClr val="dk1"/>
              </a:solidFill>
              <a:latin typeface="Calibri"/>
              <a:ea typeface="Calibri"/>
              <a:cs typeface="Calibri"/>
              <a:sym typeface="Calibri"/>
            </a:endParaRPr>
          </a:p>
        </p:txBody>
      </p:sp>
      <p:pic>
        <p:nvPicPr>
          <p:cNvPr id="90" name="Shape 90" descr="http://nau.edu/uploadedImages/NAU_PrimV_2C_R.jpg"/>
          <p:cNvPicPr preferRelativeResize="0"/>
          <p:nvPr/>
        </p:nvPicPr>
        <p:blipFill rotWithShape="1">
          <a:blip r:embed="rId3">
            <a:alphaModFix/>
          </a:blip>
          <a:srcRect/>
          <a:stretch/>
        </p:blipFill>
        <p:spPr>
          <a:xfrm>
            <a:off x="3429000" y="3667113"/>
            <a:ext cx="2286000" cy="2907665"/>
          </a:xfrm>
          <a:prstGeom prst="rect">
            <a:avLst/>
          </a:prstGeom>
          <a:noFill/>
          <a:ln>
            <a:noFill/>
          </a:ln>
        </p:spPr>
      </p:pic>
      <p:sp>
        <p:nvSpPr>
          <p:cNvPr id="91" name="Shape 91"/>
          <p:cNvSpPr txBox="1"/>
          <p:nvPr/>
        </p:nvSpPr>
        <p:spPr>
          <a:xfrm>
            <a:off x="-1524000" y="6476998"/>
            <a:ext cx="12192000"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0" i="0" u="none" strike="noStrike" cap="none">
                <a:solidFill>
                  <a:schemeClr val="dk1"/>
                </a:solidFill>
                <a:latin typeface="Calibri"/>
                <a:ea typeface="Calibri"/>
                <a:cs typeface="Calibri"/>
                <a:sym typeface="Calibri"/>
              </a:rPr>
              <a:t>Capstone – Spring 2018</a:t>
            </a:r>
            <a:endParaRPr/>
          </a:p>
        </p:txBody>
      </p:sp>
      <p:sp>
        <p:nvSpPr>
          <p:cNvPr id="3" name="Slide Number Placeholder 2">
            <a:extLst>
              <a:ext uri="{FF2B5EF4-FFF2-40B4-BE49-F238E27FC236}">
                <a16:creationId xmlns:a16="http://schemas.microsoft.com/office/drawing/2014/main" id="{5C6B36B8-6A8C-411E-8971-07D637C24776}"/>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Shape 374"/>
          <p:cNvSpPr/>
          <p:nvPr/>
        </p:nvSpPr>
        <p:spPr>
          <a:xfrm>
            <a:off x="0" y="283222"/>
            <a:ext cx="9144000" cy="712099"/>
          </a:xfrm>
          <a:prstGeom prst="rect">
            <a:avLst/>
          </a:prstGeom>
          <a:solidFill>
            <a:srgbClr val="283A6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75" name="Shape 375" descr="http://nau.edu/uploadedImages/NAU_PrimV_2C_R.jpg"/>
          <p:cNvPicPr preferRelativeResize="0"/>
          <p:nvPr/>
        </p:nvPicPr>
        <p:blipFill rotWithShape="1">
          <a:blip r:embed="rId3">
            <a:alphaModFix/>
          </a:blip>
          <a:srcRect l="24106" t="33935" r="24068" b="16428"/>
          <a:stretch/>
        </p:blipFill>
        <p:spPr>
          <a:xfrm>
            <a:off x="203200" y="283221"/>
            <a:ext cx="584200" cy="712100"/>
          </a:xfrm>
          <a:prstGeom prst="rect">
            <a:avLst/>
          </a:prstGeom>
          <a:noFill/>
          <a:ln>
            <a:noFill/>
          </a:ln>
        </p:spPr>
      </p:pic>
      <p:sp>
        <p:nvSpPr>
          <p:cNvPr id="376" name="Shape 376"/>
          <p:cNvSpPr txBox="1"/>
          <p:nvPr/>
        </p:nvSpPr>
        <p:spPr>
          <a:xfrm>
            <a:off x="0" y="3075057"/>
            <a:ext cx="9144000" cy="7078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a:solidFill>
                  <a:schemeClr val="dk1"/>
                </a:solidFill>
                <a:latin typeface="Calibri"/>
                <a:ea typeface="Calibri"/>
                <a:cs typeface="Calibri"/>
                <a:sym typeface="Calibri"/>
              </a:rPr>
              <a:t>Questions ?</a:t>
            </a:r>
            <a:endParaRPr/>
          </a:p>
        </p:txBody>
      </p:sp>
      <p:pic>
        <p:nvPicPr>
          <p:cNvPr id="377" name="Shape 377" descr="Image result for questions"/>
          <p:cNvPicPr preferRelativeResize="0"/>
          <p:nvPr/>
        </p:nvPicPr>
        <p:blipFill rotWithShape="1">
          <a:blip r:embed="rId4">
            <a:alphaModFix/>
          </a:blip>
          <a:srcRect/>
          <a:stretch/>
        </p:blipFill>
        <p:spPr>
          <a:xfrm>
            <a:off x="5919893" y="4025053"/>
            <a:ext cx="2857500" cy="1905000"/>
          </a:xfrm>
          <a:prstGeom prst="rect">
            <a:avLst/>
          </a:prstGeom>
          <a:noFill/>
          <a:ln>
            <a:noFill/>
          </a:ln>
        </p:spPr>
      </p:pic>
      <p:sp>
        <p:nvSpPr>
          <p:cNvPr id="379" name="Shape 379"/>
          <p:cNvSpPr txBox="1"/>
          <p:nvPr/>
        </p:nvSpPr>
        <p:spPr>
          <a:xfrm>
            <a:off x="164450" y="6005380"/>
            <a:ext cx="8486790" cy="7694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u="sng">
                <a:solidFill>
                  <a:schemeClr val="dk1"/>
                </a:solidFill>
                <a:latin typeface="Calibri"/>
                <a:ea typeface="Calibri"/>
                <a:cs typeface="Calibri"/>
                <a:sym typeface="Calibri"/>
              </a:rPr>
              <a:t>References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[1] Raytheon.com, ‘Mission, Golbal Defense’, 2017. [Online]. Available: </a:t>
            </a:r>
            <a:r>
              <a:rPr lang="en-US" sz="1000" u="sng">
                <a:solidFill>
                  <a:schemeClr val="hlink"/>
                </a:solidFill>
                <a:latin typeface="Calibri"/>
                <a:ea typeface="Calibri"/>
                <a:cs typeface="Calibri"/>
                <a:sym typeface="Calibri"/>
                <a:hlinkClick r:id="rId5"/>
              </a:rPr>
              <a:t>https://www.raytheon.com/capabilities/missiledefense</a:t>
            </a:r>
            <a:r>
              <a:rPr lang="en-US" sz="1000">
                <a:solidFill>
                  <a:schemeClr val="dk1"/>
                </a:solidFill>
                <a:latin typeface="Calibri"/>
                <a:ea typeface="Calibri"/>
                <a:cs typeface="Calibri"/>
                <a:sym typeface="Calibri"/>
              </a:rPr>
              <a:t>. [Accessed 2/7/2018]</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[2] Airforce.com, ‘MiG-35 Fulcrum – F Fighter Multirole fighter’, 2007. [Online]. Available: </a:t>
            </a:r>
            <a:r>
              <a:rPr lang="en-US" sz="1000" u="sng">
                <a:solidFill>
                  <a:schemeClr val="hlink"/>
                </a:solidFill>
                <a:latin typeface="Calibri"/>
                <a:ea typeface="Calibri"/>
                <a:cs typeface="Calibri"/>
                <a:sym typeface="Calibri"/>
                <a:hlinkClick r:id="rId6"/>
              </a:rPr>
              <a:t>https://www.airforce-technology.com/projects/mig35/</a:t>
            </a:r>
            <a:r>
              <a:rPr lang="en-US" sz="1000">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[Accessed 2/24/2018]</a:t>
            </a:r>
            <a:endParaRPr/>
          </a:p>
        </p:txBody>
      </p:sp>
      <p:sp>
        <p:nvSpPr>
          <p:cNvPr id="3" name="Slide Number Placeholder 2">
            <a:extLst>
              <a:ext uri="{FF2B5EF4-FFF2-40B4-BE49-F238E27FC236}">
                <a16:creationId xmlns:a16="http://schemas.microsoft.com/office/drawing/2014/main" id="{E84E6D7B-FC49-4089-B02A-E047AFE4EFAD}"/>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10</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p:nvPr/>
        </p:nvSpPr>
        <p:spPr>
          <a:xfrm>
            <a:off x="0" y="283222"/>
            <a:ext cx="9144000" cy="712099"/>
          </a:xfrm>
          <a:prstGeom prst="rect">
            <a:avLst/>
          </a:prstGeom>
          <a:solidFill>
            <a:srgbClr val="283A6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7" name="Shape 97" descr="http://nau.edu/uploadedImages/NAU_PrimV_2C_R.jpg"/>
          <p:cNvPicPr preferRelativeResize="0"/>
          <p:nvPr/>
        </p:nvPicPr>
        <p:blipFill rotWithShape="1">
          <a:blip r:embed="rId3">
            <a:alphaModFix/>
          </a:blip>
          <a:srcRect l="24106" t="33935" r="24068" b="16428"/>
          <a:stretch/>
        </p:blipFill>
        <p:spPr>
          <a:xfrm>
            <a:off x="203200" y="283221"/>
            <a:ext cx="584200" cy="712100"/>
          </a:xfrm>
          <a:prstGeom prst="rect">
            <a:avLst/>
          </a:prstGeom>
          <a:noFill/>
          <a:ln>
            <a:noFill/>
          </a:ln>
        </p:spPr>
      </p:pic>
      <p:sp>
        <p:nvSpPr>
          <p:cNvPr id="98" name="Shape 98"/>
          <p:cNvSpPr txBox="1"/>
          <p:nvPr/>
        </p:nvSpPr>
        <p:spPr>
          <a:xfrm>
            <a:off x="-2" y="288698"/>
            <a:ext cx="9144001" cy="7078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b="0" i="0" u="none" strike="noStrike" cap="none" dirty="0">
                <a:solidFill>
                  <a:schemeClr val="lt1"/>
                </a:solidFill>
                <a:latin typeface="Calibri"/>
                <a:ea typeface="Calibri"/>
                <a:cs typeface="Calibri"/>
                <a:sym typeface="Calibri"/>
              </a:rPr>
              <a:t>Project Description</a:t>
            </a:r>
            <a:endParaRPr dirty="0"/>
          </a:p>
        </p:txBody>
      </p:sp>
      <p:sp>
        <p:nvSpPr>
          <p:cNvPr id="99" name="Shape 99"/>
          <p:cNvSpPr txBox="1"/>
          <p:nvPr/>
        </p:nvSpPr>
        <p:spPr>
          <a:xfrm>
            <a:off x="67129" y="1518884"/>
            <a:ext cx="8965111" cy="3970318"/>
          </a:xfrm>
          <a:prstGeom prst="rect">
            <a:avLst/>
          </a:prstGeom>
          <a:noFill/>
          <a:ln>
            <a:noFill/>
          </a:ln>
        </p:spPr>
        <p:txBody>
          <a:bodyPr spcFirstLastPara="1" wrap="square" lIns="91425" tIns="45700" rIns="91425" bIns="45700" anchor="t" anchorCtr="0">
            <a:noAutofit/>
          </a:bodyPr>
          <a:lstStyle/>
          <a:p>
            <a:pPr>
              <a:buClr>
                <a:schemeClr val="dk1"/>
              </a:buClr>
              <a:buSzPts val="1800"/>
            </a:pPr>
            <a:r>
              <a:rPr lang="en-US" sz="2800" dirty="0">
                <a:solidFill>
                  <a:schemeClr val="dk1"/>
                </a:solidFill>
                <a:latin typeface="Calibri" panose="020F0502020204030204" pitchFamily="34" charset="0"/>
                <a:ea typeface="Calibri"/>
                <a:cs typeface="Calibri"/>
              </a:rPr>
              <a:t>The goal of this project is to design a test fixture which improves upon Raytheon’s existing fixture.</a:t>
            </a:r>
          </a:p>
          <a:p>
            <a:pPr marL="342900" indent="-342900">
              <a:buClr>
                <a:schemeClr val="dk1"/>
              </a:buClr>
              <a:buSzPts val="1800"/>
              <a:buFont typeface="Arial" panose="020B0604020202020204" pitchFamily="34" charset="0"/>
              <a:buChar char="•"/>
            </a:pPr>
            <a:endParaRPr lang="en-US" sz="2800" b="0" i="0" u="none" strike="noStrike" cap="none" dirty="0">
              <a:solidFill>
                <a:schemeClr val="dk1"/>
              </a:solidFill>
              <a:latin typeface="Calibri" panose="020F0502020204030204" pitchFamily="34" charset="0"/>
              <a:ea typeface="Calibri"/>
              <a:cs typeface="Calibri"/>
            </a:endParaRPr>
          </a:p>
          <a:p>
            <a:pPr>
              <a:buClr>
                <a:schemeClr val="dk1"/>
              </a:buClr>
              <a:buSzPts val="1800"/>
            </a:pPr>
            <a:r>
              <a:rPr lang="en-US" sz="2800" dirty="0">
                <a:latin typeface="Calibri" panose="020F0502020204030204" pitchFamily="34" charset="0"/>
                <a:cs typeface="Calibri"/>
              </a:rPr>
              <a:t>The new fixture will</a:t>
            </a:r>
          </a:p>
          <a:p>
            <a:pPr marL="285750" lvl="7" indent="-285750">
              <a:buClr>
                <a:schemeClr val="dk1"/>
              </a:buClr>
              <a:buSzPts val="1800"/>
              <a:buFont typeface="Arial" panose="020B0604020202020204" pitchFamily="34" charset="0"/>
              <a:buChar char="•"/>
            </a:pPr>
            <a:r>
              <a:rPr lang="en-US" sz="2000" dirty="0">
                <a:latin typeface="Calibri"/>
                <a:cs typeface="Calibri"/>
              </a:rPr>
              <a:t>Simulate the conditions of supersonic flight</a:t>
            </a:r>
          </a:p>
          <a:p>
            <a:pPr marL="285750" lvl="3" indent="-285750">
              <a:buClr>
                <a:schemeClr val="dk1"/>
              </a:buClr>
              <a:buSzPts val="1800"/>
              <a:buFont typeface="Arial" panose="020B0604020202020204" pitchFamily="34" charset="0"/>
              <a:buChar char="•"/>
            </a:pPr>
            <a:r>
              <a:rPr lang="en-US" sz="2000" dirty="0">
                <a:latin typeface="Calibri"/>
                <a:cs typeface="Calibri"/>
              </a:rPr>
              <a:t>Have a quicker assembly time</a:t>
            </a:r>
          </a:p>
          <a:p>
            <a:pPr marL="285750" lvl="3" indent="-285750">
              <a:buClr>
                <a:schemeClr val="dk1"/>
              </a:buClr>
              <a:buSzPts val="1800"/>
              <a:buFont typeface="Arial" panose="020B0604020202020204" pitchFamily="34" charset="0"/>
              <a:buChar char="•"/>
            </a:pPr>
            <a:r>
              <a:rPr lang="en-US" sz="2000" dirty="0">
                <a:latin typeface="Calibri"/>
                <a:cs typeface="Calibri"/>
              </a:rPr>
              <a:t>Have the ability to test a wide range of components</a:t>
            </a:r>
          </a:p>
          <a:p>
            <a:pPr marL="285750" lvl="3" indent="-285750">
              <a:buClr>
                <a:schemeClr val="dk1"/>
              </a:buClr>
              <a:buSzPts val="1800"/>
              <a:buFont typeface="Arial" panose="020B0604020202020204" pitchFamily="34" charset="0"/>
              <a:buChar char="•"/>
            </a:pPr>
            <a:endParaRPr lang="en-US" sz="2000" dirty="0">
              <a:latin typeface="Calibri"/>
              <a:cs typeface="Calibri"/>
            </a:endParaRPr>
          </a:p>
          <a:p>
            <a:pPr marL="285750" indent="-285750">
              <a:buClr>
                <a:schemeClr val="dk1"/>
              </a:buClr>
              <a:buSzPts val="1800"/>
              <a:buFont typeface="Arial" panose="020B0604020202020204" pitchFamily="34" charset="0"/>
              <a:buChar char="•"/>
            </a:pPr>
            <a:endParaRPr lang="en-US" sz="1800" dirty="0">
              <a:latin typeface="Calibri"/>
              <a:cs typeface="Calibri"/>
            </a:endParaRPr>
          </a:p>
          <a:p>
            <a:pPr marL="285750" indent="-285750">
              <a:buClr>
                <a:schemeClr val="dk1"/>
              </a:buClr>
              <a:buSzPts val="1800"/>
              <a:buFont typeface="Courier New"/>
              <a:buChar char="o"/>
            </a:pPr>
            <a:endParaRPr lang="en-US" sz="1800" dirty="0">
              <a:latin typeface="Calibri"/>
              <a:cs typeface="Calibri"/>
            </a:endParaRPr>
          </a:p>
        </p:txBody>
      </p:sp>
      <p:sp>
        <p:nvSpPr>
          <p:cNvPr id="100" name="Shape 100"/>
          <p:cNvSpPr txBox="1"/>
          <p:nvPr/>
        </p:nvSpPr>
        <p:spPr>
          <a:xfrm>
            <a:off x="-1" y="6657945"/>
            <a:ext cx="9144001" cy="200055"/>
          </a:xfrm>
          <a:prstGeom prst="rect">
            <a:avLst/>
          </a:prstGeom>
          <a:noFill/>
          <a:ln>
            <a:noFill/>
          </a:ln>
        </p:spPr>
        <p:txBody>
          <a:bodyPr spcFirstLastPara="1" wrap="square" lIns="91425" tIns="45700" rIns="91425" bIns="45700" anchor="t" anchorCtr="0">
            <a:noAutofit/>
          </a:bodyPr>
          <a:lstStyle/>
          <a:p>
            <a:pPr lvl="0" algn="ctr"/>
            <a:r>
              <a:rPr lang="en-US" sz="700" b="0" i="0" u="none" strike="noStrike" cap="none">
                <a:solidFill>
                  <a:schemeClr val="dk1"/>
                </a:solidFill>
                <a:latin typeface="Calibri"/>
                <a:ea typeface="Calibri"/>
                <a:cs typeface="Calibri"/>
                <a:sym typeface="Calibri"/>
              </a:rPr>
              <a:t>Test Fixture for Flight Components ● </a:t>
            </a:r>
            <a:r>
              <a:rPr lang="en-US" sz="700">
                <a:solidFill>
                  <a:schemeClr val="dk1"/>
                </a:solidFill>
                <a:latin typeface="Calibri"/>
                <a:ea typeface="Calibri"/>
                <a:cs typeface="Calibri"/>
                <a:sym typeface="Calibri"/>
              </a:rPr>
              <a:t>Aziz Alzaid  ● 19 April 2018</a:t>
            </a:r>
            <a:endParaRPr/>
          </a:p>
        </p:txBody>
      </p:sp>
      <p:sp>
        <p:nvSpPr>
          <p:cNvPr id="3" name="Slide Number Placeholder 2">
            <a:extLst>
              <a:ext uri="{FF2B5EF4-FFF2-40B4-BE49-F238E27FC236}">
                <a16:creationId xmlns:a16="http://schemas.microsoft.com/office/drawing/2014/main" id="{2895BEB4-14C8-4419-A7A2-2B067E8D6A2E}"/>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2</a:t>
            </a:fld>
            <a:endParaRPr lang="en-US"/>
          </a:p>
        </p:txBody>
      </p:sp>
      <p:pic>
        <p:nvPicPr>
          <p:cNvPr id="2" name="Picture 1">
            <a:extLst>
              <a:ext uri="{FF2B5EF4-FFF2-40B4-BE49-F238E27FC236}">
                <a16:creationId xmlns:a16="http://schemas.microsoft.com/office/drawing/2014/main" id="{EE751D8B-A0E2-4A92-ADAB-57A7C37C0E0E}"/>
              </a:ext>
            </a:extLst>
          </p:cNvPr>
          <p:cNvPicPr>
            <a:picLocks noChangeAspect="1"/>
          </p:cNvPicPr>
          <p:nvPr/>
        </p:nvPicPr>
        <p:blipFill>
          <a:blip r:embed="rId4"/>
          <a:stretch>
            <a:fillRect/>
          </a:stretch>
        </p:blipFill>
        <p:spPr>
          <a:xfrm>
            <a:off x="5746750" y="4329230"/>
            <a:ext cx="3397250" cy="208538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p:nvPr/>
        </p:nvSpPr>
        <p:spPr>
          <a:xfrm>
            <a:off x="0" y="283222"/>
            <a:ext cx="9144000" cy="712099"/>
          </a:xfrm>
          <a:prstGeom prst="rect">
            <a:avLst/>
          </a:prstGeom>
          <a:solidFill>
            <a:srgbClr val="283A6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9" name="Shape 109" descr="http://nau.edu/uploadedImages/NAU_PrimV_2C_R.jpg"/>
          <p:cNvPicPr preferRelativeResize="0"/>
          <p:nvPr/>
        </p:nvPicPr>
        <p:blipFill rotWithShape="1">
          <a:blip r:embed="rId3">
            <a:alphaModFix/>
          </a:blip>
          <a:srcRect l="24106" t="33935" r="24068" b="16428"/>
          <a:stretch/>
        </p:blipFill>
        <p:spPr>
          <a:xfrm>
            <a:off x="203200" y="283221"/>
            <a:ext cx="584200" cy="712100"/>
          </a:xfrm>
          <a:prstGeom prst="rect">
            <a:avLst/>
          </a:prstGeom>
          <a:noFill/>
          <a:ln>
            <a:noFill/>
          </a:ln>
        </p:spPr>
      </p:pic>
      <p:sp>
        <p:nvSpPr>
          <p:cNvPr id="110" name="Shape 110"/>
          <p:cNvSpPr txBox="1"/>
          <p:nvPr/>
        </p:nvSpPr>
        <p:spPr>
          <a:xfrm>
            <a:off x="0" y="285328"/>
            <a:ext cx="9144000" cy="7078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a:solidFill>
                  <a:schemeClr val="lt1"/>
                </a:solidFill>
                <a:latin typeface="Calibri"/>
                <a:ea typeface="Calibri"/>
                <a:cs typeface="Calibri"/>
                <a:sym typeface="Calibri"/>
              </a:rPr>
              <a:t>Heat Flux Calculations</a:t>
            </a:r>
            <a:endParaRPr/>
          </a:p>
        </p:txBody>
      </p:sp>
      <p:sp>
        <p:nvSpPr>
          <p:cNvPr id="111" name="Shape 111"/>
          <p:cNvSpPr txBox="1"/>
          <p:nvPr/>
        </p:nvSpPr>
        <p:spPr>
          <a:xfrm>
            <a:off x="1" y="6657615"/>
            <a:ext cx="9144000" cy="205841"/>
          </a:xfrm>
          <a:prstGeom prst="rect">
            <a:avLst/>
          </a:prstGeom>
          <a:noFill/>
          <a:ln>
            <a:noFill/>
          </a:ln>
        </p:spPr>
        <p:txBody>
          <a:bodyPr spcFirstLastPara="1" wrap="square" lIns="91425" tIns="45700" rIns="91425" bIns="45700" anchor="t" anchorCtr="0">
            <a:noAutofit/>
          </a:bodyPr>
          <a:lstStyle/>
          <a:p>
            <a:pPr lvl="0" algn="ctr"/>
            <a:r>
              <a:rPr lang="en-US" sz="700">
                <a:solidFill>
                  <a:schemeClr val="dk1"/>
                </a:solidFill>
                <a:latin typeface="Calibri"/>
                <a:ea typeface="Calibri"/>
                <a:cs typeface="Calibri"/>
                <a:sym typeface="Calibri"/>
              </a:rPr>
              <a:t>Test Fixture for Flight Components ● Lexie Spotts ● 19 April 2018</a:t>
            </a:r>
            <a:endParaRPr/>
          </a:p>
        </p:txBody>
      </p:sp>
      <p:sp>
        <p:nvSpPr>
          <p:cNvPr id="3" name="Slide Number Placeholder 2">
            <a:extLst>
              <a:ext uri="{FF2B5EF4-FFF2-40B4-BE49-F238E27FC236}">
                <a16:creationId xmlns:a16="http://schemas.microsoft.com/office/drawing/2014/main" id="{DCD836CA-7D91-4532-937B-6DFF1073FE24}"/>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3</a:t>
            </a:fld>
            <a:endParaRPr lang="en-US"/>
          </a:p>
        </p:txBody>
      </p:sp>
      <p:sp>
        <p:nvSpPr>
          <p:cNvPr id="4" name="TextBox 3">
            <a:extLst>
              <a:ext uri="{FF2B5EF4-FFF2-40B4-BE49-F238E27FC236}">
                <a16:creationId xmlns:a16="http://schemas.microsoft.com/office/drawing/2014/main" id="{90D9E647-45FD-4DC7-817B-34986F7C2510}"/>
              </a:ext>
            </a:extLst>
          </p:cNvPr>
          <p:cNvSpPr txBox="1"/>
          <p:nvPr/>
        </p:nvSpPr>
        <p:spPr>
          <a:xfrm>
            <a:off x="0" y="993214"/>
            <a:ext cx="9144000" cy="3754874"/>
          </a:xfrm>
          <a:prstGeom prst="rect">
            <a:avLst/>
          </a:prstGeom>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971550" indent="-285750">
              <a:buChar char="•"/>
            </a:pPr>
            <a:endParaRPr lang="en-US" sz="2800" dirty="0">
              <a:latin typeface="Calibri"/>
              <a:cs typeface="Calibri"/>
            </a:endParaRPr>
          </a:p>
          <a:p>
            <a:pPr marL="1143000" indent="-457200">
              <a:buFont typeface="Arial" panose="020B0604020202020204" pitchFamily="34" charset="0"/>
              <a:buChar char="•"/>
            </a:pPr>
            <a:r>
              <a:rPr lang="en-US" sz="2800" dirty="0">
                <a:latin typeface="Calibri"/>
                <a:cs typeface="Calibri"/>
              </a:rPr>
              <a:t>Simplified heat flux analysis used to determine heating on the nose cone and along the radome</a:t>
            </a:r>
            <a:endParaRPr lang="en-US" sz="2800" dirty="0">
              <a:solidFill>
                <a:schemeClr val="tx1"/>
              </a:solidFill>
              <a:latin typeface="Calibri"/>
              <a:cs typeface="Calibri"/>
            </a:endParaRPr>
          </a:p>
          <a:p>
            <a:pPr marL="1143000" indent="-457200">
              <a:buFont typeface="Arial" panose="020B0604020202020204" pitchFamily="34" charset="0"/>
              <a:buChar char="•"/>
            </a:pPr>
            <a:r>
              <a:rPr lang="en-US" sz="2800" dirty="0">
                <a:latin typeface="Calibri"/>
                <a:cs typeface="Calibri"/>
              </a:rPr>
              <a:t>Inputs: freestream density, freestream velocity, nose cone radius</a:t>
            </a:r>
          </a:p>
          <a:p>
            <a:pPr marL="1143000" indent="-457200">
              <a:buFont typeface="Arial" panose="020B0604020202020204" pitchFamily="34" charset="0"/>
              <a:buChar char="•"/>
            </a:pPr>
            <a:r>
              <a:rPr lang="en-US" sz="2800" dirty="0">
                <a:latin typeface="Calibri"/>
                <a:cs typeface="Calibri"/>
              </a:rPr>
              <a:t>Output: Maximum heat flux – approx.  200 W/cm^2 </a:t>
            </a:r>
          </a:p>
          <a:p>
            <a:pPr marL="1143000" indent="-457200">
              <a:buFont typeface="Arial" panose="020B0604020202020204" pitchFamily="34" charset="0"/>
              <a:buChar char="•"/>
            </a:pPr>
            <a:r>
              <a:rPr lang="en-US" sz="2800" dirty="0">
                <a:latin typeface="Calibri"/>
                <a:cs typeface="Calibri"/>
              </a:rPr>
              <a:t>8 – 10 quartz lamps will be utilized to replicate this heat flux</a:t>
            </a:r>
            <a:endParaRPr lang="en-US" sz="2800" dirty="0">
              <a:solidFill>
                <a:schemeClr val="tx1"/>
              </a:solidFill>
              <a:latin typeface="Calibri"/>
              <a:cs typeface="Calibri"/>
            </a:endParaRPr>
          </a:p>
          <a:p>
            <a:endParaRPr lang="en-US" dirty="0"/>
          </a:p>
        </p:txBody>
      </p:sp>
      <p:pic>
        <p:nvPicPr>
          <p:cNvPr id="2050" name="Picture 2" descr="Image result for infrared image">
            <a:extLst>
              <a:ext uri="{FF2B5EF4-FFF2-40B4-BE49-F238E27FC236}">
                <a16:creationId xmlns:a16="http://schemas.microsoft.com/office/drawing/2014/main" id="{10A05319-0207-4EC5-860E-10644D6C5C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8301" y="4230677"/>
            <a:ext cx="2433638" cy="23419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p:nvPr/>
        </p:nvSpPr>
        <p:spPr>
          <a:xfrm>
            <a:off x="0" y="283222"/>
            <a:ext cx="9144000" cy="712099"/>
          </a:xfrm>
          <a:prstGeom prst="rect">
            <a:avLst/>
          </a:prstGeom>
          <a:solidFill>
            <a:srgbClr val="283A6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3" name="Shape 133" descr="http://nau.edu/uploadedImages/NAU_PrimV_2C_R.jpg"/>
          <p:cNvPicPr preferRelativeResize="0"/>
          <p:nvPr/>
        </p:nvPicPr>
        <p:blipFill rotWithShape="1">
          <a:blip r:embed="rId3">
            <a:alphaModFix/>
          </a:blip>
          <a:srcRect l="24106" t="33935" r="24068" b="16428"/>
          <a:stretch/>
        </p:blipFill>
        <p:spPr>
          <a:xfrm>
            <a:off x="203200" y="283221"/>
            <a:ext cx="584200" cy="712100"/>
          </a:xfrm>
          <a:prstGeom prst="rect">
            <a:avLst/>
          </a:prstGeom>
          <a:noFill/>
          <a:ln>
            <a:noFill/>
          </a:ln>
        </p:spPr>
      </p:pic>
      <p:sp>
        <p:nvSpPr>
          <p:cNvPr id="134" name="Shape 134"/>
          <p:cNvSpPr txBox="1"/>
          <p:nvPr/>
        </p:nvSpPr>
        <p:spPr>
          <a:xfrm>
            <a:off x="0" y="285328"/>
            <a:ext cx="9144000" cy="7078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a:solidFill>
                  <a:schemeClr val="lt1"/>
                </a:solidFill>
                <a:latin typeface="Calibri"/>
                <a:sym typeface="Calibri"/>
              </a:rPr>
              <a:t>Loading Calculations</a:t>
            </a:r>
            <a:endParaRPr/>
          </a:p>
        </p:txBody>
      </p:sp>
      <p:sp>
        <p:nvSpPr>
          <p:cNvPr id="135" name="Shape 135"/>
          <p:cNvSpPr txBox="1"/>
          <p:nvPr/>
        </p:nvSpPr>
        <p:spPr>
          <a:xfrm>
            <a:off x="1" y="6657615"/>
            <a:ext cx="9144000" cy="205841"/>
          </a:xfrm>
          <a:prstGeom prst="rect">
            <a:avLst/>
          </a:prstGeom>
          <a:noFill/>
          <a:ln>
            <a:noFill/>
          </a:ln>
        </p:spPr>
        <p:txBody>
          <a:bodyPr spcFirstLastPara="1" wrap="square" lIns="91425" tIns="45700" rIns="91425" bIns="45700" anchor="t" anchorCtr="0">
            <a:noAutofit/>
          </a:bodyPr>
          <a:lstStyle/>
          <a:p>
            <a:pPr lvl="0" algn="ctr"/>
            <a:r>
              <a:rPr lang="en-US" sz="700">
                <a:solidFill>
                  <a:schemeClr val="dk1"/>
                </a:solidFill>
                <a:latin typeface="Calibri"/>
                <a:ea typeface="Calibri"/>
                <a:cs typeface="Calibri"/>
                <a:sym typeface="Calibri"/>
              </a:rPr>
              <a:t>Test Fixture for Flight Components ● Israel Sotelo● 19 April 2018</a:t>
            </a:r>
            <a:endParaRPr/>
          </a:p>
        </p:txBody>
      </p:sp>
      <p:sp>
        <p:nvSpPr>
          <p:cNvPr id="136" name="Shape 136"/>
          <p:cNvSpPr txBox="1"/>
          <p:nvPr/>
        </p:nvSpPr>
        <p:spPr>
          <a:xfrm>
            <a:off x="8907585" y="6657944"/>
            <a:ext cx="183661" cy="20005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p:txBody>
      </p:sp>
      <p:sp>
        <p:nvSpPr>
          <p:cNvPr id="3" name="Slide Number Placeholder 2">
            <a:extLst>
              <a:ext uri="{FF2B5EF4-FFF2-40B4-BE49-F238E27FC236}">
                <a16:creationId xmlns:a16="http://schemas.microsoft.com/office/drawing/2014/main" id="{A3399AAF-688C-4201-9FD3-835F5FABB177}"/>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4</a:t>
            </a:fld>
            <a:endParaRPr lang="en-US"/>
          </a:p>
        </p:txBody>
      </p:sp>
      <p:sp>
        <p:nvSpPr>
          <p:cNvPr id="9" name="TextBox 8">
            <a:extLst>
              <a:ext uri="{FF2B5EF4-FFF2-40B4-BE49-F238E27FC236}">
                <a16:creationId xmlns:a16="http://schemas.microsoft.com/office/drawing/2014/main" id="{4A90782F-E04D-48B2-A5A1-64477D52EC98}"/>
              </a:ext>
            </a:extLst>
          </p:cNvPr>
          <p:cNvSpPr txBox="1"/>
          <p:nvPr/>
        </p:nvSpPr>
        <p:spPr>
          <a:xfrm>
            <a:off x="0" y="993214"/>
            <a:ext cx="9144000" cy="3323987"/>
          </a:xfrm>
          <a:prstGeom prst="rect">
            <a:avLst/>
          </a:prstGeom>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971550" indent="-285750">
              <a:buChar char="•"/>
            </a:pPr>
            <a:endParaRPr lang="en-US" sz="2800" dirty="0">
              <a:solidFill>
                <a:schemeClr val="tx1"/>
              </a:solidFill>
              <a:latin typeface="Calibri"/>
              <a:cs typeface="Calibri"/>
            </a:endParaRPr>
          </a:p>
          <a:p>
            <a:pPr marL="1143000" lvl="2" indent="-457200">
              <a:buFont typeface="Arial" panose="020B0604020202020204" pitchFamily="34" charset="0"/>
              <a:buChar char="•"/>
            </a:pPr>
            <a:r>
              <a:rPr lang="en-US" sz="2800" dirty="0">
                <a:solidFill>
                  <a:schemeClr val="tx1"/>
                </a:solidFill>
                <a:latin typeface="Calibri"/>
                <a:cs typeface="Calibri"/>
              </a:rPr>
              <a:t>Compressible flow stagnation pressure model used to  determine forces on radome</a:t>
            </a:r>
          </a:p>
          <a:p>
            <a:pPr marL="1143000" indent="-457200">
              <a:buFont typeface="Arial" panose="020B0604020202020204" pitchFamily="34" charset="0"/>
              <a:buChar char="•"/>
            </a:pPr>
            <a:r>
              <a:rPr lang="en-US" sz="2800" dirty="0">
                <a:latin typeface="Calibri"/>
                <a:cs typeface="Calibri"/>
              </a:rPr>
              <a:t>Inputs: atmospheric pressure at altitude, velocity, angle of attack &amp; cross sectional area</a:t>
            </a:r>
          </a:p>
          <a:p>
            <a:pPr marL="1143000" lvl="1" indent="-457200">
              <a:buFont typeface="Arial" panose="020B0604020202020204" pitchFamily="34" charset="0"/>
              <a:buChar char="•"/>
            </a:pPr>
            <a:r>
              <a:rPr lang="en-US" sz="2800" dirty="0">
                <a:latin typeface="Calibri"/>
                <a:cs typeface="Calibri"/>
              </a:rPr>
              <a:t>Output: stagnation pressure - </a:t>
            </a:r>
            <a:r>
              <a:rPr lang="en-US" sz="2800" dirty="0">
                <a:solidFill>
                  <a:schemeClr val="tx1"/>
                </a:solidFill>
                <a:latin typeface="Calibri"/>
                <a:cs typeface="Calibri"/>
              </a:rPr>
              <a:t>5,500 Pound of force</a:t>
            </a:r>
          </a:p>
          <a:p>
            <a:pPr marL="1143000" indent="-457200">
              <a:buFont typeface="Arial" panose="020B0604020202020204" pitchFamily="34" charset="0"/>
              <a:buChar char="•"/>
            </a:pPr>
            <a:r>
              <a:rPr lang="en-US" sz="2800" dirty="0">
                <a:solidFill>
                  <a:schemeClr val="tx1"/>
                </a:solidFill>
                <a:latin typeface="Calibri"/>
                <a:cs typeface="Calibri"/>
              </a:rPr>
              <a:t>This force will be replicated in the test fixture</a:t>
            </a:r>
          </a:p>
          <a:p>
            <a:endParaRPr lang="en-US" dirty="0"/>
          </a:p>
        </p:txBody>
      </p:sp>
      <p:pic>
        <p:nvPicPr>
          <p:cNvPr id="10" name="Picture 9">
            <a:extLst>
              <a:ext uri="{FF2B5EF4-FFF2-40B4-BE49-F238E27FC236}">
                <a16:creationId xmlns:a16="http://schemas.microsoft.com/office/drawing/2014/main" id="{B8C79428-8516-480D-82C1-AEB030BE451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5145" y="4020496"/>
            <a:ext cx="2414270" cy="2754954"/>
          </a:xfrm>
          <a:prstGeom prst="rect">
            <a:avLst/>
          </a:prstGeom>
          <a:noFill/>
          <a:ln>
            <a:noFill/>
          </a:ln>
        </p:spPr>
      </p:pic>
    </p:spTree>
    <p:extLst>
      <p:ext uri="{BB962C8B-B14F-4D97-AF65-F5344CB8AC3E}">
        <p14:creationId xmlns:p14="http://schemas.microsoft.com/office/powerpoint/2010/main" val="1775131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p:nvPr/>
        </p:nvSpPr>
        <p:spPr>
          <a:xfrm>
            <a:off x="0" y="283222"/>
            <a:ext cx="9144000" cy="712099"/>
          </a:xfrm>
          <a:prstGeom prst="rect">
            <a:avLst/>
          </a:prstGeom>
          <a:solidFill>
            <a:srgbClr val="283A6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7" name="Shape 97" descr="http://nau.edu/uploadedImages/NAU_PrimV_2C_R.jpg"/>
          <p:cNvPicPr preferRelativeResize="0"/>
          <p:nvPr/>
        </p:nvPicPr>
        <p:blipFill rotWithShape="1">
          <a:blip r:embed="rId3">
            <a:alphaModFix/>
          </a:blip>
          <a:srcRect l="24106" t="33935" r="24068" b="16428"/>
          <a:stretch/>
        </p:blipFill>
        <p:spPr>
          <a:xfrm>
            <a:off x="203200" y="283221"/>
            <a:ext cx="584200" cy="712100"/>
          </a:xfrm>
          <a:prstGeom prst="rect">
            <a:avLst/>
          </a:prstGeom>
          <a:noFill/>
          <a:ln>
            <a:noFill/>
          </a:ln>
        </p:spPr>
      </p:pic>
      <p:sp>
        <p:nvSpPr>
          <p:cNvPr id="98" name="Shape 98"/>
          <p:cNvSpPr txBox="1"/>
          <p:nvPr/>
        </p:nvSpPr>
        <p:spPr>
          <a:xfrm>
            <a:off x="-2" y="288698"/>
            <a:ext cx="9144001" cy="7078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b="0" i="0" u="none" strike="noStrike" cap="none">
                <a:solidFill>
                  <a:schemeClr val="lt1"/>
                </a:solidFill>
                <a:latin typeface="Calibri"/>
                <a:ea typeface="Calibri"/>
                <a:cs typeface="Calibri"/>
                <a:sym typeface="Calibri"/>
              </a:rPr>
              <a:t>Design Description</a:t>
            </a:r>
            <a:endParaRPr/>
          </a:p>
        </p:txBody>
      </p:sp>
      <p:sp>
        <p:nvSpPr>
          <p:cNvPr id="100" name="Shape 100"/>
          <p:cNvSpPr txBox="1"/>
          <p:nvPr/>
        </p:nvSpPr>
        <p:spPr>
          <a:xfrm>
            <a:off x="-1" y="6657945"/>
            <a:ext cx="9144001" cy="20005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00" b="0" i="0" u="none" strike="noStrike" cap="none" dirty="0">
                <a:solidFill>
                  <a:schemeClr val="dk1"/>
                </a:solidFill>
                <a:latin typeface="Calibri"/>
                <a:ea typeface="Calibri"/>
                <a:cs typeface="Calibri"/>
                <a:sym typeface="Calibri"/>
              </a:rPr>
              <a:t>Test Fixture for Flight Components ● Israel Sotelo ● 19 April 2018</a:t>
            </a:r>
            <a:endParaRPr dirty="0"/>
          </a:p>
        </p:txBody>
      </p:sp>
      <p:sp>
        <p:nvSpPr>
          <p:cNvPr id="3" name="Slide Number Placeholder 2">
            <a:extLst>
              <a:ext uri="{FF2B5EF4-FFF2-40B4-BE49-F238E27FC236}">
                <a16:creationId xmlns:a16="http://schemas.microsoft.com/office/drawing/2014/main" id="{2383DA75-60BA-4863-839A-F2606C8518C1}"/>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5</a:t>
            </a:fld>
            <a:endParaRPr lang="en-US" dirty="0"/>
          </a:p>
        </p:txBody>
      </p:sp>
      <p:pic>
        <p:nvPicPr>
          <p:cNvPr id="4" name="Picture 3"/>
          <p:cNvPicPr>
            <a:picLocks noChangeAspect="1"/>
          </p:cNvPicPr>
          <p:nvPr/>
        </p:nvPicPr>
        <p:blipFill>
          <a:blip r:embed="rId4"/>
          <a:stretch>
            <a:fillRect/>
          </a:stretch>
        </p:blipFill>
        <p:spPr>
          <a:xfrm>
            <a:off x="3005769" y="2218844"/>
            <a:ext cx="6138230" cy="4437838"/>
          </a:xfrm>
          <a:prstGeom prst="rect">
            <a:avLst/>
          </a:prstGeom>
        </p:spPr>
      </p:pic>
      <p:sp>
        <p:nvSpPr>
          <p:cNvPr id="10" name="Shape 100">
            <a:extLst>
              <a:ext uri="{FF2B5EF4-FFF2-40B4-BE49-F238E27FC236}">
                <a16:creationId xmlns:a16="http://schemas.microsoft.com/office/drawing/2014/main" id="{2AB2694D-8250-4A0D-9A50-587377750CB6}"/>
              </a:ext>
            </a:extLst>
          </p:cNvPr>
          <p:cNvSpPr txBox="1"/>
          <p:nvPr/>
        </p:nvSpPr>
        <p:spPr>
          <a:xfrm>
            <a:off x="5455438" y="6240139"/>
            <a:ext cx="4829496" cy="23242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dirty="0">
                <a:solidFill>
                  <a:schemeClr val="tx1"/>
                </a:solidFill>
              </a:rPr>
              <a:t>* Heat Lamps Not Shown</a:t>
            </a:r>
            <a:endParaRPr sz="1600" dirty="0">
              <a:solidFill>
                <a:schemeClr val="tx1"/>
              </a:solidFill>
            </a:endParaRPr>
          </a:p>
        </p:txBody>
      </p:sp>
      <p:sp>
        <p:nvSpPr>
          <p:cNvPr id="12" name="TextBox 11">
            <a:extLst>
              <a:ext uri="{FF2B5EF4-FFF2-40B4-BE49-F238E27FC236}">
                <a16:creationId xmlns:a16="http://schemas.microsoft.com/office/drawing/2014/main" id="{B94533F1-85F5-48BF-BC8F-5DE1AF81B196}"/>
              </a:ext>
            </a:extLst>
          </p:cNvPr>
          <p:cNvSpPr txBox="1"/>
          <p:nvPr/>
        </p:nvSpPr>
        <p:spPr>
          <a:xfrm>
            <a:off x="1402508" y="5489801"/>
            <a:ext cx="1681842" cy="523220"/>
          </a:xfrm>
          <a:prstGeom prst="rect">
            <a:avLst/>
          </a:prstGeom>
          <a:noFill/>
        </p:spPr>
        <p:txBody>
          <a:bodyPr wrap="square" rtlCol="0">
            <a:spAutoFit/>
          </a:bodyPr>
          <a:lstStyle/>
          <a:p>
            <a:pPr algn="ctr"/>
            <a:r>
              <a:rPr lang="en-US" dirty="0"/>
              <a:t>Loading Strap</a:t>
            </a:r>
          </a:p>
          <a:p>
            <a:pPr algn="ctr"/>
            <a:r>
              <a:rPr lang="en-US" dirty="0"/>
              <a:t>Hydraulic Ram</a:t>
            </a:r>
          </a:p>
        </p:txBody>
      </p:sp>
      <p:sp>
        <p:nvSpPr>
          <p:cNvPr id="13" name="TextBox 12">
            <a:extLst>
              <a:ext uri="{FF2B5EF4-FFF2-40B4-BE49-F238E27FC236}">
                <a16:creationId xmlns:a16="http://schemas.microsoft.com/office/drawing/2014/main" id="{1150B669-1B18-4701-965E-00953BD5CEAD}"/>
              </a:ext>
            </a:extLst>
          </p:cNvPr>
          <p:cNvSpPr txBox="1"/>
          <p:nvPr/>
        </p:nvSpPr>
        <p:spPr>
          <a:xfrm>
            <a:off x="6095023" y="2353544"/>
            <a:ext cx="2420327" cy="523220"/>
          </a:xfrm>
          <a:prstGeom prst="rect">
            <a:avLst/>
          </a:prstGeom>
          <a:noFill/>
        </p:spPr>
        <p:txBody>
          <a:bodyPr wrap="square" rtlCol="0">
            <a:spAutoFit/>
          </a:bodyPr>
          <a:lstStyle/>
          <a:p>
            <a:pPr algn="ctr"/>
            <a:r>
              <a:rPr lang="en-US" dirty="0"/>
              <a:t>Primary Structure</a:t>
            </a:r>
          </a:p>
          <a:p>
            <a:pPr algn="ctr"/>
            <a:r>
              <a:rPr lang="en-US" dirty="0"/>
              <a:t>Universal Plate</a:t>
            </a:r>
          </a:p>
        </p:txBody>
      </p:sp>
      <p:sp>
        <p:nvSpPr>
          <p:cNvPr id="14" name="TextBox 13">
            <a:extLst>
              <a:ext uri="{FF2B5EF4-FFF2-40B4-BE49-F238E27FC236}">
                <a16:creationId xmlns:a16="http://schemas.microsoft.com/office/drawing/2014/main" id="{02B05FEC-2018-4ECB-B1A8-F9FE45344B4A}"/>
              </a:ext>
            </a:extLst>
          </p:cNvPr>
          <p:cNvSpPr txBox="1"/>
          <p:nvPr/>
        </p:nvSpPr>
        <p:spPr>
          <a:xfrm>
            <a:off x="-2" y="2879066"/>
            <a:ext cx="3005769" cy="1383181"/>
          </a:xfrm>
          <a:prstGeom prst="rect">
            <a:avLst/>
          </a:prstGeom>
          <a:noFill/>
        </p:spPr>
        <p:txBody>
          <a:bodyPr wrap="square" rtlCol="0">
            <a:spAutoFit/>
          </a:bodyPr>
          <a:lstStyle/>
          <a:p>
            <a:endParaRPr lang="en-US" dirty="0"/>
          </a:p>
          <a:p>
            <a:r>
              <a:rPr lang="en-US" dirty="0"/>
              <a:t>AMRAAM Radome</a:t>
            </a:r>
          </a:p>
          <a:p>
            <a:r>
              <a:rPr lang="en-US" dirty="0"/>
              <a:t>Mounting Ring</a:t>
            </a:r>
          </a:p>
          <a:p>
            <a:r>
              <a:rPr lang="en-US" dirty="0"/>
              <a:t>Mounting Plate</a:t>
            </a:r>
          </a:p>
          <a:p>
            <a:endParaRPr lang="en-US" dirty="0"/>
          </a:p>
          <a:p>
            <a:endParaRPr lang="en-US" dirty="0"/>
          </a:p>
        </p:txBody>
      </p:sp>
      <p:pic>
        <p:nvPicPr>
          <p:cNvPr id="15" name="Picture 14">
            <a:extLst>
              <a:ext uri="{FF2B5EF4-FFF2-40B4-BE49-F238E27FC236}">
                <a16:creationId xmlns:a16="http://schemas.microsoft.com/office/drawing/2014/main" id="{7741755C-7B25-4762-A0DE-C0D63E93C2CA}"/>
              </a:ext>
            </a:extLst>
          </p:cNvPr>
          <p:cNvPicPr>
            <a:picLocks noChangeAspect="1"/>
          </p:cNvPicPr>
          <p:nvPr/>
        </p:nvPicPr>
        <p:blipFill>
          <a:blip r:embed="rId5"/>
          <a:stretch>
            <a:fillRect/>
          </a:stretch>
        </p:blipFill>
        <p:spPr>
          <a:xfrm>
            <a:off x="1" y="1027363"/>
            <a:ext cx="3845994" cy="1786175"/>
          </a:xfrm>
          <a:prstGeom prst="rect">
            <a:avLst/>
          </a:prstGeom>
        </p:spPr>
      </p:pic>
      <p:cxnSp>
        <p:nvCxnSpPr>
          <p:cNvPr id="7" name="Straight Connector 6">
            <a:extLst>
              <a:ext uri="{FF2B5EF4-FFF2-40B4-BE49-F238E27FC236}">
                <a16:creationId xmlns:a16="http://schemas.microsoft.com/office/drawing/2014/main" id="{D28CC011-E7FF-4B4B-A745-1B9AD889B5AE}"/>
              </a:ext>
            </a:extLst>
          </p:cNvPr>
          <p:cNvCxnSpPr>
            <a:cxnSpLocks/>
          </p:cNvCxnSpPr>
          <p:nvPr/>
        </p:nvCxnSpPr>
        <p:spPr>
          <a:xfrm>
            <a:off x="1681842" y="3277456"/>
            <a:ext cx="33904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B8BA2412-B8E0-4539-8A04-3BF86493FB7D}"/>
              </a:ext>
            </a:extLst>
          </p:cNvPr>
          <p:cNvCxnSpPr>
            <a:cxnSpLocks/>
          </p:cNvCxnSpPr>
          <p:nvPr/>
        </p:nvCxnSpPr>
        <p:spPr>
          <a:xfrm flipV="1">
            <a:off x="2008598" y="2476073"/>
            <a:ext cx="0" cy="80138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7A3057B6-2839-406F-92B3-CA04DF021B1E}"/>
              </a:ext>
            </a:extLst>
          </p:cNvPr>
          <p:cNvCxnSpPr>
            <a:cxnSpLocks/>
          </p:cNvCxnSpPr>
          <p:nvPr/>
        </p:nvCxnSpPr>
        <p:spPr>
          <a:xfrm flipV="1">
            <a:off x="2548415" y="2320380"/>
            <a:ext cx="1" cy="115571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AE10369C-66C9-4AF7-BA4D-727EF3B0372E}"/>
              </a:ext>
            </a:extLst>
          </p:cNvPr>
          <p:cNvCxnSpPr>
            <a:cxnSpLocks/>
          </p:cNvCxnSpPr>
          <p:nvPr/>
        </p:nvCxnSpPr>
        <p:spPr>
          <a:xfrm>
            <a:off x="1300894" y="3476090"/>
            <a:ext cx="125974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7030F3FC-469F-4901-8BA8-0978DD4D09FC}"/>
              </a:ext>
            </a:extLst>
          </p:cNvPr>
          <p:cNvCxnSpPr>
            <a:cxnSpLocks/>
          </p:cNvCxnSpPr>
          <p:nvPr/>
        </p:nvCxnSpPr>
        <p:spPr>
          <a:xfrm flipV="1">
            <a:off x="2895549" y="2266463"/>
            <a:ext cx="0" cy="14197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86D32EE8-EBBD-42FA-9512-0C8585E4C312}"/>
              </a:ext>
            </a:extLst>
          </p:cNvPr>
          <p:cNvCxnSpPr>
            <a:cxnSpLocks/>
          </p:cNvCxnSpPr>
          <p:nvPr/>
        </p:nvCxnSpPr>
        <p:spPr>
          <a:xfrm>
            <a:off x="1378726" y="3675057"/>
            <a:ext cx="151682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9EEA3972-C8DB-4D4D-AFA1-33EE7368CC60}"/>
              </a:ext>
            </a:extLst>
          </p:cNvPr>
          <p:cNvCxnSpPr>
            <a:cxnSpLocks/>
          </p:cNvCxnSpPr>
          <p:nvPr/>
        </p:nvCxnSpPr>
        <p:spPr>
          <a:xfrm>
            <a:off x="2862212" y="5882172"/>
            <a:ext cx="1206551" cy="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52" name="Straight Arrow Connector 51">
            <a:extLst>
              <a:ext uri="{FF2B5EF4-FFF2-40B4-BE49-F238E27FC236}">
                <a16:creationId xmlns:a16="http://schemas.microsoft.com/office/drawing/2014/main" id="{268ED1C4-1CDF-4B07-9B8A-F48DA5ED566B}"/>
              </a:ext>
            </a:extLst>
          </p:cNvPr>
          <p:cNvCxnSpPr>
            <a:cxnSpLocks/>
          </p:cNvCxnSpPr>
          <p:nvPr/>
        </p:nvCxnSpPr>
        <p:spPr>
          <a:xfrm flipV="1">
            <a:off x="2835224" y="4662488"/>
            <a:ext cx="1517701" cy="1002196"/>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54" name="Straight Arrow Connector 53">
            <a:extLst>
              <a:ext uri="{FF2B5EF4-FFF2-40B4-BE49-F238E27FC236}">
                <a16:creationId xmlns:a16="http://schemas.microsoft.com/office/drawing/2014/main" id="{CF4AE3F0-9B22-4882-BC9A-F21FAF5CB9D8}"/>
              </a:ext>
            </a:extLst>
          </p:cNvPr>
          <p:cNvCxnSpPr>
            <a:cxnSpLocks/>
          </p:cNvCxnSpPr>
          <p:nvPr/>
        </p:nvCxnSpPr>
        <p:spPr>
          <a:xfrm flipH="1">
            <a:off x="5791098" y="2530643"/>
            <a:ext cx="774089" cy="282895"/>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59" name="Straight Arrow Connector 58">
            <a:extLst>
              <a:ext uri="{FF2B5EF4-FFF2-40B4-BE49-F238E27FC236}">
                <a16:creationId xmlns:a16="http://schemas.microsoft.com/office/drawing/2014/main" id="{8CA39A02-A6E7-4B48-B330-7975E3C78DAA}"/>
              </a:ext>
            </a:extLst>
          </p:cNvPr>
          <p:cNvCxnSpPr>
            <a:cxnSpLocks/>
          </p:cNvCxnSpPr>
          <p:nvPr/>
        </p:nvCxnSpPr>
        <p:spPr>
          <a:xfrm flipH="1">
            <a:off x="5405810" y="2726077"/>
            <a:ext cx="1222873" cy="844579"/>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963021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p:nvPr/>
        </p:nvSpPr>
        <p:spPr>
          <a:xfrm>
            <a:off x="0" y="283222"/>
            <a:ext cx="9144000" cy="712099"/>
          </a:xfrm>
          <a:prstGeom prst="rect">
            <a:avLst/>
          </a:prstGeom>
          <a:solidFill>
            <a:srgbClr val="283A6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5" name="Shape 205" descr="http://nau.edu/uploadedImages/NAU_PrimV_2C_R.jpg"/>
          <p:cNvPicPr preferRelativeResize="0"/>
          <p:nvPr/>
        </p:nvPicPr>
        <p:blipFill rotWithShape="1">
          <a:blip r:embed="rId3">
            <a:alphaModFix/>
          </a:blip>
          <a:srcRect l="24106" t="33935" r="24068" b="16428"/>
          <a:stretch/>
        </p:blipFill>
        <p:spPr>
          <a:xfrm>
            <a:off x="203200" y="283221"/>
            <a:ext cx="584200" cy="712100"/>
          </a:xfrm>
          <a:prstGeom prst="rect">
            <a:avLst/>
          </a:prstGeom>
          <a:noFill/>
          <a:ln>
            <a:noFill/>
          </a:ln>
        </p:spPr>
      </p:pic>
      <p:sp>
        <p:nvSpPr>
          <p:cNvPr id="206" name="Shape 206"/>
          <p:cNvSpPr txBox="1"/>
          <p:nvPr/>
        </p:nvSpPr>
        <p:spPr>
          <a:xfrm>
            <a:off x="0" y="285328"/>
            <a:ext cx="9144000" cy="132343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a:solidFill>
                  <a:schemeClr val="lt1"/>
                </a:solidFill>
                <a:latin typeface="Calibri"/>
                <a:ea typeface="Calibri"/>
                <a:cs typeface="Calibri"/>
                <a:sym typeface="Calibri"/>
              </a:rPr>
              <a:t>Design Requirements</a:t>
            </a:r>
            <a:endParaRPr/>
          </a:p>
          <a:p>
            <a:pPr marL="0" marR="0" lvl="0" indent="0" algn="ctr" rtl="0">
              <a:spcBef>
                <a:spcPts val="0"/>
              </a:spcBef>
              <a:spcAft>
                <a:spcPts val="0"/>
              </a:spcAft>
              <a:buNone/>
            </a:pPr>
            <a:endParaRPr sz="4000">
              <a:solidFill>
                <a:schemeClr val="lt1"/>
              </a:solidFill>
              <a:latin typeface="Calibri"/>
              <a:ea typeface="Calibri"/>
              <a:cs typeface="Calibri"/>
              <a:sym typeface="Calibri"/>
            </a:endParaRPr>
          </a:p>
        </p:txBody>
      </p:sp>
      <p:sp>
        <p:nvSpPr>
          <p:cNvPr id="207" name="Shape 207"/>
          <p:cNvSpPr txBox="1"/>
          <p:nvPr/>
        </p:nvSpPr>
        <p:spPr>
          <a:xfrm>
            <a:off x="1" y="6657615"/>
            <a:ext cx="9144000" cy="205841"/>
          </a:xfrm>
          <a:prstGeom prst="rect">
            <a:avLst/>
          </a:prstGeom>
          <a:noFill/>
          <a:ln>
            <a:noFill/>
          </a:ln>
        </p:spPr>
        <p:txBody>
          <a:bodyPr spcFirstLastPara="1" wrap="square" lIns="91425" tIns="45700" rIns="91425" bIns="45700" anchor="t" anchorCtr="0">
            <a:noAutofit/>
          </a:bodyPr>
          <a:lstStyle/>
          <a:p>
            <a:pPr lvl="0" algn="ctr"/>
            <a:r>
              <a:rPr lang="en-US" sz="700">
                <a:solidFill>
                  <a:schemeClr val="dk1"/>
                </a:solidFill>
                <a:latin typeface="Calibri"/>
                <a:ea typeface="Calibri"/>
                <a:cs typeface="Calibri"/>
                <a:sym typeface="Calibri"/>
              </a:rPr>
              <a:t>Test Fixture for Flight Components ● Lexie Spotts ● 19 April 2018</a:t>
            </a:r>
            <a:endParaRPr/>
          </a:p>
        </p:txBody>
      </p:sp>
      <p:sp>
        <p:nvSpPr>
          <p:cNvPr id="209" name="Shape 209" descr="Inline image 1"/>
          <p:cNvSpPr/>
          <p:nvPr/>
        </p:nvSpPr>
        <p:spPr>
          <a:xfrm>
            <a:off x="3263528" y="2120528"/>
            <a:ext cx="1460872" cy="146087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Slide Number Placeholder 2">
            <a:extLst>
              <a:ext uri="{FF2B5EF4-FFF2-40B4-BE49-F238E27FC236}">
                <a16:creationId xmlns:a16="http://schemas.microsoft.com/office/drawing/2014/main" id="{193023C6-E46B-418B-8580-CEC04BA418F7}"/>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6</a:t>
            </a:fld>
            <a:endParaRPr lang="en-US"/>
          </a:p>
        </p:txBody>
      </p:sp>
      <p:graphicFrame>
        <p:nvGraphicFramePr>
          <p:cNvPr id="4" name="Table 3">
            <a:extLst>
              <a:ext uri="{FF2B5EF4-FFF2-40B4-BE49-F238E27FC236}">
                <a16:creationId xmlns:a16="http://schemas.microsoft.com/office/drawing/2014/main" id="{8E2A861C-F324-4028-8C67-F4738E69898F}"/>
              </a:ext>
            </a:extLst>
          </p:cNvPr>
          <p:cNvGraphicFramePr>
            <a:graphicFrameLocks noGrp="1"/>
          </p:cNvGraphicFramePr>
          <p:nvPr>
            <p:extLst>
              <p:ext uri="{D42A27DB-BD31-4B8C-83A1-F6EECF244321}">
                <p14:modId xmlns:p14="http://schemas.microsoft.com/office/powerpoint/2010/main" val="1469137210"/>
              </p:ext>
            </p:extLst>
          </p:nvPr>
        </p:nvGraphicFramePr>
        <p:xfrm>
          <a:off x="144373" y="1183852"/>
          <a:ext cx="8648700" cy="4943475"/>
        </p:xfrm>
        <a:graphic>
          <a:graphicData uri="http://schemas.openxmlformats.org/drawingml/2006/table">
            <a:tbl>
              <a:tblPr firstRow="1" bandRow="1">
                <a:tableStyleId>{6F0E45E8-7C6A-45B1-953F-82E3B5DB2730}</a:tableStyleId>
              </a:tblPr>
              <a:tblGrid>
                <a:gridCol w="4324350">
                  <a:extLst>
                    <a:ext uri="{9D8B030D-6E8A-4147-A177-3AD203B41FA5}">
                      <a16:colId xmlns:a16="http://schemas.microsoft.com/office/drawing/2014/main" val="3921777776"/>
                    </a:ext>
                  </a:extLst>
                </a:gridCol>
                <a:gridCol w="4324350">
                  <a:extLst>
                    <a:ext uri="{9D8B030D-6E8A-4147-A177-3AD203B41FA5}">
                      <a16:colId xmlns:a16="http://schemas.microsoft.com/office/drawing/2014/main" val="3820564696"/>
                    </a:ext>
                  </a:extLst>
                </a:gridCol>
              </a:tblGrid>
              <a:tr h="393192">
                <a:tc>
                  <a:txBody>
                    <a:bodyPr/>
                    <a:lstStyle/>
                    <a:p>
                      <a:pPr marL="0" algn="ctr" rtl="0" eaLnBrk="1" latinLnBrk="0" hangingPunct="1">
                        <a:spcBef>
                          <a:spcPts val="0"/>
                        </a:spcBef>
                        <a:spcAft>
                          <a:spcPts val="0"/>
                        </a:spcAft>
                      </a:pPr>
                      <a:r>
                        <a:rPr lang="en-US" sz="2400" kern="1200" dirty="0">
                          <a:effectLst/>
                        </a:rPr>
                        <a:t>Customer Requirement</a:t>
                      </a:r>
                      <a:endParaRPr lang="en-US" dirty="0">
                        <a:effectLst/>
                      </a:endParaRPr>
                    </a:p>
                  </a:txBody>
                  <a:tcPr marL="0" marR="0" marT="0" marB="0" anchor="ctr"/>
                </a:tc>
                <a:tc>
                  <a:txBody>
                    <a:bodyPr/>
                    <a:lstStyle/>
                    <a:p>
                      <a:pPr marL="0" algn="ctr" rtl="0" eaLnBrk="1" latinLnBrk="0" hangingPunct="1">
                        <a:spcBef>
                          <a:spcPts val="0"/>
                        </a:spcBef>
                        <a:spcAft>
                          <a:spcPts val="0"/>
                        </a:spcAft>
                      </a:pPr>
                      <a:r>
                        <a:rPr lang="en-US" sz="2400" kern="1200" dirty="0">
                          <a:effectLst/>
                        </a:rPr>
                        <a:t>How Our Design Meets It</a:t>
                      </a:r>
                      <a:endParaRPr lang="en-US" dirty="0">
                        <a:effectLst/>
                      </a:endParaRPr>
                    </a:p>
                  </a:txBody>
                  <a:tcPr marL="0" marR="0" marT="0" marB="0" anchor="ctr"/>
                </a:tc>
                <a:extLst>
                  <a:ext uri="{0D108BD9-81ED-4DB2-BD59-A6C34878D82A}">
                    <a16:rowId xmlns:a16="http://schemas.microsoft.com/office/drawing/2014/main" val="1262280041"/>
                  </a:ext>
                </a:extLst>
              </a:tr>
              <a:tr h="678561">
                <a:tc>
                  <a:txBody>
                    <a:bodyPr/>
                    <a:lstStyle/>
                    <a:p>
                      <a:pPr marL="0" marR="0" indent="0" algn="ctr" rtl="0" eaLnBrk="1" fontAlgn="auto" latinLnBrk="0" hangingPunct="1">
                        <a:spcBef>
                          <a:spcPts val="0"/>
                        </a:spcBef>
                        <a:spcAft>
                          <a:spcPts val="0"/>
                        </a:spcAft>
                      </a:pPr>
                      <a:r>
                        <a:rPr lang="en-US" sz="1800" kern="1200" dirty="0">
                          <a:effectLst/>
                        </a:rPr>
                        <a:t>Simulates supersonic and hypersonic conditions</a:t>
                      </a:r>
                      <a:endParaRPr lang="en-US" sz="1800" dirty="0">
                        <a:effectLst/>
                      </a:endParaRPr>
                    </a:p>
                  </a:txBody>
                  <a:tcPr marL="0" marR="0" marT="0" marB="0" anchor="ctr"/>
                </a:tc>
                <a:tc>
                  <a:txBody>
                    <a:bodyPr/>
                    <a:lstStyle/>
                    <a:p>
                      <a:pPr marL="0" algn="ctr" rtl="0" eaLnBrk="1" latinLnBrk="0" hangingPunct="1">
                        <a:spcBef>
                          <a:spcPts val="0"/>
                        </a:spcBef>
                        <a:spcAft>
                          <a:spcPts val="0"/>
                        </a:spcAft>
                      </a:pPr>
                      <a:r>
                        <a:rPr lang="en-US" sz="1800" kern="1200" dirty="0">
                          <a:effectLst/>
                        </a:rPr>
                        <a:t>Calculations validate that the fixture applies appropriate loading</a:t>
                      </a:r>
                    </a:p>
                  </a:txBody>
                  <a:tcPr marL="0" marR="0" marT="0" marB="0" anchor="ctr"/>
                </a:tc>
                <a:extLst>
                  <a:ext uri="{0D108BD9-81ED-4DB2-BD59-A6C34878D82A}">
                    <a16:rowId xmlns:a16="http://schemas.microsoft.com/office/drawing/2014/main" val="1731207548"/>
                  </a:ext>
                </a:extLst>
              </a:tr>
              <a:tr h="393192">
                <a:tc>
                  <a:txBody>
                    <a:bodyPr/>
                    <a:lstStyle/>
                    <a:p>
                      <a:pPr marL="0" marR="0" indent="0" algn="ctr" rtl="0" eaLnBrk="1" fontAlgn="auto" latinLnBrk="0" hangingPunct="1">
                        <a:spcBef>
                          <a:spcPts val="0"/>
                        </a:spcBef>
                        <a:spcAft>
                          <a:spcPts val="0"/>
                        </a:spcAft>
                      </a:pPr>
                      <a:r>
                        <a:rPr lang="en-US" sz="1800" kern="1200" dirty="0">
                          <a:effectLst/>
                        </a:rPr>
                        <a:t>Tests a variety of parts</a:t>
                      </a:r>
                      <a:endParaRPr lang="en-US" sz="1800" dirty="0">
                        <a:effectLst/>
                      </a:endParaRPr>
                    </a:p>
                  </a:txBody>
                  <a:tcPr marL="0" marR="0" marT="0" marB="0" anchor="ctr"/>
                </a:tc>
                <a:tc>
                  <a:txBody>
                    <a:bodyPr/>
                    <a:lstStyle/>
                    <a:p>
                      <a:pPr marL="0" algn="ctr" rtl="0" eaLnBrk="1" latinLnBrk="0" hangingPunct="1">
                        <a:spcBef>
                          <a:spcPts val="0"/>
                        </a:spcBef>
                        <a:spcAft>
                          <a:spcPts val="0"/>
                        </a:spcAft>
                      </a:pPr>
                      <a:r>
                        <a:rPr lang="en-US" sz="1800" dirty="0">
                          <a:effectLst/>
                        </a:rPr>
                        <a:t>Universal mounting plate </a:t>
                      </a:r>
                    </a:p>
                  </a:txBody>
                  <a:tcPr marL="0" marR="0" marT="0" marB="0" anchor="ctr"/>
                </a:tc>
                <a:extLst>
                  <a:ext uri="{0D108BD9-81ED-4DB2-BD59-A6C34878D82A}">
                    <a16:rowId xmlns:a16="http://schemas.microsoft.com/office/drawing/2014/main" val="1661984911"/>
                  </a:ext>
                </a:extLst>
              </a:tr>
              <a:tr h="678561">
                <a:tc>
                  <a:txBody>
                    <a:bodyPr/>
                    <a:lstStyle/>
                    <a:p>
                      <a:pPr marL="0" marR="0" indent="0" algn="ctr" rtl="0" eaLnBrk="1" fontAlgn="auto" latinLnBrk="0" hangingPunct="1">
                        <a:spcBef>
                          <a:spcPts val="0"/>
                        </a:spcBef>
                        <a:spcAft>
                          <a:spcPts val="0"/>
                        </a:spcAft>
                      </a:pPr>
                      <a:r>
                        <a:rPr lang="en-US" sz="1800" kern="1200" dirty="0">
                          <a:effectLst/>
                        </a:rPr>
                        <a:t>Applies varying thermal and mechanical loading</a:t>
                      </a:r>
                      <a:endParaRPr lang="en-US" sz="1800" dirty="0">
                        <a:effectLst/>
                      </a:endParaRPr>
                    </a:p>
                  </a:txBody>
                  <a:tcPr marL="0" marR="0" marT="0" marB="0" anchor="ctr"/>
                </a:tc>
                <a:tc>
                  <a:txBody>
                    <a:bodyPr/>
                    <a:lstStyle/>
                    <a:p>
                      <a:pPr marL="0" algn="ctr" rtl="0" eaLnBrk="1" latinLnBrk="0" hangingPunct="1">
                        <a:spcBef>
                          <a:spcPts val="0"/>
                        </a:spcBef>
                        <a:spcAft>
                          <a:spcPts val="0"/>
                        </a:spcAft>
                      </a:pPr>
                      <a:r>
                        <a:rPr lang="en-US" sz="1800" dirty="0">
                          <a:effectLst/>
                        </a:rPr>
                        <a:t>Adjustable ram and heat lamps </a:t>
                      </a:r>
                    </a:p>
                  </a:txBody>
                  <a:tcPr marL="0" marR="0" marT="0" marB="0" anchor="ctr"/>
                </a:tc>
                <a:extLst>
                  <a:ext uri="{0D108BD9-81ED-4DB2-BD59-A6C34878D82A}">
                    <a16:rowId xmlns:a16="http://schemas.microsoft.com/office/drawing/2014/main" val="1275417002"/>
                  </a:ext>
                </a:extLst>
              </a:tr>
              <a:tr h="678561">
                <a:tc>
                  <a:txBody>
                    <a:bodyPr/>
                    <a:lstStyle/>
                    <a:p>
                      <a:pPr marL="0" marR="0" indent="0" algn="ctr" rtl="0" eaLnBrk="1" fontAlgn="auto" latinLnBrk="0" hangingPunct="1">
                        <a:spcBef>
                          <a:spcPts val="0"/>
                        </a:spcBef>
                        <a:spcAft>
                          <a:spcPts val="0"/>
                        </a:spcAft>
                      </a:pPr>
                      <a:r>
                        <a:rPr lang="en-US" sz="1800" kern="1200" dirty="0">
                          <a:effectLst/>
                        </a:rPr>
                        <a:t>Measures loads, strain, and temperatures</a:t>
                      </a:r>
                      <a:endParaRPr lang="en-US" sz="1800" dirty="0">
                        <a:effectLst/>
                      </a:endParaRPr>
                    </a:p>
                  </a:txBody>
                  <a:tcPr marL="0" marR="0" marT="0" marB="0" anchor="ctr"/>
                </a:tc>
                <a:tc>
                  <a:txBody>
                    <a:bodyPr/>
                    <a:lstStyle/>
                    <a:p>
                      <a:pPr marL="0" algn="ctr" rtl="0" eaLnBrk="1" latinLnBrk="0" hangingPunct="1">
                        <a:spcBef>
                          <a:spcPts val="0"/>
                        </a:spcBef>
                        <a:spcAft>
                          <a:spcPts val="0"/>
                        </a:spcAft>
                      </a:pPr>
                      <a:r>
                        <a:rPr lang="en-US" sz="1800" dirty="0">
                          <a:effectLst/>
                        </a:rPr>
                        <a:t>Sensors located inside/outside radome</a:t>
                      </a:r>
                    </a:p>
                  </a:txBody>
                  <a:tcPr marL="0" marR="0" marT="0" marB="0" anchor="ctr"/>
                </a:tc>
                <a:extLst>
                  <a:ext uri="{0D108BD9-81ED-4DB2-BD59-A6C34878D82A}">
                    <a16:rowId xmlns:a16="http://schemas.microsoft.com/office/drawing/2014/main" val="1325310998"/>
                  </a:ext>
                </a:extLst>
              </a:tr>
              <a:tr h="393192">
                <a:tc>
                  <a:txBody>
                    <a:bodyPr/>
                    <a:lstStyle/>
                    <a:p>
                      <a:pPr marL="0" algn="ctr" rtl="0" eaLnBrk="1" latinLnBrk="0" hangingPunct="1">
                        <a:spcBef>
                          <a:spcPts val="0"/>
                        </a:spcBef>
                        <a:spcAft>
                          <a:spcPts val="0"/>
                        </a:spcAft>
                      </a:pPr>
                      <a:r>
                        <a:rPr lang="en-US" sz="1800" kern="1200" dirty="0">
                          <a:effectLst/>
                        </a:rPr>
                        <a:t>Quick Assembly</a:t>
                      </a:r>
                      <a:endParaRPr lang="en-US" sz="1800" dirty="0">
                        <a:effectLst/>
                      </a:endParaRPr>
                    </a:p>
                  </a:txBody>
                  <a:tcPr marL="0" marR="0" marT="0" marB="0" anchor="ctr"/>
                </a:tc>
                <a:tc>
                  <a:txBody>
                    <a:bodyPr/>
                    <a:lstStyle/>
                    <a:p>
                      <a:pPr marL="0" algn="ctr" rtl="0" eaLnBrk="1" latinLnBrk="0" hangingPunct="1">
                        <a:spcBef>
                          <a:spcPts val="0"/>
                        </a:spcBef>
                        <a:spcAft>
                          <a:spcPts val="0"/>
                        </a:spcAft>
                      </a:pPr>
                      <a:r>
                        <a:rPr lang="en-US" sz="1800" dirty="0">
                          <a:effectLst/>
                        </a:rPr>
                        <a:t>4 parts, threaded fasteners</a:t>
                      </a:r>
                    </a:p>
                  </a:txBody>
                  <a:tcPr marL="0" marR="0" marT="0" marB="0" anchor="ctr"/>
                </a:tc>
                <a:extLst>
                  <a:ext uri="{0D108BD9-81ED-4DB2-BD59-A6C34878D82A}">
                    <a16:rowId xmlns:a16="http://schemas.microsoft.com/office/drawing/2014/main" val="546203991"/>
                  </a:ext>
                </a:extLst>
              </a:tr>
              <a:tr h="393192">
                <a:tc>
                  <a:txBody>
                    <a:bodyPr/>
                    <a:lstStyle/>
                    <a:p>
                      <a:pPr marL="0" marR="0" indent="0" algn="ctr" rtl="0" eaLnBrk="1" fontAlgn="auto" latinLnBrk="0" hangingPunct="1">
                        <a:spcBef>
                          <a:spcPts val="0"/>
                        </a:spcBef>
                        <a:spcAft>
                          <a:spcPts val="0"/>
                        </a:spcAft>
                      </a:pPr>
                      <a:r>
                        <a:rPr lang="en-US" sz="1800" kern="1200" dirty="0">
                          <a:effectLst/>
                        </a:rPr>
                        <a:t>Minimal Labor for Setup</a:t>
                      </a:r>
                      <a:endParaRPr lang="en-US" sz="1800" dirty="0">
                        <a:effectLst/>
                      </a:endParaRPr>
                    </a:p>
                  </a:txBody>
                  <a:tcPr marL="0" marR="0" marT="0" marB="0" anchor="ctr"/>
                </a:tc>
                <a:tc>
                  <a:txBody>
                    <a:bodyPr/>
                    <a:lstStyle/>
                    <a:p>
                      <a:pPr marL="0" algn="ctr" rtl="0" eaLnBrk="1" latinLnBrk="0" hangingPunct="1">
                        <a:spcBef>
                          <a:spcPts val="0"/>
                        </a:spcBef>
                        <a:spcAft>
                          <a:spcPts val="0"/>
                        </a:spcAft>
                      </a:pPr>
                      <a:r>
                        <a:rPr lang="en-US" sz="1800" dirty="0">
                          <a:effectLst/>
                        </a:rPr>
                        <a:t>Fewer parts = less labor</a:t>
                      </a:r>
                    </a:p>
                  </a:txBody>
                  <a:tcPr marL="0" marR="0" marT="0" marB="0" anchor="ctr"/>
                </a:tc>
                <a:extLst>
                  <a:ext uri="{0D108BD9-81ED-4DB2-BD59-A6C34878D82A}">
                    <a16:rowId xmlns:a16="http://schemas.microsoft.com/office/drawing/2014/main" val="1617965531"/>
                  </a:ext>
                </a:extLst>
              </a:tr>
              <a:tr h="393192">
                <a:tc>
                  <a:txBody>
                    <a:bodyPr/>
                    <a:lstStyle/>
                    <a:p>
                      <a:pPr marL="0" marR="0" indent="0" algn="ctr" rtl="0" eaLnBrk="1" fontAlgn="auto" latinLnBrk="0" hangingPunct="1">
                        <a:spcBef>
                          <a:spcPts val="0"/>
                        </a:spcBef>
                        <a:spcAft>
                          <a:spcPts val="0"/>
                        </a:spcAft>
                      </a:pPr>
                      <a:r>
                        <a:rPr lang="en-US" sz="1800" kern="1200" dirty="0">
                          <a:effectLst/>
                        </a:rPr>
                        <a:t>Easily stored</a:t>
                      </a:r>
                      <a:endParaRPr lang="en-US" sz="1800" dirty="0">
                        <a:effectLst/>
                      </a:endParaRPr>
                    </a:p>
                  </a:txBody>
                  <a:tcPr marL="0" marR="0" marT="0" marB="0" anchor="ctr"/>
                </a:tc>
                <a:tc>
                  <a:txBody>
                    <a:bodyPr/>
                    <a:lstStyle/>
                    <a:p>
                      <a:pPr marL="0" algn="ctr" rtl="0" eaLnBrk="1" latinLnBrk="0" hangingPunct="1">
                        <a:spcBef>
                          <a:spcPts val="0"/>
                        </a:spcBef>
                        <a:spcAft>
                          <a:spcPts val="0"/>
                        </a:spcAft>
                      </a:pPr>
                      <a:r>
                        <a:rPr lang="en-US" sz="1800" dirty="0">
                          <a:effectLst/>
                        </a:rPr>
                        <a:t>Parts store flat </a:t>
                      </a:r>
                    </a:p>
                  </a:txBody>
                  <a:tcPr marL="0" marR="0" marT="0" marB="0" anchor="ctr"/>
                </a:tc>
                <a:extLst>
                  <a:ext uri="{0D108BD9-81ED-4DB2-BD59-A6C34878D82A}">
                    <a16:rowId xmlns:a16="http://schemas.microsoft.com/office/drawing/2014/main" val="2771762371"/>
                  </a:ext>
                </a:extLst>
              </a:tr>
              <a:tr h="393192">
                <a:tc>
                  <a:txBody>
                    <a:bodyPr/>
                    <a:lstStyle/>
                    <a:p>
                      <a:pPr marL="0" marR="0" indent="0" algn="ctr" rtl="0" eaLnBrk="1" fontAlgn="auto" latinLnBrk="0" hangingPunct="1">
                        <a:spcBef>
                          <a:spcPts val="0"/>
                        </a:spcBef>
                        <a:spcAft>
                          <a:spcPts val="0"/>
                        </a:spcAft>
                      </a:pPr>
                      <a:r>
                        <a:rPr lang="en-US" sz="1800" kern="1200" dirty="0">
                          <a:effectLst/>
                        </a:rPr>
                        <a:t>Portable</a:t>
                      </a:r>
                      <a:endParaRPr lang="en-US" sz="1800" dirty="0">
                        <a:effectLst/>
                      </a:endParaRPr>
                    </a:p>
                  </a:txBody>
                  <a:tcPr marL="0" marR="0" marT="0" marB="0" anchor="ctr"/>
                </a:tc>
                <a:tc>
                  <a:txBody>
                    <a:bodyPr/>
                    <a:lstStyle/>
                    <a:p>
                      <a:pPr marL="0" algn="ctr" rtl="0" eaLnBrk="1" latinLnBrk="0" hangingPunct="1">
                        <a:spcBef>
                          <a:spcPts val="0"/>
                        </a:spcBef>
                        <a:spcAft>
                          <a:spcPts val="0"/>
                        </a:spcAft>
                      </a:pPr>
                      <a:r>
                        <a:rPr lang="en-US" sz="1800" dirty="0">
                          <a:effectLst/>
                        </a:rPr>
                        <a:t>Lifting eyelet and strap accessible</a:t>
                      </a:r>
                    </a:p>
                  </a:txBody>
                  <a:tcPr marL="0" marR="0" marT="0" marB="0" anchor="ctr"/>
                </a:tc>
                <a:extLst>
                  <a:ext uri="{0D108BD9-81ED-4DB2-BD59-A6C34878D82A}">
                    <a16:rowId xmlns:a16="http://schemas.microsoft.com/office/drawing/2014/main" val="61821141"/>
                  </a:ext>
                </a:extLst>
              </a:tr>
              <a:tr h="393192">
                <a:tc>
                  <a:txBody>
                    <a:bodyPr/>
                    <a:lstStyle/>
                    <a:p>
                      <a:pPr marL="0" algn="ctr" rtl="0" eaLnBrk="1" latinLnBrk="0" hangingPunct="1">
                        <a:spcBef>
                          <a:spcPts val="0"/>
                        </a:spcBef>
                        <a:spcAft>
                          <a:spcPts val="0"/>
                        </a:spcAft>
                      </a:pPr>
                      <a:r>
                        <a:rPr lang="en-US" sz="1800" kern="1200" dirty="0">
                          <a:effectLst/>
                        </a:rPr>
                        <a:t>Safe</a:t>
                      </a:r>
                      <a:endParaRPr lang="en-US" sz="1800" dirty="0">
                        <a:effectLst/>
                      </a:endParaRPr>
                    </a:p>
                  </a:txBody>
                  <a:tcPr marL="0" marR="0" marT="0" marB="0" anchor="ctr"/>
                </a:tc>
                <a:tc>
                  <a:txBody>
                    <a:bodyPr/>
                    <a:lstStyle/>
                    <a:p>
                      <a:pPr marL="0" algn="ctr" rtl="0" eaLnBrk="1" latinLnBrk="0" hangingPunct="1">
                        <a:spcBef>
                          <a:spcPts val="0"/>
                        </a:spcBef>
                        <a:spcAft>
                          <a:spcPts val="0"/>
                        </a:spcAft>
                      </a:pPr>
                      <a:r>
                        <a:rPr lang="en-US" sz="1800" kern="1200" dirty="0">
                          <a:effectLst/>
                        </a:rPr>
                        <a:t>Cooling mechanisms, heat shields, external operation</a:t>
                      </a:r>
                      <a:endParaRPr lang="en-US" sz="1800" dirty="0">
                        <a:effectLst/>
                      </a:endParaRPr>
                    </a:p>
                  </a:txBody>
                  <a:tcPr marL="0" marR="0" marT="0" marB="0" anchor="ctr"/>
                </a:tc>
                <a:extLst>
                  <a:ext uri="{0D108BD9-81ED-4DB2-BD59-A6C34878D82A}">
                    <a16:rowId xmlns:a16="http://schemas.microsoft.com/office/drawing/2014/main" val="3981034680"/>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p:nvPr/>
        </p:nvSpPr>
        <p:spPr>
          <a:xfrm>
            <a:off x="0" y="283222"/>
            <a:ext cx="9144000" cy="712099"/>
          </a:xfrm>
          <a:prstGeom prst="rect">
            <a:avLst/>
          </a:prstGeom>
          <a:solidFill>
            <a:srgbClr val="283A6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09" name="Shape 309" descr="http://nau.edu/uploadedImages/NAU_PrimV_2C_R.jpg"/>
          <p:cNvPicPr preferRelativeResize="0"/>
          <p:nvPr/>
        </p:nvPicPr>
        <p:blipFill rotWithShape="1">
          <a:blip r:embed="rId3">
            <a:alphaModFix/>
          </a:blip>
          <a:srcRect l="24106" t="33935" r="24068" b="16428"/>
          <a:stretch/>
        </p:blipFill>
        <p:spPr>
          <a:xfrm>
            <a:off x="203200" y="283221"/>
            <a:ext cx="584200" cy="712100"/>
          </a:xfrm>
          <a:prstGeom prst="rect">
            <a:avLst/>
          </a:prstGeom>
          <a:noFill/>
          <a:ln>
            <a:noFill/>
          </a:ln>
        </p:spPr>
      </p:pic>
      <p:sp>
        <p:nvSpPr>
          <p:cNvPr id="310" name="Shape 310"/>
          <p:cNvSpPr txBox="1"/>
          <p:nvPr/>
        </p:nvSpPr>
        <p:spPr>
          <a:xfrm>
            <a:off x="0" y="295644"/>
            <a:ext cx="9144000" cy="7078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a:solidFill>
                  <a:schemeClr val="lt1"/>
                </a:solidFill>
                <a:latin typeface="Calibri"/>
                <a:ea typeface="Calibri"/>
                <a:cs typeface="Calibri"/>
                <a:sym typeface="Calibri"/>
              </a:rPr>
              <a:t>Schedule</a:t>
            </a:r>
            <a:endParaRPr/>
          </a:p>
        </p:txBody>
      </p:sp>
      <p:sp>
        <p:nvSpPr>
          <p:cNvPr id="311" name="Shape 311"/>
          <p:cNvSpPr txBox="1"/>
          <p:nvPr/>
        </p:nvSpPr>
        <p:spPr>
          <a:xfrm>
            <a:off x="114777" y="6629253"/>
            <a:ext cx="9144001" cy="200055"/>
          </a:xfrm>
          <a:prstGeom prst="rect">
            <a:avLst/>
          </a:prstGeom>
          <a:noFill/>
          <a:ln>
            <a:noFill/>
          </a:ln>
        </p:spPr>
        <p:txBody>
          <a:bodyPr spcFirstLastPara="1" wrap="square" lIns="91425" tIns="45700" rIns="91425" bIns="45700" anchor="t" anchorCtr="0">
            <a:noAutofit/>
          </a:bodyPr>
          <a:lstStyle/>
          <a:p>
            <a:pPr lvl="0" algn="ctr"/>
            <a:r>
              <a:rPr lang="en-US" sz="700">
                <a:solidFill>
                  <a:schemeClr val="dk1"/>
                </a:solidFill>
                <a:latin typeface="Calibri"/>
                <a:ea typeface="Calibri"/>
                <a:cs typeface="Calibri"/>
                <a:sym typeface="Calibri"/>
              </a:rPr>
              <a:t>Test Fixture for Flight Components ● Shanna Lechelt ● 19 April 2018</a:t>
            </a:r>
            <a:endParaRPr/>
          </a:p>
        </p:txBody>
      </p:sp>
      <p:sp>
        <p:nvSpPr>
          <p:cNvPr id="313" name="Shape 313"/>
          <p:cNvSpPr txBox="1"/>
          <p:nvPr/>
        </p:nvSpPr>
        <p:spPr>
          <a:xfrm>
            <a:off x="6173824" y="369252"/>
            <a:ext cx="5179975" cy="280335"/>
          </a:xfrm>
          <a:prstGeom prst="rect">
            <a:avLst/>
          </a:prstGeom>
          <a:noFill/>
          <a:ln>
            <a:noFill/>
          </a:ln>
        </p:spPr>
        <p:txBody>
          <a:bodyPr spcFirstLastPara="1" wrap="square" lIns="91425" tIns="45700" rIns="91425" bIns="45700" anchor="b" anchorCtr="0">
            <a:noAutofit/>
          </a:bodyPr>
          <a:lstStyle/>
          <a:p>
            <a:pPr marL="0" marR="0" lvl="0" indent="0" algn="ctr" rtl="0">
              <a:lnSpc>
                <a:spcPct val="70000"/>
              </a:lnSpc>
              <a:spcBef>
                <a:spcPts val="0"/>
              </a:spcBef>
              <a:spcAft>
                <a:spcPts val="0"/>
              </a:spcAft>
              <a:buClr>
                <a:schemeClr val="dk1"/>
              </a:buClr>
              <a:buSzPts val="1500"/>
              <a:buFont typeface="Calibri"/>
              <a:buNone/>
            </a:pPr>
            <a:r>
              <a:rPr lang="en-US" sz="1500">
                <a:solidFill>
                  <a:schemeClr val="dk1"/>
                </a:solidFill>
                <a:latin typeface="Calibri"/>
                <a:ea typeface="Calibri"/>
                <a:cs typeface="Calibri"/>
                <a:sym typeface="Calibri"/>
              </a:rPr>
              <a:t>Schedule</a:t>
            </a:r>
            <a:endParaRPr sz="1500">
              <a:solidFill>
                <a:schemeClr val="dk1"/>
              </a:solidFill>
              <a:latin typeface="Calibri"/>
              <a:ea typeface="Calibri"/>
              <a:cs typeface="Calibri"/>
              <a:sym typeface="Calibri"/>
            </a:endParaRPr>
          </a:p>
        </p:txBody>
      </p:sp>
      <p:sp>
        <p:nvSpPr>
          <p:cNvPr id="3" name="Slide Number Placeholder 2">
            <a:extLst>
              <a:ext uri="{FF2B5EF4-FFF2-40B4-BE49-F238E27FC236}">
                <a16:creationId xmlns:a16="http://schemas.microsoft.com/office/drawing/2014/main" id="{C81576FA-25CC-48E2-8B22-F367D5172D44}"/>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7</a:t>
            </a:fld>
            <a:endParaRPr lang="en-US"/>
          </a:p>
        </p:txBody>
      </p:sp>
      <p:graphicFrame>
        <p:nvGraphicFramePr>
          <p:cNvPr id="5" name="Table 4">
            <a:extLst>
              <a:ext uri="{FF2B5EF4-FFF2-40B4-BE49-F238E27FC236}">
                <a16:creationId xmlns:a16="http://schemas.microsoft.com/office/drawing/2014/main" id="{1D4C57B9-5104-41D4-9FC2-B3719F011121}"/>
              </a:ext>
            </a:extLst>
          </p:cNvPr>
          <p:cNvGraphicFramePr>
            <a:graphicFrameLocks noGrp="1"/>
          </p:cNvGraphicFramePr>
          <p:nvPr>
            <p:extLst>
              <p:ext uri="{D42A27DB-BD31-4B8C-83A1-F6EECF244321}">
                <p14:modId xmlns:p14="http://schemas.microsoft.com/office/powerpoint/2010/main" val="1371475509"/>
              </p:ext>
            </p:extLst>
          </p:nvPr>
        </p:nvGraphicFramePr>
        <p:xfrm>
          <a:off x="186906" y="1236453"/>
          <a:ext cx="8721959" cy="3113406"/>
        </p:xfrm>
        <a:graphic>
          <a:graphicData uri="http://schemas.openxmlformats.org/drawingml/2006/table">
            <a:tbl>
              <a:tblPr firstRow="1" bandRow="1">
                <a:tableStyleId>{6F0E45E8-7C6A-45B1-953F-82E3B5DB2730}</a:tableStyleId>
              </a:tblPr>
              <a:tblGrid>
                <a:gridCol w="5379612">
                  <a:extLst>
                    <a:ext uri="{9D8B030D-6E8A-4147-A177-3AD203B41FA5}">
                      <a16:colId xmlns:a16="http://schemas.microsoft.com/office/drawing/2014/main" val="439975392"/>
                    </a:ext>
                  </a:extLst>
                </a:gridCol>
                <a:gridCol w="3342347">
                  <a:extLst>
                    <a:ext uri="{9D8B030D-6E8A-4147-A177-3AD203B41FA5}">
                      <a16:colId xmlns:a16="http://schemas.microsoft.com/office/drawing/2014/main" val="1172105649"/>
                    </a:ext>
                  </a:extLst>
                </a:gridCol>
              </a:tblGrid>
              <a:tr h="345934">
                <a:tc>
                  <a:txBody>
                    <a:bodyPr/>
                    <a:lstStyle/>
                    <a:p>
                      <a:pPr marL="0" algn="ctr" rtl="0" eaLnBrk="1" latinLnBrk="0" hangingPunct="1">
                        <a:spcBef>
                          <a:spcPts val="0"/>
                        </a:spcBef>
                        <a:spcAft>
                          <a:spcPts val="0"/>
                        </a:spcAft>
                      </a:pPr>
                      <a:r>
                        <a:rPr lang="en-US" sz="1800" kern="1200">
                          <a:effectLst/>
                        </a:rPr>
                        <a:t>2</a:t>
                      </a:r>
                      <a:r>
                        <a:rPr lang="en-US" sz="1800" kern="1200" baseline="30000">
                          <a:effectLst/>
                        </a:rPr>
                        <a:t>nd</a:t>
                      </a:r>
                      <a:r>
                        <a:rPr lang="en-US" sz="1800" kern="1200">
                          <a:effectLst/>
                        </a:rPr>
                        <a:t> Semester Tasks</a:t>
                      </a:r>
                      <a:endParaRPr lang="en-US">
                        <a:effectLst/>
                      </a:endParaRPr>
                    </a:p>
                  </a:txBody>
                  <a:tcPr marL="0" marR="0" marT="0" marB="0" anchor="ctr"/>
                </a:tc>
                <a:tc>
                  <a:txBody>
                    <a:bodyPr/>
                    <a:lstStyle/>
                    <a:p>
                      <a:pPr marL="0" algn="ctr" rtl="0" eaLnBrk="1" latinLnBrk="0" hangingPunct="1">
                        <a:spcBef>
                          <a:spcPts val="0"/>
                        </a:spcBef>
                        <a:spcAft>
                          <a:spcPts val="0"/>
                        </a:spcAft>
                      </a:pPr>
                      <a:r>
                        <a:rPr lang="en-US" sz="1800" kern="1200">
                          <a:effectLst/>
                        </a:rPr>
                        <a:t>Estimated Completion Date</a:t>
                      </a:r>
                      <a:endParaRPr lang="en-US">
                        <a:effectLst/>
                      </a:endParaRPr>
                    </a:p>
                  </a:txBody>
                  <a:tcPr marL="0" marR="0" marT="0" marB="0" anchor="ctr"/>
                </a:tc>
                <a:extLst>
                  <a:ext uri="{0D108BD9-81ED-4DB2-BD59-A6C34878D82A}">
                    <a16:rowId xmlns:a16="http://schemas.microsoft.com/office/drawing/2014/main" val="1560428733"/>
                  </a:ext>
                </a:extLst>
              </a:tr>
              <a:tr h="345934">
                <a:tc>
                  <a:txBody>
                    <a:bodyPr/>
                    <a:lstStyle/>
                    <a:p>
                      <a:pPr marL="0" algn="ctr" rtl="0" eaLnBrk="1" latinLnBrk="0" hangingPunct="1">
                        <a:spcBef>
                          <a:spcPts val="0"/>
                        </a:spcBef>
                        <a:spcAft>
                          <a:spcPts val="0"/>
                        </a:spcAft>
                      </a:pPr>
                      <a:r>
                        <a:rPr lang="en-US" sz="1800" kern="1200">
                          <a:effectLst/>
                        </a:rPr>
                        <a:t>Progress Presentation</a:t>
                      </a:r>
                      <a:endParaRPr lang="en-US">
                        <a:effectLst/>
                      </a:endParaRPr>
                    </a:p>
                  </a:txBody>
                  <a:tcPr marL="0" marR="0" marT="0" marB="0" anchor="ctr"/>
                </a:tc>
                <a:tc>
                  <a:txBody>
                    <a:bodyPr/>
                    <a:lstStyle/>
                    <a:p>
                      <a:pPr marL="0" algn="ctr" rtl="0" eaLnBrk="1" latinLnBrk="0" hangingPunct="1">
                        <a:spcBef>
                          <a:spcPts val="0"/>
                        </a:spcBef>
                        <a:spcAft>
                          <a:spcPts val="0"/>
                        </a:spcAft>
                      </a:pPr>
                      <a:r>
                        <a:rPr lang="en-US" sz="1800" kern="1200">
                          <a:effectLst/>
                        </a:rPr>
                        <a:t>September 10</a:t>
                      </a:r>
                      <a:r>
                        <a:rPr lang="en-US" sz="1800" kern="1200" baseline="30000">
                          <a:effectLst/>
                        </a:rPr>
                        <a:t>th</a:t>
                      </a:r>
                      <a:r>
                        <a:rPr lang="en-US" sz="1800" kern="1200">
                          <a:effectLst/>
                        </a:rPr>
                        <a:t>, 2018</a:t>
                      </a:r>
                      <a:endParaRPr lang="en-US">
                        <a:effectLst/>
                      </a:endParaRPr>
                    </a:p>
                  </a:txBody>
                  <a:tcPr marL="0" marR="0" marT="0" marB="0" anchor="ctr"/>
                </a:tc>
                <a:extLst>
                  <a:ext uri="{0D108BD9-81ED-4DB2-BD59-A6C34878D82A}">
                    <a16:rowId xmlns:a16="http://schemas.microsoft.com/office/drawing/2014/main" val="1504574065"/>
                  </a:ext>
                </a:extLst>
              </a:tr>
              <a:tr h="345934">
                <a:tc>
                  <a:txBody>
                    <a:bodyPr/>
                    <a:lstStyle/>
                    <a:p>
                      <a:pPr marL="0" algn="ctr" rtl="0" eaLnBrk="1" latinLnBrk="0" hangingPunct="1">
                        <a:spcBef>
                          <a:spcPts val="0"/>
                        </a:spcBef>
                        <a:spcAft>
                          <a:spcPts val="0"/>
                        </a:spcAft>
                      </a:pPr>
                      <a:r>
                        <a:rPr lang="en-US" sz="1800" kern="1200">
                          <a:effectLst/>
                        </a:rPr>
                        <a:t>Hardware Review 1</a:t>
                      </a:r>
                      <a:endParaRPr lang="en-US">
                        <a:effectLst/>
                      </a:endParaRPr>
                    </a:p>
                  </a:txBody>
                  <a:tcPr marL="0" marR="0" marT="0" marB="0" anchor="ctr"/>
                </a:tc>
                <a:tc>
                  <a:txBody>
                    <a:bodyPr/>
                    <a:lstStyle/>
                    <a:p>
                      <a:pPr marL="0" algn="ctr" rtl="0" eaLnBrk="1" latinLnBrk="0" hangingPunct="1">
                        <a:spcBef>
                          <a:spcPts val="0"/>
                        </a:spcBef>
                        <a:spcAft>
                          <a:spcPts val="0"/>
                        </a:spcAft>
                      </a:pPr>
                      <a:r>
                        <a:rPr lang="en-US" sz="1800" kern="1200">
                          <a:effectLst/>
                        </a:rPr>
                        <a:t>September 24</a:t>
                      </a:r>
                      <a:r>
                        <a:rPr lang="en-US" sz="1800" kern="1200" baseline="30000">
                          <a:effectLst/>
                        </a:rPr>
                        <a:t>th</a:t>
                      </a:r>
                      <a:r>
                        <a:rPr lang="en-US" sz="1800" kern="1200">
                          <a:effectLst/>
                        </a:rPr>
                        <a:t>, 2018</a:t>
                      </a:r>
                      <a:endParaRPr lang="en-US">
                        <a:effectLst/>
                      </a:endParaRPr>
                    </a:p>
                  </a:txBody>
                  <a:tcPr marL="0" marR="0" marT="0" marB="0" anchor="ctr"/>
                </a:tc>
                <a:extLst>
                  <a:ext uri="{0D108BD9-81ED-4DB2-BD59-A6C34878D82A}">
                    <a16:rowId xmlns:a16="http://schemas.microsoft.com/office/drawing/2014/main" val="576274641"/>
                  </a:ext>
                </a:extLst>
              </a:tr>
              <a:tr h="345934">
                <a:tc>
                  <a:txBody>
                    <a:bodyPr/>
                    <a:lstStyle/>
                    <a:p>
                      <a:pPr marL="0" algn="ctr" rtl="0" eaLnBrk="1" latinLnBrk="0" hangingPunct="1">
                        <a:spcBef>
                          <a:spcPts val="0"/>
                        </a:spcBef>
                        <a:spcAft>
                          <a:spcPts val="0"/>
                        </a:spcAft>
                      </a:pPr>
                      <a:r>
                        <a:rPr lang="en-US" sz="1800" kern="1200">
                          <a:effectLst/>
                        </a:rPr>
                        <a:t>Calculations / Design – 2</a:t>
                      </a:r>
                      <a:r>
                        <a:rPr lang="en-US" sz="1800" kern="1200" baseline="30000">
                          <a:effectLst/>
                        </a:rPr>
                        <a:t>nd</a:t>
                      </a:r>
                      <a:r>
                        <a:rPr lang="en-US" sz="1800" kern="1200">
                          <a:effectLst/>
                        </a:rPr>
                        <a:t> Iteration</a:t>
                      </a:r>
                      <a:endParaRPr lang="en-US">
                        <a:effectLst/>
                      </a:endParaRPr>
                    </a:p>
                  </a:txBody>
                  <a:tcPr marL="0" marR="0" marT="0" marB="0" anchor="ctr"/>
                </a:tc>
                <a:tc>
                  <a:txBody>
                    <a:bodyPr/>
                    <a:lstStyle/>
                    <a:p>
                      <a:pPr marL="0" algn="ctr" rtl="0" eaLnBrk="1" latinLnBrk="0" hangingPunct="1">
                        <a:spcBef>
                          <a:spcPts val="0"/>
                        </a:spcBef>
                        <a:spcAft>
                          <a:spcPts val="0"/>
                        </a:spcAft>
                      </a:pPr>
                      <a:r>
                        <a:rPr lang="en-US" sz="1800" kern="1200">
                          <a:effectLst/>
                        </a:rPr>
                        <a:t>October 15</a:t>
                      </a:r>
                      <a:r>
                        <a:rPr lang="en-US" sz="1800" kern="1200" baseline="30000">
                          <a:effectLst/>
                        </a:rPr>
                        <a:t>th</a:t>
                      </a:r>
                      <a:r>
                        <a:rPr lang="en-US" sz="1800" kern="1200">
                          <a:effectLst/>
                        </a:rPr>
                        <a:t>, 2018</a:t>
                      </a:r>
                      <a:endParaRPr lang="en-US">
                        <a:effectLst/>
                      </a:endParaRPr>
                    </a:p>
                  </a:txBody>
                  <a:tcPr marL="0" marR="0" marT="0" marB="0" anchor="ctr"/>
                </a:tc>
                <a:extLst>
                  <a:ext uri="{0D108BD9-81ED-4DB2-BD59-A6C34878D82A}">
                    <a16:rowId xmlns:a16="http://schemas.microsoft.com/office/drawing/2014/main" val="3502591951"/>
                  </a:ext>
                </a:extLst>
              </a:tr>
              <a:tr h="345934">
                <a:tc>
                  <a:txBody>
                    <a:bodyPr/>
                    <a:lstStyle/>
                    <a:p>
                      <a:pPr marL="0" marR="0" indent="0" algn="ctr" rtl="0" eaLnBrk="1" fontAlgn="auto" latinLnBrk="0" hangingPunct="1">
                        <a:spcBef>
                          <a:spcPts val="0"/>
                        </a:spcBef>
                        <a:spcAft>
                          <a:spcPts val="0"/>
                        </a:spcAft>
                      </a:pPr>
                      <a:r>
                        <a:rPr lang="en-US" sz="1800" kern="1200">
                          <a:effectLst/>
                        </a:rPr>
                        <a:t>Midpoint Report &amp; Presentation, Hardware Review 2</a:t>
                      </a:r>
                      <a:endParaRPr lang="en-US">
                        <a:effectLst/>
                      </a:endParaRPr>
                    </a:p>
                  </a:txBody>
                  <a:tcPr marL="0" marR="0" marT="0" marB="0" anchor="ctr"/>
                </a:tc>
                <a:tc>
                  <a:txBody>
                    <a:bodyPr/>
                    <a:lstStyle/>
                    <a:p>
                      <a:pPr marL="0" algn="ctr" rtl="0" eaLnBrk="1" latinLnBrk="0" hangingPunct="1">
                        <a:spcBef>
                          <a:spcPts val="0"/>
                        </a:spcBef>
                        <a:spcAft>
                          <a:spcPts val="0"/>
                        </a:spcAft>
                      </a:pPr>
                      <a:r>
                        <a:rPr lang="en-US" sz="1800" kern="1200">
                          <a:effectLst/>
                        </a:rPr>
                        <a:t>October 15</a:t>
                      </a:r>
                      <a:r>
                        <a:rPr lang="en-US" sz="1800" kern="1200" baseline="30000">
                          <a:effectLst/>
                        </a:rPr>
                        <a:t>th</a:t>
                      </a:r>
                      <a:r>
                        <a:rPr lang="en-US" sz="1800" kern="1200">
                          <a:effectLst/>
                        </a:rPr>
                        <a:t>, 2018</a:t>
                      </a:r>
                      <a:endParaRPr lang="en-US">
                        <a:effectLst/>
                      </a:endParaRPr>
                    </a:p>
                  </a:txBody>
                  <a:tcPr marL="0" marR="0" marT="0" marB="0" anchor="ctr"/>
                </a:tc>
                <a:extLst>
                  <a:ext uri="{0D108BD9-81ED-4DB2-BD59-A6C34878D82A}">
                    <a16:rowId xmlns:a16="http://schemas.microsoft.com/office/drawing/2014/main" val="1193263600"/>
                  </a:ext>
                </a:extLst>
              </a:tr>
              <a:tr h="345934">
                <a:tc>
                  <a:txBody>
                    <a:bodyPr/>
                    <a:lstStyle/>
                    <a:p>
                      <a:pPr marL="0" algn="ctr" rtl="0" eaLnBrk="1" latinLnBrk="0" hangingPunct="1">
                        <a:spcBef>
                          <a:spcPts val="0"/>
                        </a:spcBef>
                        <a:spcAft>
                          <a:spcPts val="0"/>
                        </a:spcAft>
                      </a:pPr>
                      <a:r>
                        <a:rPr lang="en-US" sz="1800" kern="1200">
                          <a:effectLst/>
                        </a:rPr>
                        <a:t>Individual Analysis 2</a:t>
                      </a:r>
                      <a:endParaRPr lang="en-US">
                        <a:effectLst/>
                      </a:endParaRPr>
                    </a:p>
                  </a:txBody>
                  <a:tcPr marL="0" marR="0" marT="0" marB="0" anchor="ctr"/>
                </a:tc>
                <a:tc>
                  <a:txBody>
                    <a:bodyPr/>
                    <a:lstStyle/>
                    <a:p>
                      <a:pPr marL="0" algn="ctr" rtl="0" eaLnBrk="1" latinLnBrk="0" hangingPunct="1">
                        <a:spcBef>
                          <a:spcPts val="0"/>
                        </a:spcBef>
                        <a:spcAft>
                          <a:spcPts val="0"/>
                        </a:spcAft>
                      </a:pPr>
                      <a:r>
                        <a:rPr lang="en-US" sz="1800" kern="1200">
                          <a:effectLst/>
                        </a:rPr>
                        <a:t>October 22</a:t>
                      </a:r>
                      <a:r>
                        <a:rPr lang="en-US" sz="1800" kern="1200" baseline="30000">
                          <a:effectLst/>
                        </a:rPr>
                        <a:t>nd</a:t>
                      </a:r>
                      <a:r>
                        <a:rPr lang="en-US" sz="1800" kern="1200">
                          <a:effectLst/>
                        </a:rPr>
                        <a:t>, 2018</a:t>
                      </a:r>
                      <a:endParaRPr lang="en-US">
                        <a:effectLst/>
                      </a:endParaRPr>
                    </a:p>
                  </a:txBody>
                  <a:tcPr marL="0" marR="0" marT="0" marB="0" anchor="ctr"/>
                </a:tc>
                <a:extLst>
                  <a:ext uri="{0D108BD9-81ED-4DB2-BD59-A6C34878D82A}">
                    <a16:rowId xmlns:a16="http://schemas.microsoft.com/office/drawing/2014/main" val="2828931087"/>
                  </a:ext>
                </a:extLst>
              </a:tr>
              <a:tr h="345934">
                <a:tc>
                  <a:txBody>
                    <a:bodyPr/>
                    <a:lstStyle/>
                    <a:p>
                      <a:pPr marL="0" algn="ctr" rtl="0" eaLnBrk="1" latinLnBrk="0" hangingPunct="1">
                        <a:spcBef>
                          <a:spcPts val="0"/>
                        </a:spcBef>
                        <a:spcAft>
                          <a:spcPts val="0"/>
                        </a:spcAft>
                      </a:pPr>
                      <a:r>
                        <a:rPr lang="en-US" sz="1800" kern="1200">
                          <a:effectLst/>
                        </a:rPr>
                        <a:t>Calculations / Design – 3</a:t>
                      </a:r>
                      <a:r>
                        <a:rPr lang="en-US" sz="1800" kern="1200" baseline="30000">
                          <a:effectLst/>
                        </a:rPr>
                        <a:t>rd</a:t>
                      </a:r>
                      <a:r>
                        <a:rPr lang="en-US" sz="1800" kern="1200">
                          <a:effectLst/>
                        </a:rPr>
                        <a:t> Iteration (if required)</a:t>
                      </a:r>
                      <a:endParaRPr lang="en-US">
                        <a:effectLst/>
                      </a:endParaRPr>
                    </a:p>
                  </a:txBody>
                  <a:tcPr marL="0" marR="0" marT="0" marB="0" anchor="ctr"/>
                </a:tc>
                <a:tc>
                  <a:txBody>
                    <a:bodyPr/>
                    <a:lstStyle/>
                    <a:p>
                      <a:pPr marL="0" algn="ctr" rtl="0" eaLnBrk="1" latinLnBrk="0" hangingPunct="1">
                        <a:spcBef>
                          <a:spcPts val="0"/>
                        </a:spcBef>
                        <a:spcAft>
                          <a:spcPts val="0"/>
                        </a:spcAft>
                      </a:pPr>
                      <a:r>
                        <a:rPr lang="en-US" sz="1800" kern="1200">
                          <a:effectLst/>
                        </a:rPr>
                        <a:t>November 5</a:t>
                      </a:r>
                      <a:r>
                        <a:rPr lang="en-US" sz="1800" kern="1200" baseline="30000">
                          <a:effectLst/>
                        </a:rPr>
                        <a:t>th</a:t>
                      </a:r>
                      <a:r>
                        <a:rPr lang="en-US" sz="1800" kern="1200">
                          <a:effectLst/>
                        </a:rPr>
                        <a:t>, 2018</a:t>
                      </a:r>
                      <a:endParaRPr lang="en-US">
                        <a:effectLst/>
                      </a:endParaRPr>
                    </a:p>
                  </a:txBody>
                  <a:tcPr marL="0" marR="0" marT="0" marB="0" anchor="ctr"/>
                </a:tc>
                <a:extLst>
                  <a:ext uri="{0D108BD9-81ED-4DB2-BD59-A6C34878D82A}">
                    <a16:rowId xmlns:a16="http://schemas.microsoft.com/office/drawing/2014/main" val="3695300565"/>
                  </a:ext>
                </a:extLst>
              </a:tr>
              <a:tr h="345934">
                <a:tc>
                  <a:txBody>
                    <a:bodyPr/>
                    <a:lstStyle/>
                    <a:p>
                      <a:pPr marL="0" algn="ctr" rtl="0" eaLnBrk="1" latinLnBrk="0" hangingPunct="1">
                        <a:spcBef>
                          <a:spcPts val="0"/>
                        </a:spcBef>
                        <a:spcAft>
                          <a:spcPts val="0"/>
                        </a:spcAft>
                      </a:pPr>
                      <a:r>
                        <a:rPr lang="en-US" sz="1800" kern="1200">
                          <a:effectLst/>
                        </a:rPr>
                        <a:t>Final Presentation and Poster</a:t>
                      </a:r>
                      <a:endParaRPr lang="en-US">
                        <a:effectLst/>
                      </a:endParaRPr>
                    </a:p>
                  </a:txBody>
                  <a:tcPr marL="0" marR="0" marT="0" marB="0" anchor="ctr"/>
                </a:tc>
                <a:tc>
                  <a:txBody>
                    <a:bodyPr/>
                    <a:lstStyle/>
                    <a:p>
                      <a:pPr marL="0" algn="ctr" rtl="0" eaLnBrk="1" latinLnBrk="0" hangingPunct="1">
                        <a:spcBef>
                          <a:spcPts val="0"/>
                        </a:spcBef>
                        <a:spcAft>
                          <a:spcPts val="0"/>
                        </a:spcAft>
                      </a:pPr>
                      <a:r>
                        <a:rPr lang="en-US" sz="1800" kern="1200">
                          <a:effectLst/>
                        </a:rPr>
                        <a:t>November 26</a:t>
                      </a:r>
                      <a:r>
                        <a:rPr lang="en-US" sz="1800" kern="1200" baseline="30000">
                          <a:effectLst/>
                        </a:rPr>
                        <a:t>th</a:t>
                      </a:r>
                      <a:r>
                        <a:rPr lang="en-US" sz="1800" kern="1200">
                          <a:effectLst/>
                        </a:rPr>
                        <a:t>, 2018</a:t>
                      </a:r>
                      <a:endParaRPr lang="en-US">
                        <a:effectLst/>
                      </a:endParaRPr>
                    </a:p>
                  </a:txBody>
                  <a:tcPr marL="0" marR="0" marT="0" marB="0" anchor="ctr"/>
                </a:tc>
                <a:extLst>
                  <a:ext uri="{0D108BD9-81ED-4DB2-BD59-A6C34878D82A}">
                    <a16:rowId xmlns:a16="http://schemas.microsoft.com/office/drawing/2014/main" val="1410902196"/>
                  </a:ext>
                </a:extLst>
              </a:tr>
              <a:tr h="345934">
                <a:tc>
                  <a:txBody>
                    <a:bodyPr/>
                    <a:lstStyle/>
                    <a:p>
                      <a:pPr marL="0" algn="ctr" rtl="0" eaLnBrk="1" latinLnBrk="0" hangingPunct="1">
                        <a:spcBef>
                          <a:spcPts val="0"/>
                        </a:spcBef>
                        <a:spcAft>
                          <a:spcPts val="0"/>
                        </a:spcAft>
                      </a:pPr>
                      <a:r>
                        <a:rPr lang="en-US" sz="1800" kern="1200">
                          <a:effectLst/>
                        </a:rPr>
                        <a:t>Final Report and CAD Package</a:t>
                      </a:r>
                      <a:endParaRPr lang="en-US">
                        <a:effectLst/>
                      </a:endParaRPr>
                    </a:p>
                  </a:txBody>
                  <a:tcPr marL="0" marR="0" marT="0" marB="0" anchor="ctr"/>
                </a:tc>
                <a:tc>
                  <a:txBody>
                    <a:bodyPr/>
                    <a:lstStyle/>
                    <a:p>
                      <a:pPr marL="0" algn="ctr" rtl="0" eaLnBrk="1" latinLnBrk="0" hangingPunct="1">
                        <a:spcBef>
                          <a:spcPts val="0"/>
                        </a:spcBef>
                        <a:spcAft>
                          <a:spcPts val="0"/>
                        </a:spcAft>
                      </a:pPr>
                      <a:r>
                        <a:rPr lang="en-US" sz="1800" kern="1200">
                          <a:effectLst/>
                        </a:rPr>
                        <a:t>December 5</a:t>
                      </a:r>
                      <a:r>
                        <a:rPr lang="en-US" sz="1800" kern="1200" baseline="30000">
                          <a:effectLst/>
                        </a:rPr>
                        <a:t>th</a:t>
                      </a:r>
                      <a:r>
                        <a:rPr lang="en-US" sz="1800" kern="1200">
                          <a:effectLst/>
                        </a:rPr>
                        <a:t>, 2018</a:t>
                      </a:r>
                      <a:endParaRPr lang="en-US">
                        <a:effectLst/>
                      </a:endParaRPr>
                    </a:p>
                  </a:txBody>
                  <a:tcPr marL="0" marR="0" marT="0" marB="0" anchor="ctr"/>
                </a:tc>
                <a:extLst>
                  <a:ext uri="{0D108BD9-81ED-4DB2-BD59-A6C34878D82A}">
                    <a16:rowId xmlns:a16="http://schemas.microsoft.com/office/drawing/2014/main" val="830598073"/>
                  </a:ext>
                </a:extLst>
              </a:tr>
            </a:tbl>
          </a:graphicData>
        </a:graphic>
      </p:graphicFrame>
      <p:sp>
        <p:nvSpPr>
          <p:cNvPr id="7" name="TextBox 6">
            <a:extLst>
              <a:ext uri="{FF2B5EF4-FFF2-40B4-BE49-F238E27FC236}">
                <a16:creationId xmlns:a16="http://schemas.microsoft.com/office/drawing/2014/main" id="{5CB4A79E-3CF2-4548-907A-476B3786FE75}"/>
              </a:ext>
            </a:extLst>
          </p:cNvPr>
          <p:cNvSpPr txBox="1"/>
          <p:nvPr/>
        </p:nvSpPr>
        <p:spPr>
          <a:xfrm>
            <a:off x="1049547" y="4580626"/>
            <a:ext cx="6340414" cy="156966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kern="1200" dirty="0">
                <a:solidFill>
                  <a:schemeClr val="tx1"/>
                </a:solidFill>
                <a:latin typeface="Calibri"/>
                <a:ea typeface="+mn-ea"/>
                <a:cs typeface="+mn-cs"/>
              </a:rPr>
              <a:t>Remaining Weeks of Current Semester:</a:t>
            </a:r>
            <a:endParaRPr lang="en-US" dirty="0">
              <a:ea typeface="+mn-ea"/>
              <a:cs typeface="+mn-cs"/>
            </a:endParaRPr>
          </a:p>
          <a:p>
            <a:pPr marL="342900" lvl="2" indent="-342900">
              <a:buChar char="•"/>
            </a:pPr>
            <a:r>
              <a:rPr lang="en-US" sz="2400" kern="1200" dirty="0">
                <a:solidFill>
                  <a:schemeClr val="tx1"/>
                </a:solidFill>
                <a:latin typeface="Calibri"/>
                <a:ea typeface="+mn-ea"/>
                <a:cs typeface="+mn-cs"/>
              </a:rPr>
              <a:t>Refine analysis calculations</a:t>
            </a:r>
            <a:endParaRPr lang="en-US" sz="2400" kern="1200" dirty="0">
              <a:solidFill>
                <a:schemeClr val="tx1"/>
              </a:solidFill>
              <a:latin typeface="Calibri"/>
              <a:ea typeface="+mn-ea"/>
              <a:cs typeface="Calibri"/>
            </a:endParaRPr>
          </a:p>
          <a:p>
            <a:pPr marL="342900" lvl="2" indent="-342900">
              <a:buChar char="•"/>
            </a:pPr>
            <a:r>
              <a:rPr lang="en-US" sz="2400" kern="1200" dirty="0">
                <a:solidFill>
                  <a:schemeClr val="tx1"/>
                </a:solidFill>
                <a:latin typeface="Calibri"/>
                <a:ea typeface="+mn-ea"/>
                <a:cs typeface="Calibri"/>
              </a:rPr>
              <a:t>3D model finalization </a:t>
            </a:r>
            <a:endParaRPr lang="en-US" sz="2400" kern="1200" dirty="0">
              <a:solidFill>
                <a:schemeClr val="tx1"/>
              </a:solidFill>
              <a:latin typeface="Calibri"/>
              <a:ea typeface="+mn-ea"/>
              <a:cs typeface="+mn-cs"/>
            </a:endParaRPr>
          </a:p>
          <a:p>
            <a:pPr marL="342900" lvl="2" indent="-342900">
              <a:buChar char="•"/>
            </a:pPr>
            <a:r>
              <a:rPr lang="en-US" sz="2400" kern="1200" dirty="0">
                <a:solidFill>
                  <a:schemeClr val="tx1"/>
                </a:solidFill>
                <a:latin typeface="Calibri"/>
                <a:ea typeface="+mn-ea"/>
                <a:cs typeface="Calibri"/>
              </a:rPr>
              <a:t>Final Proposal</a:t>
            </a:r>
            <a:endParaRPr lang="en-US" sz="2400" kern="1200" dirty="0">
              <a:solidFill>
                <a:schemeClr val="tx1"/>
              </a:solidFill>
              <a:latin typeface="Calibri"/>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p:nvPr/>
        </p:nvSpPr>
        <p:spPr>
          <a:xfrm>
            <a:off x="0" y="283222"/>
            <a:ext cx="9144000" cy="712099"/>
          </a:xfrm>
          <a:prstGeom prst="rect">
            <a:avLst/>
          </a:prstGeom>
          <a:solidFill>
            <a:srgbClr val="283A6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40" name="Shape 340" descr="http://nau.edu/uploadedImages/NAU_PrimV_2C_R.jpg"/>
          <p:cNvPicPr preferRelativeResize="0"/>
          <p:nvPr/>
        </p:nvPicPr>
        <p:blipFill rotWithShape="1">
          <a:blip r:embed="rId3">
            <a:alphaModFix/>
          </a:blip>
          <a:srcRect l="24106" t="33935" r="24068" b="16428"/>
          <a:stretch/>
        </p:blipFill>
        <p:spPr>
          <a:xfrm>
            <a:off x="203200" y="283221"/>
            <a:ext cx="584200" cy="712100"/>
          </a:xfrm>
          <a:prstGeom prst="rect">
            <a:avLst/>
          </a:prstGeom>
          <a:noFill/>
          <a:ln>
            <a:noFill/>
          </a:ln>
        </p:spPr>
      </p:pic>
      <p:sp>
        <p:nvSpPr>
          <p:cNvPr id="341" name="Shape 341"/>
          <p:cNvSpPr txBox="1"/>
          <p:nvPr/>
        </p:nvSpPr>
        <p:spPr>
          <a:xfrm>
            <a:off x="-1" y="283220"/>
            <a:ext cx="9144000" cy="7078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a:solidFill>
                  <a:schemeClr val="lt1"/>
                </a:solidFill>
                <a:latin typeface="Calibri"/>
                <a:ea typeface="Calibri"/>
                <a:cs typeface="Calibri"/>
                <a:sym typeface="Calibri"/>
              </a:rPr>
              <a:t>Budget</a:t>
            </a:r>
            <a:endParaRPr/>
          </a:p>
        </p:txBody>
      </p:sp>
      <p:sp>
        <p:nvSpPr>
          <p:cNvPr id="342" name="Shape 342"/>
          <p:cNvSpPr txBox="1"/>
          <p:nvPr/>
        </p:nvSpPr>
        <p:spPr>
          <a:xfrm>
            <a:off x="-1" y="6657945"/>
            <a:ext cx="9144001" cy="200055"/>
          </a:xfrm>
          <a:prstGeom prst="rect">
            <a:avLst/>
          </a:prstGeom>
          <a:noFill/>
          <a:ln>
            <a:noFill/>
          </a:ln>
        </p:spPr>
        <p:txBody>
          <a:bodyPr spcFirstLastPara="1" wrap="square" lIns="91425" tIns="45700" rIns="91425" bIns="45700" anchor="t" anchorCtr="0">
            <a:noAutofit/>
          </a:bodyPr>
          <a:lstStyle/>
          <a:p>
            <a:pPr lvl="0" algn="ctr"/>
            <a:r>
              <a:rPr lang="en-US" sz="700">
                <a:solidFill>
                  <a:schemeClr val="dk1"/>
                </a:solidFill>
                <a:latin typeface="Calibri"/>
                <a:ea typeface="Calibri"/>
                <a:cs typeface="Calibri"/>
                <a:sym typeface="Calibri"/>
              </a:rPr>
              <a:t>Test Fixture for Flight Components ● Shanna Lechelt  ● 19 April 2018</a:t>
            </a:r>
            <a:endParaRPr/>
          </a:p>
        </p:txBody>
      </p:sp>
      <p:sp>
        <p:nvSpPr>
          <p:cNvPr id="343" name="Shape 343"/>
          <p:cNvSpPr txBox="1"/>
          <p:nvPr/>
        </p:nvSpPr>
        <p:spPr>
          <a:xfrm>
            <a:off x="8907585" y="6657944"/>
            <a:ext cx="183661" cy="20005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p:txBody>
      </p:sp>
      <p:sp>
        <p:nvSpPr>
          <p:cNvPr id="344" name="Shape 344"/>
          <p:cNvSpPr txBox="1"/>
          <p:nvPr/>
        </p:nvSpPr>
        <p:spPr>
          <a:xfrm>
            <a:off x="201284" y="1433312"/>
            <a:ext cx="8940415" cy="5033302"/>
          </a:xfrm>
          <a:prstGeom prst="rect">
            <a:avLst/>
          </a:prstGeom>
          <a:noFill/>
          <a:ln>
            <a:noFill/>
          </a:ln>
        </p:spPr>
        <p:txBody>
          <a:bodyPr spcFirstLastPara="1" wrap="square" lIns="91425" tIns="45700" rIns="91425" bIns="45700" anchor="t" anchorCtr="0">
            <a:noAutofit/>
          </a:bodyPr>
          <a:lstStyle/>
          <a:p>
            <a:pPr marL="285750" indent="-285750">
              <a:buClr>
                <a:schemeClr val="dk1"/>
              </a:buClr>
              <a:buSzPts val="1800"/>
              <a:buFont typeface="Arial"/>
              <a:buChar char="•"/>
            </a:pPr>
            <a:r>
              <a:rPr lang="en-US" sz="2400" dirty="0">
                <a:solidFill>
                  <a:schemeClr val="dk1"/>
                </a:solidFill>
                <a:latin typeface="Calibri"/>
                <a:ea typeface="Calibri"/>
                <a:cs typeface="Calibri"/>
                <a:sym typeface="Calibri"/>
              </a:rPr>
              <a:t>Available Capstone funds: </a:t>
            </a:r>
            <a:r>
              <a:rPr lang="en-US" sz="2400" b="1" dirty="0">
                <a:solidFill>
                  <a:schemeClr val="dk1"/>
                </a:solidFill>
                <a:latin typeface="Calibri"/>
                <a:ea typeface="Calibri"/>
                <a:cs typeface="Calibri"/>
                <a:sym typeface="Calibri"/>
              </a:rPr>
              <a:t>$800 </a:t>
            </a:r>
            <a:endParaRPr lang="en-US" sz="2400" b="1" dirty="0">
              <a:latin typeface="Calibri"/>
              <a:cs typeface="Calibri"/>
            </a:endParaRPr>
          </a:p>
          <a:p>
            <a:pPr marL="285750" indent="-285750">
              <a:buClr>
                <a:schemeClr val="dk1"/>
              </a:buClr>
              <a:buSzPts val="1800"/>
              <a:buFont typeface="Arial"/>
              <a:buChar char="•"/>
            </a:pPr>
            <a:r>
              <a:rPr lang="en-US" sz="2400" dirty="0">
                <a:latin typeface="Calibri"/>
                <a:cs typeface="Calibri"/>
              </a:rPr>
              <a:t>Actual Expenses to Date: </a:t>
            </a:r>
            <a:r>
              <a:rPr lang="en-US" sz="2400" b="1" dirty="0">
                <a:latin typeface="Calibri"/>
                <a:cs typeface="Calibri"/>
              </a:rPr>
              <a:t>$0</a:t>
            </a:r>
          </a:p>
          <a:p>
            <a:pPr marL="285750" indent="-285750">
              <a:buClr>
                <a:schemeClr val="dk1"/>
              </a:buClr>
              <a:buSzPts val="1800"/>
              <a:buFont typeface="Arial"/>
              <a:buChar char="•"/>
            </a:pPr>
            <a:r>
              <a:rPr lang="en-US" sz="2400" dirty="0">
                <a:solidFill>
                  <a:schemeClr val="dk1"/>
                </a:solidFill>
                <a:latin typeface="Calibri"/>
                <a:ea typeface="Calibri"/>
                <a:cs typeface="Calibri"/>
              </a:rPr>
              <a:t>Remaining Funds: </a:t>
            </a:r>
            <a:r>
              <a:rPr lang="en-US" sz="2400" b="1" dirty="0">
                <a:solidFill>
                  <a:schemeClr val="dk1"/>
                </a:solidFill>
                <a:latin typeface="Calibri"/>
                <a:ea typeface="Calibri"/>
                <a:cs typeface="Calibri"/>
              </a:rPr>
              <a:t>$800</a:t>
            </a:r>
          </a:p>
          <a:p>
            <a:pPr>
              <a:buClr>
                <a:schemeClr val="dk1"/>
              </a:buClr>
              <a:buSzPts val="1800"/>
            </a:pPr>
            <a:endParaRPr lang="en-US" sz="2400" dirty="0">
              <a:solidFill>
                <a:schemeClr val="dk1"/>
              </a:solidFill>
              <a:latin typeface="Calibri"/>
              <a:ea typeface="Calibri"/>
              <a:cs typeface="Calibri"/>
            </a:endParaRPr>
          </a:p>
          <a:p>
            <a:pPr>
              <a:buClr>
                <a:schemeClr val="dk1"/>
              </a:buClr>
              <a:buSzPts val="1800"/>
            </a:pPr>
            <a:endParaRPr lang="en-US" sz="2400" dirty="0">
              <a:solidFill>
                <a:schemeClr val="dk1"/>
              </a:solidFill>
              <a:latin typeface="Calibri"/>
              <a:ea typeface="Calibri"/>
              <a:cs typeface="Calibri"/>
            </a:endParaRPr>
          </a:p>
          <a:p>
            <a:pPr marL="285750" indent="-285750">
              <a:buClr>
                <a:schemeClr val="dk1"/>
              </a:buClr>
              <a:buSzPts val="1800"/>
              <a:buChar char="•"/>
            </a:pPr>
            <a:endParaRPr lang="en-US" sz="2400" dirty="0">
              <a:solidFill>
                <a:schemeClr val="dk1"/>
              </a:solidFill>
              <a:latin typeface="Calibri"/>
              <a:ea typeface="Calibri"/>
              <a:cs typeface="Calibri"/>
            </a:endParaRPr>
          </a:p>
          <a:p>
            <a:pPr marL="285750" indent="-285750">
              <a:buClr>
                <a:schemeClr val="dk1"/>
              </a:buClr>
              <a:buSzPts val="1800"/>
              <a:buChar char="•"/>
            </a:pPr>
            <a:endParaRPr lang="en-US" sz="1800" dirty="0">
              <a:solidFill>
                <a:schemeClr val="dk1"/>
              </a:solidFill>
              <a:latin typeface="Calibri"/>
              <a:ea typeface="Calibri"/>
              <a:cs typeface="Calibri"/>
            </a:endParaRPr>
          </a:p>
          <a:p>
            <a:pPr>
              <a:buClr>
                <a:schemeClr val="dk1"/>
              </a:buClr>
              <a:buSzPts val="1800"/>
            </a:pPr>
            <a:endParaRPr lang="en-US" sz="1800" dirty="0">
              <a:solidFill>
                <a:schemeClr val="dk1"/>
              </a:solidFill>
              <a:latin typeface="Calibri"/>
              <a:ea typeface="Calibri"/>
              <a:cs typeface="Calibri"/>
            </a:endParaRPr>
          </a:p>
          <a:p>
            <a:pPr marL="285750" indent="-285750">
              <a:buClr>
                <a:schemeClr val="dk1"/>
              </a:buClr>
              <a:buSzPts val="1800"/>
              <a:buChar char="•"/>
            </a:pPr>
            <a:endParaRPr lang="en-US" sz="1800" dirty="0">
              <a:solidFill>
                <a:schemeClr val="dk1"/>
              </a:solidFill>
              <a:latin typeface="Calibri"/>
              <a:ea typeface="Calibri"/>
              <a:cs typeface="Calibri"/>
            </a:endParaRPr>
          </a:p>
          <a:p>
            <a:pPr marL="285750" indent="-285750">
              <a:buClr>
                <a:schemeClr val="dk1"/>
              </a:buClr>
              <a:buSzPts val="1800"/>
              <a:buChar char="•"/>
            </a:pPr>
            <a:endParaRPr lang="en-US" sz="1800" dirty="0">
              <a:solidFill>
                <a:schemeClr val="dk1"/>
              </a:solidFill>
              <a:latin typeface="Calibri"/>
              <a:ea typeface="Calibri"/>
              <a:cs typeface="Calibri"/>
            </a:endParaRPr>
          </a:p>
          <a:p>
            <a:pPr marL="285750" indent="-171450">
              <a:buClr>
                <a:schemeClr val="dk1"/>
              </a:buClr>
              <a:buSzPts val="1800"/>
            </a:pPr>
            <a:endParaRPr lang="en-US" sz="1800" dirty="0">
              <a:solidFill>
                <a:schemeClr val="dk1"/>
              </a:solidFill>
              <a:latin typeface="Calibri"/>
              <a:ea typeface="Calibri"/>
              <a:cs typeface="Calibri"/>
            </a:endParaRPr>
          </a:p>
          <a:p>
            <a:pPr marL="285750" indent="-171450">
              <a:buClr>
                <a:schemeClr val="dk1"/>
              </a:buClr>
              <a:buSzPts val="1800"/>
            </a:pPr>
            <a:endParaRPr lang="en-US" sz="1800" dirty="0">
              <a:solidFill>
                <a:schemeClr val="dk1"/>
              </a:solidFill>
              <a:latin typeface="Calibri"/>
              <a:ea typeface="Calibri"/>
              <a:cs typeface="Calibri"/>
            </a:endParaRPr>
          </a:p>
          <a:p>
            <a:pPr marL="285750" indent="-171450">
              <a:buClr>
                <a:schemeClr val="dk1"/>
              </a:buClr>
              <a:buSzPts val="1800"/>
            </a:pPr>
            <a:endParaRPr lang="en-US" sz="1800" dirty="0">
              <a:solidFill>
                <a:schemeClr val="dk1"/>
              </a:solidFill>
              <a:latin typeface="Calibri"/>
              <a:ea typeface="Calibri"/>
              <a:cs typeface="Calibri"/>
            </a:endParaRPr>
          </a:p>
          <a:p>
            <a:pPr marL="285750" indent="-171450">
              <a:buClr>
                <a:schemeClr val="dk1"/>
              </a:buClr>
              <a:buSzPts val="1800"/>
            </a:pPr>
            <a:endParaRPr lang="en-US" sz="1800" dirty="0">
              <a:solidFill>
                <a:schemeClr val="dk1"/>
              </a:solidFill>
              <a:latin typeface="Calibri"/>
              <a:ea typeface="Calibri"/>
              <a:cs typeface="Calibri"/>
            </a:endParaRPr>
          </a:p>
          <a:p>
            <a:pPr marL="400050" indent="-285750">
              <a:buClr>
                <a:schemeClr val="dk1"/>
              </a:buClr>
              <a:buSzPts val="1800"/>
              <a:buChar char="•"/>
            </a:pPr>
            <a:r>
              <a:rPr lang="en-US" sz="2000" dirty="0">
                <a:solidFill>
                  <a:schemeClr val="dk1"/>
                </a:solidFill>
                <a:latin typeface="Calibri"/>
                <a:ea typeface="Calibri"/>
                <a:cs typeface="Calibri"/>
              </a:rPr>
              <a:t>Anticipated Full-Scale Expenses: </a:t>
            </a:r>
            <a:r>
              <a:rPr lang="en-US" sz="2000" b="1" dirty="0">
                <a:solidFill>
                  <a:schemeClr val="dk1"/>
                </a:solidFill>
                <a:latin typeface="Calibri"/>
                <a:ea typeface="Calibri"/>
                <a:cs typeface="Calibri"/>
              </a:rPr>
              <a:t>$9563.93 + Labor</a:t>
            </a:r>
          </a:p>
          <a:p>
            <a:pPr marL="400050" indent="-285750">
              <a:buClr>
                <a:schemeClr val="dk1"/>
              </a:buClr>
              <a:buSzPts val="1800"/>
              <a:buChar char="•"/>
            </a:pPr>
            <a:r>
              <a:rPr lang="en-US" sz="2000" dirty="0">
                <a:solidFill>
                  <a:schemeClr val="dk1"/>
                </a:solidFill>
                <a:latin typeface="Calibri"/>
                <a:ea typeface="Calibri"/>
                <a:cs typeface="Calibri"/>
              </a:rPr>
              <a:t>Anticipated Model Expenses: </a:t>
            </a:r>
            <a:r>
              <a:rPr lang="en-US" sz="2000" b="1" dirty="0">
                <a:solidFill>
                  <a:schemeClr val="dk1"/>
                </a:solidFill>
                <a:latin typeface="Calibri"/>
                <a:ea typeface="Calibri"/>
                <a:cs typeface="Calibri"/>
              </a:rPr>
              <a:t>$40</a:t>
            </a:r>
            <a:r>
              <a:rPr lang="en-US" sz="2000" dirty="0">
                <a:solidFill>
                  <a:schemeClr val="dk1"/>
                </a:solidFill>
                <a:latin typeface="Calibri"/>
                <a:ea typeface="Calibri"/>
                <a:cs typeface="Calibri"/>
              </a:rPr>
              <a:t> - 3D printed</a:t>
            </a:r>
          </a:p>
        </p:txBody>
      </p:sp>
      <p:sp>
        <p:nvSpPr>
          <p:cNvPr id="3" name="Slide Number Placeholder 2">
            <a:extLst>
              <a:ext uri="{FF2B5EF4-FFF2-40B4-BE49-F238E27FC236}">
                <a16:creationId xmlns:a16="http://schemas.microsoft.com/office/drawing/2014/main" id="{0FC19F37-207B-4D96-A4F8-6EE560A30137}"/>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8</a:t>
            </a:fld>
            <a:endParaRPr lang="en-US"/>
          </a:p>
        </p:txBody>
      </p:sp>
      <p:graphicFrame>
        <p:nvGraphicFramePr>
          <p:cNvPr id="2" name="Table 1">
            <a:extLst>
              <a:ext uri="{FF2B5EF4-FFF2-40B4-BE49-F238E27FC236}">
                <a16:creationId xmlns:a16="http://schemas.microsoft.com/office/drawing/2014/main" id="{C5005723-CA0D-4144-ABD8-7181C4C30880}"/>
              </a:ext>
            </a:extLst>
          </p:cNvPr>
          <p:cNvGraphicFramePr>
            <a:graphicFrameLocks noGrp="1"/>
          </p:cNvGraphicFramePr>
          <p:nvPr>
            <p:extLst>
              <p:ext uri="{D42A27DB-BD31-4B8C-83A1-F6EECF244321}">
                <p14:modId xmlns:p14="http://schemas.microsoft.com/office/powerpoint/2010/main" val="2066416093"/>
              </p:ext>
            </p:extLst>
          </p:nvPr>
        </p:nvGraphicFramePr>
        <p:xfrm>
          <a:off x="419100" y="2590800"/>
          <a:ext cx="8445948" cy="3007415"/>
        </p:xfrm>
        <a:graphic>
          <a:graphicData uri="http://schemas.openxmlformats.org/drawingml/2006/table">
            <a:tbl>
              <a:tblPr firstRow="1" firstCol="1" bandRow="1">
                <a:tableStyleId>{6F0E45E8-7C6A-45B1-953F-82E3B5DB2730}</a:tableStyleId>
              </a:tblPr>
              <a:tblGrid>
                <a:gridCol w="492679">
                  <a:extLst>
                    <a:ext uri="{9D8B030D-6E8A-4147-A177-3AD203B41FA5}">
                      <a16:colId xmlns:a16="http://schemas.microsoft.com/office/drawing/2014/main" val="2069832109"/>
                    </a:ext>
                  </a:extLst>
                </a:gridCol>
                <a:gridCol w="1878441">
                  <a:extLst>
                    <a:ext uri="{9D8B030D-6E8A-4147-A177-3AD203B41FA5}">
                      <a16:colId xmlns:a16="http://schemas.microsoft.com/office/drawing/2014/main" val="3871428897"/>
                    </a:ext>
                  </a:extLst>
                </a:gridCol>
                <a:gridCol w="809404">
                  <a:extLst>
                    <a:ext uri="{9D8B030D-6E8A-4147-A177-3AD203B41FA5}">
                      <a16:colId xmlns:a16="http://schemas.microsoft.com/office/drawing/2014/main" val="2963535850"/>
                    </a:ext>
                  </a:extLst>
                </a:gridCol>
                <a:gridCol w="591998">
                  <a:extLst>
                    <a:ext uri="{9D8B030D-6E8A-4147-A177-3AD203B41FA5}">
                      <a16:colId xmlns:a16="http://schemas.microsoft.com/office/drawing/2014/main" val="2741330008"/>
                    </a:ext>
                  </a:extLst>
                </a:gridCol>
                <a:gridCol w="954860">
                  <a:extLst>
                    <a:ext uri="{9D8B030D-6E8A-4147-A177-3AD203B41FA5}">
                      <a16:colId xmlns:a16="http://schemas.microsoft.com/office/drawing/2014/main" val="3529011352"/>
                    </a:ext>
                  </a:extLst>
                </a:gridCol>
                <a:gridCol w="3718566">
                  <a:extLst>
                    <a:ext uri="{9D8B030D-6E8A-4147-A177-3AD203B41FA5}">
                      <a16:colId xmlns:a16="http://schemas.microsoft.com/office/drawing/2014/main" val="3886004915"/>
                    </a:ext>
                  </a:extLst>
                </a:gridCol>
              </a:tblGrid>
              <a:tr h="257175">
                <a:tc>
                  <a:txBody>
                    <a:bodyPr/>
                    <a:lstStyle/>
                    <a:p>
                      <a:pPr marL="0" marR="0" algn="ctr">
                        <a:lnSpc>
                          <a:spcPct val="107000"/>
                        </a:lnSpc>
                        <a:spcBef>
                          <a:spcPts val="0"/>
                        </a:spcBef>
                        <a:spcAft>
                          <a:spcPts val="0"/>
                        </a:spcAft>
                      </a:pPr>
                      <a:r>
                        <a:rPr lang="en-US"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Item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Unit Cost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Units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Purchase Location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15718854"/>
                  </a:ext>
                </a:extLst>
              </a:tr>
              <a:tr h="259460">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4-40 X ¼” FH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$3.75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$75.00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https://www.mcmaster.com/#93401a100/=1cgj2mz</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12948602"/>
                  </a:ext>
                </a:extLst>
              </a:tr>
              <a:tr h="249078">
                <a:tc>
                  <a:txBody>
                    <a:bodyPr/>
                    <a:lstStyle/>
                    <a:p>
                      <a:pPr marL="0" marR="0" algn="ctr">
                        <a:lnSpc>
                          <a:spcPct val="107000"/>
                        </a:lnSpc>
                        <a:spcBef>
                          <a:spcPts val="0"/>
                        </a:spcBef>
                        <a:spcAft>
                          <a:spcPts val="0"/>
                        </a:spcAft>
                      </a:pPr>
                      <a:r>
                        <a:rPr lang="en-US"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¼-20 X 1 ¾” HH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$1.06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$25.44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https://www.mcmaster.com/#92245a548/=1cgkjhp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13976203"/>
                  </a:ext>
                </a:extLst>
              </a:tr>
              <a:tr h="249078">
                <a:tc>
                  <a:txBody>
                    <a:bodyPr/>
                    <a:lstStyle/>
                    <a:p>
                      <a:pPr marL="0" marR="0" algn="ctr">
                        <a:lnSpc>
                          <a:spcPct val="107000"/>
                        </a:lnSpc>
                        <a:spcBef>
                          <a:spcPts val="0"/>
                        </a:spcBef>
                        <a:spcAft>
                          <a:spcPts val="0"/>
                        </a:spcAft>
                      </a:pPr>
                      <a:r>
                        <a:rPr lang="en-US" sz="11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¼” Washer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$0.99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$47.52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https://www.mcmaster.com/#94191a100/=1cgl7bj</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5038593"/>
                  </a:ext>
                </a:extLst>
              </a:tr>
              <a:tr h="249078">
                <a:tc>
                  <a:txBody>
                    <a:bodyPr/>
                    <a:lstStyle/>
                    <a:p>
                      <a:pPr marL="0" marR="0" algn="ctr">
                        <a:lnSpc>
                          <a:spcPct val="107000"/>
                        </a:lnSpc>
                        <a:spcBef>
                          <a:spcPts val="0"/>
                        </a:spcBef>
                        <a:spcAft>
                          <a:spcPts val="0"/>
                        </a:spcAft>
                      </a:pPr>
                      <a:r>
                        <a:rPr lang="en-US" sz="11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¼” Nut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$0.30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$7.29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https://www.mcmaster.com/#94191a100/=1cgl7bj</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7361734"/>
                  </a:ext>
                </a:extLst>
              </a:tr>
              <a:tr h="249078">
                <a:tc>
                  <a:txBody>
                    <a:bodyPr/>
                    <a:lstStyle/>
                    <a:p>
                      <a:pPr marL="0" marR="0" algn="ctr">
                        <a:lnSpc>
                          <a:spcPct val="107000"/>
                        </a:lnSpc>
                        <a:spcBef>
                          <a:spcPts val="0"/>
                        </a:spcBef>
                        <a:spcAft>
                          <a:spcPts val="0"/>
                        </a:spcAft>
                      </a:pPr>
                      <a:r>
                        <a:rPr lang="en-US" sz="11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1-8 X 3 ½” HH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$5.50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$412.50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https://www.mcmaster.com/#92198a918/=1cgmm7w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24327117"/>
                  </a:ext>
                </a:extLst>
              </a:tr>
              <a:tr h="249078">
                <a:tc>
                  <a:txBody>
                    <a:bodyPr/>
                    <a:lstStyle/>
                    <a:p>
                      <a:pPr marL="0" marR="0" algn="ctr">
                        <a:lnSpc>
                          <a:spcPct val="107000"/>
                        </a:lnSpc>
                        <a:spcBef>
                          <a:spcPts val="0"/>
                        </a:spcBef>
                        <a:spcAft>
                          <a:spcPts val="0"/>
                        </a:spcAft>
                      </a:pPr>
                      <a:r>
                        <a:rPr lang="en-US" sz="11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1” Washer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$6.34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$475.50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https://www.mcmaster.com/#98019a530/=1cgmpf5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67876801"/>
                  </a:ext>
                </a:extLst>
              </a:tr>
              <a:tr h="249078">
                <a:tc>
                  <a:txBody>
                    <a:bodyPr/>
                    <a:lstStyle/>
                    <a:p>
                      <a:pPr marL="0" marR="0" algn="ctr">
                        <a:lnSpc>
                          <a:spcPct val="107000"/>
                        </a:lnSpc>
                        <a:spcBef>
                          <a:spcPts val="0"/>
                        </a:spcBef>
                        <a:spcAft>
                          <a:spcPts val="0"/>
                        </a:spcAft>
                      </a:pPr>
                      <a:r>
                        <a:rPr lang="en-US" sz="11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1” Nut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1.29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$18.06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https://www.mcmaster.com/#90499a847/=1cgmqis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55826461"/>
                  </a:ext>
                </a:extLst>
              </a:tr>
              <a:tr h="249078">
                <a:tc>
                  <a:txBody>
                    <a:bodyPr/>
                    <a:lstStyle/>
                    <a:p>
                      <a:pPr marL="0" marR="0" algn="ctr">
                        <a:lnSpc>
                          <a:spcPct val="107000"/>
                        </a:lnSpc>
                        <a:spcBef>
                          <a:spcPts val="0"/>
                        </a:spcBef>
                        <a:spcAft>
                          <a:spcPts val="0"/>
                        </a:spcAft>
                      </a:pPr>
                      <a:r>
                        <a:rPr lang="en-US" sz="11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8x6x3/16” A550 Box Tube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$42.30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 25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$1057.50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a:effectLst/>
                        </a:rPr>
                        <a:t>https://www.metalsdepot.com/steel-products/steel-rectangle-tube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01245813"/>
                  </a:ext>
                </a:extLst>
              </a:tr>
              <a:tr h="249078">
                <a:tc>
                  <a:txBody>
                    <a:bodyPr/>
                    <a:lstStyle/>
                    <a:p>
                      <a:pPr marL="0" marR="0" algn="ctr">
                        <a:lnSpc>
                          <a:spcPct val="107000"/>
                        </a:lnSpc>
                        <a:spcBef>
                          <a:spcPts val="0"/>
                        </a:spcBef>
                        <a:spcAft>
                          <a:spcPts val="0"/>
                        </a:spcAft>
                      </a:pPr>
                      <a:r>
                        <a:rPr lang="en-US" sz="1100">
                          <a:effectLst/>
                        </a:rPr>
                        <a: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 Quartz Heat Lamps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$679.00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lvl="0" algn="ctr">
                        <a:buNone/>
                      </a:pPr>
                      <a:r>
                        <a:rPr lang="en-US" sz="1100">
                          <a:effectLst/>
                        </a:rPr>
                        <a:t>$6790.00</a:t>
                      </a:r>
                      <a:endParaRPr lang="en-US">
                        <a:effectLst/>
                      </a:endParaRPr>
                    </a:p>
                  </a:txBody>
                  <a:tcPr marL="68580" marR="68580" marT="0" marB="0"/>
                </a:tc>
                <a:tc>
                  <a:txBody>
                    <a:bodyPr/>
                    <a:lstStyle/>
                    <a:p>
                      <a:pPr lvl="0" algn="ctr">
                        <a:buNone/>
                      </a:pPr>
                      <a:r>
                        <a:rPr lang="en-US" sz="800" b="0" i="0" u="none" strike="noStrike" noProof="0">
                          <a:solidFill>
                            <a:srgbClr val="000000"/>
                          </a:solidFill>
                          <a:effectLst/>
                          <a:latin typeface="Calibri"/>
                        </a:rPr>
                        <a:t>http://www.infratechheatersusa.com/lighting/</a:t>
                      </a:r>
                      <a:r>
                        <a:rPr lang="en-US" sz="800">
                          <a:effectLst/>
                        </a:rPr>
                        <a:t> </a:t>
                      </a:r>
                      <a:endParaRPr lang="en-US" sz="1100">
                        <a:effectLst/>
                        <a:latin typeface="Calibri"/>
                        <a:ea typeface="Calibri" panose="020F0502020204030204" pitchFamily="34" charset="0"/>
                        <a:cs typeface="Times New Roman"/>
                      </a:endParaRPr>
                    </a:p>
                  </a:txBody>
                  <a:tcPr marL="68580" marR="68580" marT="0" marB="0"/>
                </a:tc>
                <a:extLst>
                  <a:ext uri="{0D108BD9-81ED-4DB2-BD59-A6C34878D82A}">
                    <a16:rowId xmlns:a16="http://schemas.microsoft.com/office/drawing/2014/main" val="554760885"/>
                  </a:ext>
                </a:extLst>
              </a:tr>
              <a:tr h="249078">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tc>
                <a:tc>
                  <a:txBody>
                    <a:bodyPr/>
                    <a:lstStyle/>
                    <a:p>
                      <a:pPr marL="0" marR="0" algn="ctr">
                        <a:lnSpc>
                          <a:spcPct val="107000"/>
                        </a:lnSpc>
                        <a:spcBef>
                          <a:spcPts val="0"/>
                        </a:spcBef>
                        <a:spcAft>
                          <a:spcPts val="0"/>
                        </a:spcAft>
                      </a:pPr>
                      <a:r>
                        <a:rPr lang="en-US" sz="1100" dirty="0">
                          <a:effectLst/>
                        </a:rPr>
                        <a:t>Hydraulic Ram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 $655.12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 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lvl="0" algn="ctr">
                        <a:buNone/>
                      </a:pPr>
                      <a:r>
                        <a:rPr lang="en-US" sz="1100">
                          <a:effectLst/>
                        </a:rPr>
                        <a:t>$655.12</a:t>
                      </a:r>
                      <a:endParaRPr lang="en-US">
                        <a:effectLst/>
                      </a:endParaRPr>
                    </a:p>
                  </a:txBody>
                  <a:tcPr marL="68580" marR="68580" marT="0" marB="0"/>
                </a:tc>
                <a:tc>
                  <a:txBody>
                    <a:bodyPr/>
                    <a:lstStyle/>
                    <a:p>
                      <a:pPr marL="0" lvl="0" algn="ctr">
                        <a:buNone/>
                      </a:pPr>
                      <a:r>
                        <a:rPr lang="en-US" sz="800" b="0" i="0" u="none" strike="noStrike" noProof="0">
                          <a:solidFill>
                            <a:srgbClr val="000000"/>
                          </a:solidFill>
                          <a:effectLst/>
                          <a:latin typeface="Calibri"/>
                        </a:rPr>
                        <a:t> http://www.tooldiscounter.com/</a:t>
                      </a:r>
                      <a:endParaRPr lang="en-US">
                        <a:effectLst/>
                      </a:endParaRPr>
                    </a:p>
                  </a:txBody>
                  <a:tcPr marL="68580" marR="68580" marT="0" marB="0"/>
                </a:tc>
                <a:extLst>
                  <a:ext uri="{0D108BD9-81ED-4DB2-BD59-A6C34878D82A}">
                    <a16:rowId xmlns:a16="http://schemas.microsoft.com/office/drawing/2014/main" val="1671922569"/>
                  </a:ext>
                </a:extLst>
              </a:tr>
              <a:tr h="249078">
                <a:tc>
                  <a:txBody>
                    <a:bodyPr/>
                    <a:lstStyle/>
                    <a:p>
                      <a:pPr marL="0" marR="0" algn="ctr">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b="1">
                          <a:effectLst/>
                          <a:latin typeface="Calibri"/>
                          <a:ea typeface="Calibri" panose="020F0502020204030204" pitchFamily="34" charset="0"/>
                          <a:cs typeface="Times New Roman"/>
                        </a:rPr>
                        <a:t>Total</a:t>
                      </a:r>
                    </a:p>
                  </a:txBody>
                  <a:tcPr marL="68580" marR="68580" marT="0" marB="0"/>
                </a:tc>
                <a:tc>
                  <a:txBody>
                    <a:bodyPr/>
                    <a:lstStyle/>
                    <a:p>
                      <a:pPr marL="0" marR="0" algn="ctr">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b="1">
                          <a:effectLst/>
                          <a:latin typeface="Calibri"/>
                          <a:ea typeface="Calibri" panose="020F0502020204030204" pitchFamily="34" charset="0"/>
                          <a:cs typeface="Times New Roman"/>
                        </a:rPr>
                        <a:t>$9563.93</a:t>
                      </a:r>
                    </a:p>
                  </a:txBody>
                  <a:tcPr marL="68580" marR="68580" marT="0" marB="0"/>
                </a:tc>
                <a:tc>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75358865"/>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Shape 362"/>
          <p:cNvSpPr/>
          <p:nvPr/>
        </p:nvSpPr>
        <p:spPr>
          <a:xfrm>
            <a:off x="0" y="283222"/>
            <a:ext cx="9144000" cy="712099"/>
          </a:xfrm>
          <a:prstGeom prst="rect">
            <a:avLst/>
          </a:prstGeom>
          <a:solidFill>
            <a:srgbClr val="283A6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63" name="Shape 363" descr="http://nau.edu/uploadedImages/NAU_PrimV_2C_R.jpg"/>
          <p:cNvPicPr preferRelativeResize="0"/>
          <p:nvPr/>
        </p:nvPicPr>
        <p:blipFill rotWithShape="1">
          <a:blip r:embed="rId3">
            <a:alphaModFix/>
          </a:blip>
          <a:srcRect l="24106" t="33935" r="24068" b="16428"/>
          <a:stretch/>
        </p:blipFill>
        <p:spPr>
          <a:xfrm>
            <a:off x="203200" y="283221"/>
            <a:ext cx="584200" cy="712100"/>
          </a:xfrm>
          <a:prstGeom prst="rect">
            <a:avLst/>
          </a:prstGeom>
          <a:noFill/>
          <a:ln>
            <a:noFill/>
          </a:ln>
        </p:spPr>
      </p:pic>
      <p:sp>
        <p:nvSpPr>
          <p:cNvPr id="364" name="Shape 364"/>
          <p:cNvSpPr txBox="1"/>
          <p:nvPr/>
        </p:nvSpPr>
        <p:spPr>
          <a:xfrm>
            <a:off x="0" y="283220"/>
            <a:ext cx="9144000" cy="7078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a:solidFill>
                  <a:schemeClr val="lt1"/>
                </a:solidFill>
                <a:latin typeface="Calibri"/>
                <a:ea typeface="Calibri"/>
                <a:cs typeface="Calibri"/>
                <a:sym typeface="Calibri"/>
              </a:rPr>
              <a:t>Conclusion</a:t>
            </a:r>
            <a:endParaRPr/>
          </a:p>
        </p:txBody>
      </p:sp>
      <p:sp>
        <p:nvSpPr>
          <p:cNvPr id="365" name="Shape 365"/>
          <p:cNvSpPr txBox="1"/>
          <p:nvPr/>
        </p:nvSpPr>
        <p:spPr>
          <a:xfrm>
            <a:off x="-52754" y="1154306"/>
            <a:ext cx="9144000" cy="2243804"/>
          </a:xfrm>
          <a:prstGeom prst="rect">
            <a:avLst/>
          </a:prstGeom>
          <a:noFill/>
          <a:ln>
            <a:noFill/>
          </a:ln>
        </p:spPr>
        <p:txBody>
          <a:bodyPr spcFirstLastPara="1" wrap="square" lIns="91425" tIns="45700" rIns="91425" bIns="45700" anchor="t" anchorCtr="0">
            <a:noAutofit/>
          </a:bodyPr>
          <a:lstStyle/>
          <a:p>
            <a:pPr marL="457200" marR="0" lvl="1" indent="0" rtl="0">
              <a:spcBef>
                <a:spcPts val="0"/>
              </a:spcBef>
              <a:spcAft>
                <a:spcPts val="0"/>
              </a:spcAft>
              <a:buNone/>
            </a:pPr>
            <a:r>
              <a:rPr lang="en-US" sz="2800" b="0" i="0" u="none" strike="noStrike" cap="none" dirty="0">
                <a:solidFill>
                  <a:schemeClr val="dk1"/>
                </a:solidFill>
                <a:latin typeface="Calibri"/>
                <a:ea typeface="Calibri"/>
                <a:cs typeface="Calibri"/>
                <a:sym typeface="Calibri"/>
              </a:rPr>
              <a:t>As this Project progresses throughout the next semester we intend to continue to refine our calculations and simulations.  With several iterations of the design process we hope to find an adequate means to improve this aerospace test fixture.</a:t>
            </a:r>
            <a:endParaRPr sz="2800" b="0" i="0" u="none" strike="noStrike" cap="none" dirty="0">
              <a:solidFill>
                <a:schemeClr val="dk1"/>
              </a:solidFill>
              <a:latin typeface="Calibri"/>
              <a:ea typeface="Calibri"/>
              <a:cs typeface="Calibri"/>
              <a:sym typeface="Calibri"/>
            </a:endParaRPr>
          </a:p>
          <a:p>
            <a:pPr marL="457200" marR="0" lvl="1" indent="0" rtl="0">
              <a:spcBef>
                <a:spcPts val="0"/>
              </a:spcBef>
              <a:spcAft>
                <a:spcPts val="0"/>
              </a:spcAft>
              <a:buNone/>
            </a:pPr>
            <a:endParaRPr sz="1800" b="0" i="0" u="none" strike="noStrike" cap="none" dirty="0">
              <a:solidFill>
                <a:schemeClr val="dk1"/>
              </a:solidFill>
              <a:latin typeface="Calibri"/>
              <a:ea typeface="Calibri"/>
              <a:cs typeface="Calibri"/>
              <a:sym typeface="Calibri"/>
            </a:endParaRPr>
          </a:p>
          <a:p>
            <a:pPr marL="457200" marR="0" lvl="1" indent="0" rtl="0">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sp>
        <p:nvSpPr>
          <p:cNvPr id="366" name="Shape 366"/>
          <p:cNvSpPr txBox="1"/>
          <p:nvPr/>
        </p:nvSpPr>
        <p:spPr>
          <a:xfrm>
            <a:off x="-1" y="6657945"/>
            <a:ext cx="9144001" cy="200055"/>
          </a:xfrm>
          <a:prstGeom prst="rect">
            <a:avLst/>
          </a:prstGeom>
          <a:noFill/>
          <a:ln>
            <a:noFill/>
          </a:ln>
        </p:spPr>
        <p:txBody>
          <a:bodyPr spcFirstLastPara="1" wrap="square" lIns="91425" tIns="45700" rIns="91425" bIns="45700" anchor="t" anchorCtr="0">
            <a:noAutofit/>
          </a:bodyPr>
          <a:lstStyle/>
          <a:p>
            <a:pPr lvl="0" algn="ctr"/>
            <a:r>
              <a:rPr lang="en-US" sz="700">
                <a:solidFill>
                  <a:schemeClr val="dk1"/>
                </a:solidFill>
                <a:latin typeface="Calibri"/>
                <a:ea typeface="Calibri"/>
                <a:cs typeface="Calibri"/>
                <a:sym typeface="Calibri"/>
              </a:rPr>
              <a:t>Test Fixture for Flight Components ● Shanna Lechelt ● 19 April 2018</a:t>
            </a:r>
            <a:endParaRPr/>
          </a:p>
        </p:txBody>
      </p:sp>
      <p:sp>
        <p:nvSpPr>
          <p:cNvPr id="367" name="Shape 367"/>
          <p:cNvSpPr txBox="1"/>
          <p:nvPr/>
        </p:nvSpPr>
        <p:spPr>
          <a:xfrm>
            <a:off x="8907585" y="6657944"/>
            <a:ext cx="183661" cy="20005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700">
                <a:solidFill>
                  <a:schemeClr val="dk1"/>
                </a:solidFill>
                <a:latin typeface="Calibri"/>
                <a:ea typeface="Calibri"/>
                <a:cs typeface="Calibri"/>
                <a:sym typeface="Calibri"/>
              </a:rPr>
              <a:t>7</a:t>
            </a:r>
            <a:endParaRPr/>
          </a:p>
        </p:txBody>
      </p:sp>
      <p:pic>
        <p:nvPicPr>
          <p:cNvPr id="368" name="Shape 368"/>
          <p:cNvPicPr preferRelativeResize="0"/>
          <p:nvPr/>
        </p:nvPicPr>
        <p:blipFill rotWithShape="1">
          <a:blip r:embed="rId4">
            <a:alphaModFix/>
          </a:blip>
          <a:srcRect/>
          <a:stretch/>
        </p:blipFill>
        <p:spPr>
          <a:xfrm>
            <a:off x="7930254" y="5624343"/>
            <a:ext cx="1160992" cy="1173750"/>
          </a:xfrm>
          <a:prstGeom prst="rect">
            <a:avLst/>
          </a:prstGeom>
          <a:noFill/>
          <a:ln>
            <a:noFill/>
          </a:ln>
        </p:spPr>
      </p:pic>
      <p:pic>
        <p:nvPicPr>
          <p:cNvPr id="369" name="Shape 369"/>
          <p:cNvPicPr preferRelativeResize="0"/>
          <p:nvPr/>
        </p:nvPicPr>
        <p:blipFill rotWithShape="1">
          <a:blip r:embed="rId5">
            <a:alphaModFix/>
          </a:blip>
          <a:srcRect/>
          <a:stretch/>
        </p:blipFill>
        <p:spPr>
          <a:xfrm>
            <a:off x="0" y="5624343"/>
            <a:ext cx="1307571" cy="1233656"/>
          </a:xfrm>
          <a:prstGeom prst="rect">
            <a:avLst/>
          </a:prstGeom>
          <a:noFill/>
          <a:ln>
            <a:noFill/>
          </a:ln>
        </p:spPr>
      </p:pic>
      <p:sp>
        <p:nvSpPr>
          <p:cNvPr id="3" name="Slide Number Placeholder 2">
            <a:extLst>
              <a:ext uri="{FF2B5EF4-FFF2-40B4-BE49-F238E27FC236}">
                <a16:creationId xmlns:a16="http://schemas.microsoft.com/office/drawing/2014/main" id="{87D8BB79-183A-41EF-84A1-85E1779D5883}"/>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9</a:t>
            </a:fld>
            <a:endParaRPr lang="en-US"/>
          </a:p>
        </p:txBody>
      </p:sp>
      <p:pic>
        <p:nvPicPr>
          <p:cNvPr id="12" name="Picture 11">
            <a:extLst>
              <a:ext uri="{FF2B5EF4-FFF2-40B4-BE49-F238E27FC236}">
                <a16:creationId xmlns:a16="http://schemas.microsoft.com/office/drawing/2014/main" id="{409DDB43-8352-490B-9D47-3E47C0FCDE6B}"/>
              </a:ext>
            </a:extLst>
          </p:cNvPr>
          <p:cNvPicPr>
            <a:picLocks noChangeAspect="1"/>
          </p:cNvPicPr>
          <p:nvPr/>
        </p:nvPicPr>
        <p:blipFill>
          <a:blip r:embed="rId6"/>
          <a:stretch>
            <a:fillRect/>
          </a:stretch>
        </p:blipFill>
        <p:spPr>
          <a:xfrm>
            <a:off x="2378965" y="3458017"/>
            <a:ext cx="4282889" cy="292735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796</Words>
  <Application>Microsoft Macintosh PowerPoint</Application>
  <PresentationFormat>On-screen Show (4:3)</PresentationFormat>
  <Paragraphs>203</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Courier New</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Alexandra Bishop Spotts</cp:lastModifiedBy>
  <cp:revision>4</cp:revision>
  <dcterms:modified xsi:type="dcterms:W3CDTF">2018-04-24T05:37:22Z</dcterms:modified>
</cp:coreProperties>
</file>