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56" r:id="rId2"/>
    <p:sldId id="269" r:id="rId3"/>
    <p:sldId id="270" r:id="rId4"/>
    <p:sldId id="281" r:id="rId5"/>
    <p:sldId id="271" r:id="rId6"/>
    <p:sldId id="272" r:id="rId7"/>
    <p:sldId id="285" r:id="rId8"/>
    <p:sldId id="273" r:id="rId9"/>
    <p:sldId id="278" r:id="rId10"/>
    <p:sldId id="28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36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75339-E4B8-409D-ACC4-34BDEB287C88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58FDE-7386-4E96-A84F-A866DE00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0F48-C4E7-4519-936D-0B70A7CF4722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8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E8CB-EDF3-4E09-B413-C5FFB679C073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3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E601-9680-4C84-815C-7F296814C57C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0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6B48-1131-4200-8B54-1B4FDBD1B781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072C4-2073-4A3A-87C8-0134C2024028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3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ED246-F967-46C4-B7AE-E2ACB5DE3B3C}" type="datetime1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4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EE6F-E542-40B7-A86E-AF0D4F04D200}" type="datetime1">
              <a:rPr lang="en-US" smtClean="0"/>
              <a:t>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7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9418F-7CF3-4E91-8B83-BA73E01A2FAF}" type="datetime1">
              <a:rPr lang="en-US" smtClean="0"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ED07-D76D-419A-9731-E0D38B1F8FD7}" type="datetime1">
              <a:rPr lang="en-US" smtClean="0"/>
              <a:t>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5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36F1-E165-4CD6-AE37-7BA411C80EFF}" type="datetime1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7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C9AC-4461-4D1E-9418-C0E9AF86F4C2}" type="datetime1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D9471-A006-49C0-9496-501B933374F3}" type="datetime1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5A54-0B3F-4F0C-920E-C96975213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8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UGFZ7OWlNpo" TargetMode="External"/><Relationship Id="rId4" Type="http://schemas.openxmlformats.org/officeDocument/2006/relationships/hyperlink" Target="https://www.raytheon.com/capabilities/missiledefen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2E9C-8F23-4E85-B586-7FA5D42D4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4000" y="1256997"/>
            <a:ext cx="12192000" cy="1359203"/>
          </a:xfrm>
        </p:spPr>
        <p:txBody>
          <a:bodyPr>
            <a:noAutofit/>
          </a:bodyPr>
          <a:lstStyle/>
          <a:p>
            <a:r>
              <a:rPr lang="en-US" sz="4400" dirty="0"/>
              <a:t>Test </a:t>
            </a:r>
            <a:r>
              <a:rPr lang="en-US" sz="4000" dirty="0"/>
              <a:t>Fixture</a:t>
            </a:r>
            <a:r>
              <a:rPr lang="en-US" sz="4400" dirty="0"/>
              <a:t> for Flight Components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Shanna Lechelt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Israel Sotelo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Alexandra Spotts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Abdulaziz Alzaid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pic>
        <p:nvPicPr>
          <p:cNvPr id="4" name="Picture 3" descr="http://nau.edu/uploadedImages/NAU_PrimV_2C_R.jpg">
            <a:extLst>
              <a:ext uri="{FF2B5EF4-FFF2-40B4-BE49-F238E27FC236}">
                <a16:creationId xmlns:a16="http://schemas.microsoft.com/office/drawing/2014/main" id="{782CE4C8-39AF-4EBB-8000-12F84EE249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67113"/>
            <a:ext cx="2286000" cy="29076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C26871-3FE9-43F1-A433-D561C162DE5D}"/>
              </a:ext>
            </a:extLst>
          </p:cNvPr>
          <p:cNvSpPr txBox="1"/>
          <p:nvPr/>
        </p:nvSpPr>
        <p:spPr>
          <a:xfrm>
            <a:off x="-1524000" y="647699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Capstone – Spring 2018</a:t>
            </a:r>
          </a:p>
        </p:txBody>
      </p:sp>
    </p:spTree>
    <p:extLst>
      <p:ext uri="{BB962C8B-B14F-4D97-AF65-F5344CB8AC3E}">
        <p14:creationId xmlns:p14="http://schemas.microsoft.com/office/powerpoint/2010/main" val="261450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0" y="307505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Questions ?</a:t>
            </a:r>
          </a:p>
        </p:txBody>
      </p:sp>
      <p:pic>
        <p:nvPicPr>
          <p:cNvPr id="15362" name="Picture 2" descr="Image result for questions">
            <a:extLst>
              <a:ext uri="{FF2B5EF4-FFF2-40B4-BE49-F238E27FC236}">
                <a16:creationId xmlns:a16="http://schemas.microsoft.com/office/drawing/2014/main" id="{B2A3A708-AC1C-4429-9C48-FD499F657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93" y="402505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E5281C-F447-483C-8DE4-789AE398F41C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7E4D2-A4C6-4249-8E69-D5E27A7C14F9}"/>
              </a:ext>
            </a:extLst>
          </p:cNvPr>
          <p:cNvSpPr txBox="1"/>
          <p:nvPr/>
        </p:nvSpPr>
        <p:spPr>
          <a:xfrm>
            <a:off x="164450" y="6005380"/>
            <a:ext cx="84867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References</a:t>
            </a:r>
          </a:p>
          <a:p>
            <a:r>
              <a:rPr lang="en-US" sz="1000" dirty="0"/>
              <a:t>[1] Raytheon.com, ‘Mission, </a:t>
            </a:r>
            <a:r>
              <a:rPr lang="en-US" sz="1000" dirty="0" err="1"/>
              <a:t>Golbal</a:t>
            </a:r>
            <a:r>
              <a:rPr lang="en-US" sz="1000" dirty="0"/>
              <a:t> Defense’, 2017. [Online]. Available: </a:t>
            </a:r>
            <a:r>
              <a:rPr lang="en-US" sz="1000" dirty="0">
                <a:hlinkClick r:id="rId4"/>
              </a:rPr>
              <a:t>https://www.raytheon.com/capabilities/missiledefense</a:t>
            </a:r>
            <a:r>
              <a:rPr lang="en-US" sz="1000" dirty="0"/>
              <a:t>. [Accessed 2/7/2018] </a:t>
            </a:r>
          </a:p>
          <a:p>
            <a:r>
              <a:rPr lang="en-US" sz="1000" dirty="0"/>
              <a:t>[2] Gulfstream.com, ‘Ultimate Load Test 1’, 2016. [Online]. Available: </a:t>
            </a:r>
            <a:r>
              <a:rPr lang="en-US" sz="1000" u="sng" dirty="0">
                <a:hlinkClick r:id="rId5"/>
              </a:rPr>
              <a:t> </a:t>
            </a:r>
            <a:r>
              <a:rPr lang="en-US" sz="1000" dirty="0">
                <a:hlinkClick r:id="rId5"/>
              </a:rPr>
              <a:t>https://www.youtube.com/watch?v=UGFZ7OWlNpo</a:t>
            </a:r>
            <a:r>
              <a:rPr lang="en-US" sz="1000" dirty="0"/>
              <a:t> . [Accessed 2/7/2018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05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-1524000" y="114073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Project Description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F18ED-F9B2-4E5A-998F-6F8ECF662864}"/>
              </a:ext>
            </a:extLst>
          </p:cNvPr>
          <p:cNvSpPr txBox="1"/>
          <p:nvPr/>
        </p:nvSpPr>
        <p:spPr>
          <a:xfrm>
            <a:off x="203200" y="1994029"/>
            <a:ext cx="8829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The goal of this project is to improve upon a test fixture utilized by Raytheon.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The test fixture simulates flight conditions experienced by supersonic missiles.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Our intention is to design a test fixture which is more diverse and has quicker assembly.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Our Client is Chuck Vallance </a:t>
            </a:r>
          </a:p>
          <a:p>
            <a:pPr lvl="0"/>
            <a:r>
              <a:rPr lang="en-US" dirty="0"/>
              <a:t>       formerly of Raytheon.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Client Deliverables</a:t>
            </a:r>
          </a:p>
          <a:p>
            <a:pPr lvl="1"/>
            <a:r>
              <a:rPr lang="en-US" dirty="0"/>
              <a:t>1)Parameters of Missile Parts</a:t>
            </a:r>
          </a:p>
          <a:p>
            <a:pPr lvl="1"/>
            <a:r>
              <a:rPr lang="en-US" dirty="0"/>
              <a:t>2)Test/Flight Conditions</a:t>
            </a:r>
          </a:p>
          <a:p>
            <a:pPr lvl="1"/>
            <a:r>
              <a:rPr lang="en-US" dirty="0"/>
              <a:t>3)CAD Model &amp; Simulation</a:t>
            </a:r>
          </a:p>
          <a:p>
            <a:pPr lvl="1"/>
            <a:r>
              <a:rPr lang="en-US" dirty="0"/>
              <a:t>4)Scale Model</a:t>
            </a:r>
          </a:p>
        </p:txBody>
      </p:sp>
      <p:pic>
        <p:nvPicPr>
          <p:cNvPr id="2050" name="Picture 2" descr="Image result for raytheon tucson">
            <a:extLst>
              <a:ext uri="{FF2B5EF4-FFF2-40B4-BE49-F238E27FC236}">
                <a16:creationId xmlns:a16="http://schemas.microsoft.com/office/drawing/2014/main" id="{4ACEF2D1-4D0A-4122-9C87-CA7EC1F82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08" y="4396399"/>
            <a:ext cx="4239675" cy="184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4172A-09A2-47BF-9DFC-515EA5C51EE1}"/>
              </a:ext>
            </a:extLst>
          </p:cNvPr>
          <p:cNvSpPr txBox="1"/>
          <p:nvPr/>
        </p:nvSpPr>
        <p:spPr>
          <a:xfrm>
            <a:off x="-1" y="6657945"/>
            <a:ext cx="9144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Test Fixture for Flight Components ● Lexie Spots ● 8 Feb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53079-3E62-4EAD-ADBA-79C65CEF8B9C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C3730-C9E7-4B59-8BEA-D7D26EE8FA48}"/>
              </a:ext>
            </a:extLst>
          </p:cNvPr>
          <p:cNvSpPr txBox="1"/>
          <p:nvPr/>
        </p:nvSpPr>
        <p:spPr>
          <a:xfrm>
            <a:off x="7579883" y="6260404"/>
            <a:ext cx="1384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Raytheon</a:t>
            </a:r>
          </a:p>
        </p:txBody>
      </p:sp>
    </p:spTree>
    <p:extLst>
      <p:ext uri="{BB962C8B-B14F-4D97-AF65-F5344CB8AC3E}">
        <p14:creationId xmlns:p14="http://schemas.microsoft.com/office/powerpoint/2010/main" val="221348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3AE22A-39E3-46E1-A589-1EEFA7B00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5937"/>
            <a:ext cx="2075337" cy="14687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249059-8BE3-4E26-9A3C-2A79D3E7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92" y="3241047"/>
            <a:ext cx="4017108" cy="30478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0" y="11407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Background &amp; Benchmarking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F18ED-F9B2-4E5A-998F-6F8ECF662864}"/>
              </a:ext>
            </a:extLst>
          </p:cNvPr>
          <p:cNvSpPr txBox="1"/>
          <p:nvPr/>
        </p:nvSpPr>
        <p:spPr>
          <a:xfrm>
            <a:off x="0" y="1994029"/>
            <a:ext cx="5126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Raytheon’s test fixture takes several days to transport from storage and assemble.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Testing a variety of parts is challenging for many test fixtures.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We are limiting the scope of this project to radomes and leading edges.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184AE-5084-4F66-9D20-13DA09874C2F}"/>
              </a:ext>
            </a:extLst>
          </p:cNvPr>
          <p:cNvSpPr txBox="1"/>
          <p:nvPr/>
        </p:nvSpPr>
        <p:spPr>
          <a:xfrm>
            <a:off x="7579883" y="6260404"/>
            <a:ext cx="1384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Raytheon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E70885-A5F1-4961-B890-325184C8BC34}"/>
              </a:ext>
            </a:extLst>
          </p:cNvPr>
          <p:cNvSpPr txBox="1"/>
          <p:nvPr/>
        </p:nvSpPr>
        <p:spPr>
          <a:xfrm>
            <a:off x="1" y="6657615"/>
            <a:ext cx="9144000" cy="20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Test Fixture for Flight Components ● Aziz Alzaid ● 8 Feb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E3A93-FD3E-4FE9-838B-FD86BFC94076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A1BBC-D519-4A58-9CAF-E400F7569C13}"/>
              </a:ext>
            </a:extLst>
          </p:cNvPr>
          <p:cNvSpPr txBox="1"/>
          <p:nvPr/>
        </p:nvSpPr>
        <p:spPr>
          <a:xfrm>
            <a:off x="5571329" y="2910970"/>
            <a:ext cx="401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Raytheon’s Radome Test Fixture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6D09A-2A86-4D52-843F-714872D6219F}"/>
              </a:ext>
            </a:extLst>
          </p:cNvPr>
          <p:cNvSpPr txBox="1"/>
          <p:nvPr/>
        </p:nvSpPr>
        <p:spPr>
          <a:xfrm>
            <a:off x="2185940" y="6205094"/>
            <a:ext cx="1355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Sidewinder Radome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66D5A544-4E4A-48B4-955C-65A432CF8C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52386" y="6322624"/>
            <a:ext cx="325089" cy="17393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37F62CD-B607-4881-8516-B402C2EB9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3" y="4641386"/>
            <a:ext cx="2334753" cy="7782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CC2C9C-8DFD-4B86-8674-E6D3C110C1E1}"/>
              </a:ext>
            </a:extLst>
          </p:cNvPr>
          <p:cNvSpPr txBox="1"/>
          <p:nvPr/>
        </p:nvSpPr>
        <p:spPr>
          <a:xfrm>
            <a:off x="2367846" y="4813807"/>
            <a:ext cx="1355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AMRAAM Radome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4866B90F-840B-4BA3-B134-DA9678E11E87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85940" y="4936918"/>
            <a:ext cx="256685" cy="960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F894E3-EE7B-4E00-B624-EAB762F90ED0}"/>
              </a:ext>
            </a:extLst>
          </p:cNvPr>
          <p:cNvSpPr txBox="1"/>
          <p:nvPr/>
        </p:nvSpPr>
        <p:spPr>
          <a:xfrm>
            <a:off x="1318184" y="5651963"/>
            <a:ext cx="1355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Leading Edge</a:t>
            </a: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33B3F787-ECCF-4544-8342-80B09A354B3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21630" y="5775074"/>
            <a:ext cx="256685" cy="960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2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0" y="11407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Background &amp; Benchmarking</a:t>
            </a:r>
          </a:p>
        </p:txBody>
      </p:sp>
      <p:pic>
        <p:nvPicPr>
          <p:cNvPr id="3" name="Ultimate Load Test I">
            <a:hlinkClick r:id="" action="ppaction://media"/>
            <a:extLst>
              <a:ext uri="{FF2B5EF4-FFF2-40B4-BE49-F238E27FC236}">
                <a16:creationId xmlns:a16="http://schemas.microsoft.com/office/drawing/2014/main" id="{D689F778-2475-4CAE-9726-90990DCA56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865.5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391" y="1848618"/>
            <a:ext cx="812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93290-5A2D-4797-8E01-8C1F8284B768}"/>
              </a:ext>
            </a:extLst>
          </p:cNvPr>
          <p:cNvSpPr txBox="1"/>
          <p:nvPr/>
        </p:nvSpPr>
        <p:spPr>
          <a:xfrm>
            <a:off x="7213600" y="6600178"/>
            <a:ext cx="1384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[2] Gulfstream Aerospace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1DD02E-70FE-4A76-A7BD-7381F415B434}"/>
              </a:ext>
            </a:extLst>
          </p:cNvPr>
          <p:cNvSpPr txBox="1"/>
          <p:nvPr/>
        </p:nvSpPr>
        <p:spPr>
          <a:xfrm>
            <a:off x="-1" y="6657945"/>
            <a:ext cx="9144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Test Fixture for Flight Components ● Aziz Alzaid ● 8 Feb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CF152-363C-4B24-AA18-2EA76C4E1FD8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434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0" y="11407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Customer and Engineering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68779-1502-44A8-BF47-4D2BDF8BE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1764642"/>
            <a:ext cx="4841574" cy="5029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49F13F-6C65-48EA-BF2F-AAB76D639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471" y="3257020"/>
            <a:ext cx="3133725" cy="2714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2D841-8DD2-4FBC-9F3A-A1F4CDAC7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470" y="2590142"/>
            <a:ext cx="3133725" cy="38074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2498B-47A9-4A12-A3FC-E0FEBCC4F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450" y="2041525"/>
            <a:ext cx="5314950" cy="47529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FBCBF3-D652-419F-ACDE-1E3F6690FCC0}"/>
              </a:ext>
            </a:extLst>
          </p:cNvPr>
          <p:cNvSpPr txBox="1"/>
          <p:nvPr/>
        </p:nvSpPr>
        <p:spPr>
          <a:xfrm>
            <a:off x="-1" y="6657945"/>
            <a:ext cx="9144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Test Fixture for Flight Components ● Israel Sotelo ● 8 Feb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075DD-D7D6-46D9-A3E8-140B1CAF8A1F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976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0" y="10222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Schedule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48547-4DB0-4064-B1EB-43A792CA551F}"/>
              </a:ext>
            </a:extLst>
          </p:cNvPr>
          <p:cNvSpPr txBox="1"/>
          <p:nvPr/>
        </p:nvSpPr>
        <p:spPr>
          <a:xfrm>
            <a:off x="114777" y="6629253"/>
            <a:ext cx="9144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Test Fixture for Flight Components ● Shanna Lechelt ● 8 Feb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21F07-3AAD-4970-8E60-A2A33E9089C9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5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254AA2-D542-412A-95E2-86B9C42A1436}"/>
              </a:ext>
            </a:extLst>
          </p:cNvPr>
          <p:cNvSpPr txBox="1">
            <a:spLocks/>
          </p:cNvSpPr>
          <p:nvPr/>
        </p:nvSpPr>
        <p:spPr>
          <a:xfrm>
            <a:off x="6173824" y="369252"/>
            <a:ext cx="5179975" cy="280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Schedule</a:t>
            </a:r>
            <a:endParaRPr lang="en-US" dirty="0"/>
          </a:p>
        </p:txBody>
      </p:sp>
      <p:graphicFrame>
        <p:nvGraphicFramePr>
          <p:cNvPr id="24" name="Content Placeholder 6">
            <a:extLst>
              <a:ext uri="{FF2B5EF4-FFF2-40B4-BE49-F238E27FC236}">
                <a16:creationId xmlns:a16="http://schemas.microsoft.com/office/drawing/2014/main" id="{AB4D1DEC-1A00-4801-9FA6-1473D7981A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635646"/>
              </p:ext>
            </p:extLst>
          </p:nvPr>
        </p:nvGraphicFramePr>
        <p:xfrm>
          <a:off x="628650" y="1924717"/>
          <a:ext cx="7886700" cy="2231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112">
                  <a:extLst>
                    <a:ext uri="{9D8B030D-6E8A-4147-A177-3AD203B41FA5}">
                      <a16:colId xmlns:a16="http://schemas.microsoft.com/office/drawing/2014/main" val="357386498"/>
                    </a:ext>
                  </a:extLst>
                </a:gridCol>
                <a:gridCol w="2418588">
                  <a:extLst>
                    <a:ext uri="{9D8B030D-6E8A-4147-A177-3AD203B41FA5}">
                      <a16:colId xmlns:a16="http://schemas.microsoft.com/office/drawing/2014/main" val="200933685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First Semester Key Tasks / Deliverables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Estimated Date of Completion*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98040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 Specific Components to Test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February 11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– February 17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4437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 Materials, Missiles &amp; Relevant Equations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February 25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– March 3</a:t>
                      </a:r>
                      <a:r>
                        <a:rPr lang="en-US" sz="1350" baseline="30000" dirty="0">
                          <a:latin typeface="+mn-lt"/>
                        </a:rPr>
                        <a:t>rd</a:t>
                      </a:r>
                      <a:r>
                        <a:rPr lang="en-US" sz="1350" dirty="0">
                          <a:latin typeface="+mn-lt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724660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Determine Environmental Loading &amp; Flight Conditions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March 4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– March 10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87719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Establish Assumptions (Will Require Periodic Revision)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March 11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– March 17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823827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Compute Preliminary Calculations (Back-of-the-Envelope)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April 1</a:t>
                      </a:r>
                      <a:r>
                        <a:rPr lang="en-US" sz="1350" baseline="30000" dirty="0">
                          <a:latin typeface="+mn-lt"/>
                        </a:rPr>
                        <a:t>st</a:t>
                      </a:r>
                      <a:r>
                        <a:rPr lang="en-US" sz="1350" dirty="0">
                          <a:latin typeface="+mn-lt"/>
                        </a:rPr>
                        <a:t> – April 7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339139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 Generation &amp; Evaluation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April 15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– April 21</a:t>
                      </a:r>
                      <a:r>
                        <a:rPr lang="en-US" sz="1350" baseline="30000" dirty="0">
                          <a:latin typeface="+mn-lt"/>
                        </a:rPr>
                        <a:t>st</a:t>
                      </a:r>
                      <a:r>
                        <a:rPr lang="en-US" sz="1350" dirty="0">
                          <a:latin typeface="+mn-lt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221192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Produce Preliminary Design Model Based on Preliminary Calculations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latin typeface="+mn-lt"/>
                        </a:rPr>
                        <a:t>April 22</a:t>
                      </a:r>
                      <a:r>
                        <a:rPr lang="en-US" sz="1350" baseline="30000" dirty="0">
                          <a:latin typeface="+mn-lt"/>
                        </a:rPr>
                        <a:t>nd</a:t>
                      </a:r>
                      <a:r>
                        <a:rPr lang="en-US" sz="1350" dirty="0">
                          <a:latin typeface="+mn-lt"/>
                        </a:rPr>
                        <a:t> – 28</a:t>
                      </a:r>
                      <a:r>
                        <a:rPr lang="en-US" sz="1350" baseline="30000" dirty="0">
                          <a:latin typeface="+mn-lt"/>
                        </a:rPr>
                        <a:t>th</a:t>
                      </a:r>
                      <a:r>
                        <a:rPr lang="en-US" sz="1350" dirty="0">
                          <a:latin typeface="+mn-lt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9102628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5AAB0C9-DDCE-4B21-B23E-C25E4D164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974215"/>
              </p:ext>
            </p:extLst>
          </p:nvPr>
        </p:nvGraphicFramePr>
        <p:xfrm>
          <a:off x="628650" y="4223766"/>
          <a:ext cx="5468112" cy="17201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68112">
                  <a:extLst>
                    <a:ext uri="{9D8B030D-6E8A-4147-A177-3AD203B41FA5}">
                      <a16:colId xmlns:a16="http://schemas.microsoft.com/office/drawing/2014/main" val="1660109366"/>
                    </a:ext>
                  </a:extLst>
                </a:gridCol>
              </a:tblGrid>
              <a:tr h="276606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Second Semester Key Tasks / Deliverables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1131629"/>
                  </a:ext>
                </a:extLst>
              </a:tr>
              <a:tr h="28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</a:rPr>
                        <a:t>In-depth Hypersonic, Compressible Flow Calculations</a:t>
                      </a:r>
                      <a:endParaRPr lang="en-US" sz="13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4654192"/>
                  </a:ext>
                </a:extLst>
              </a:tr>
              <a:tr h="28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</a:rPr>
                        <a:t>Determine Final Specifications</a:t>
                      </a:r>
                      <a:endParaRPr lang="en-US" sz="13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256112"/>
                  </a:ext>
                </a:extLst>
              </a:tr>
              <a:tr h="28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</a:rPr>
                        <a:t>Create Bill of Materials</a:t>
                      </a:r>
                      <a:endParaRPr lang="en-US" sz="13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9853514"/>
                  </a:ext>
                </a:extLst>
              </a:tr>
              <a:tr h="28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</a:rPr>
                        <a:t>Generate a SolidWorks Model &amp; Run Test Simulations</a:t>
                      </a:r>
                      <a:endParaRPr lang="en-US" sz="13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8189387"/>
                  </a:ext>
                </a:extLst>
              </a:tr>
              <a:tr h="288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50" dirty="0">
                          <a:effectLst/>
                        </a:rPr>
                        <a:t>Produce Scaled Model</a:t>
                      </a:r>
                      <a:endParaRPr lang="en-US" sz="13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580097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84F4221-636E-4439-8C93-1254759A547E}"/>
              </a:ext>
            </a:extLst>
          </p:cNvPr>
          <p:cNvSpPr txBox="1"/>
          <p:nvPr/>
        </p:nvSpPr>
        <p:spPr>
          <a:xfrm>
            <a:off x="6600493" y="5548680"/>
            <a:ext cx="199567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i="1" dirty="0"/>
              <a:t>*Completion dates are tentative and subject to change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BF775-9E17-4A06-A792-FF11C1FEB655}"/>
              </a:ext>
            </a:extLst>
          </p:cNvPr>
          <p:cNvSpPr txBox="1"/>
          <p:nvPr/>
        </p:nvSpPr>
        <p:spPr>
          <a:xfrm>
            <a:off x="6432853" y="4521838"/>
            <a:ext cx="233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Currently on schedule for first semester</a:t>
            </a:r>
          </a:p>
        </p:txBody>
      </p:sp>
    </p:spTree>
    <p:extLst>
      <p:ext uri="{BB962C8B-B14F-4D97-AF65-F5344CB8AC3E}">
        <p14:creationId xmlns:p14="http://schemas.microsoft.com/office/powerpoint/2010/main" val="208520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0" y="10222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Schedule Continued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48547-4DB0-4064-B1EB-43A792CA551F}"/>
              </a:ext>
            </a:extLst>
          </p:cNvPr>
          <p:cNvSpPr txBox="1"/>
          <p:nvPr/>
        </p:nvSpPr>
        <p:spPr>
          <a:xfrm>
            <a:off x="114777" y="6629253"/>
            <a:ext cx="9144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Test Fixture for Flight Components ● Shanna Lechelt ● 8 Feb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21F07-3AAD-4970-8E60-A2A33E9089C9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5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254AA2-D542-412A-95E2-86B9C42A1436}"/>
              </a:ext>
            </a:extLst>
          </p:cNvPr>
          <p:cNvSpPr txBox="1">
            <a:spLocks/>
          </p:cNvSpPr>
          <p:nvPr/>
        </p:nvSpPr>
        <p:spPr>
          <a:xfrm>
            <a:off x="6173824" y="369252"/>
            <a:ext cx="5179975" cy="280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Schedule</a:t>
            </a:r>
            <a:endParaRPr lang="en-US" dirty="0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77F4682C-DE9A-4ABC-B7B2-482B6456BAC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8650" y="2252203"/>
          <a:ext cx="7886700" cy="16705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93008">
                  <a:extLst>
                    <a:ext uri="{9D8B030D-6E8A-4147-A177-3AD203B41FA5}">
                      <a16:colId xmlns:a16="http://schemas.microsoft.com/office/drawing/2014/main" val="3942493764"/>
                    </a:ext>
                  </a:extLst>
                </a:gridCol>
                <a:gridCol w="4393692">
                  <a:extLst>
                    <a:ext uri="{9D8B030D-6E8A-4147-A177-3AD203B41FA5}">
                      <a16:colId xmlns:a16="http://schemas.microsoft.com/office/drawing/2014/main" val="3069054269"/>
                    </a:ext>
                  </a:extLst>
                </a:gridCol>
              </a:tblGrid>
              <a:tr h="281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Team Member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Project Roles and Resposibilities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210838019"/>
                  </a:ext>
                </a:extLst>
              </a:tr>
              <a:tr h="336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Lexie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Project Manager / Meeting Minutes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822606129"/>
                  </a:ext>
                </a:extLst>
              </a:tr>
              <a:tr h="332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Aziz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Secretary / Meeting Agendas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404428174"/>
                  </a:ext>
                </a:extLst>
              </a:tr>
              <a:tr h="370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Israel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Client Contact / Website Development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488729193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Shanna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Budget Liaison / Document Revision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80693757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00FE7A5-7AA5-41A3-8256-33076A9823B7}"/>
              </a:ext>
            </a:extLst>
          </p:cNvPr>
          <p:cNvSpPr txBox="1"/>
          <p:nvPr/>
        </p:nvSpPr>
        <p:spPr>
          <a:xfrm>
            <a:off x="628650" y="4340773"/>
            <a:ext cx="78867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The nature of our project calls for modified deliverables and deadlines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All team members will contribute to almost all areas of the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List of assumptions, specifications, and design related decisions are made as a team</a:t>
            </a:r>
          </a:p>
        </p:txBody>
      </p:sp>
    </p:spTree>
    <p:extLst>
      <p:ext uri="{BB962C8B-B14F-4D97-AF65-F5344CB8AC3E}">
        <p14:creationId xmlns:p14="http://schemas.microsoft.com/office/powerpoint/2010/main" val="3797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-1" y="114603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Budget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262F9-3F3B-4836-A32B-B89CFC79C89E}"/>
              </a:ext>
            </a:extLst>
          </p:cNvPr>
          <p:cNvSpPr txBox="1"/>
          <p:nvPr/>
        </p:nvSpPr>
        <p:spPr>
          <a:xfrm>
            <a:off x="-1" y="6657945"/>
            <a:ext cx="9144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Test Fixture for Flight Components ● Shanna Lechelt  ● 8 Feb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5B9F3-6BB7-4186-B73E-0B2783A40BDD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CD35B6-93DD-4A1D-BE5D-28A0F5326837}"/>
              </a:ext>
            </a:extLst>
          </p:cNvPr>
          <p:cNvSpPr txBox="1"/>
          <p:nvPr/>
        </p:nvSpPr>
        <p:spPr>
          <a:xfrm>
            <a:off x="0" y="1994029"/>
            <a:ext cx="7071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funds: $800 (roughly $200 each)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Anticipated total expense: $200</a:t>
            </a:r>
          </a:p>
          <a:p>
            <a:pPr lvl="1"/>
            <a:r>
              <a:rPr lang="en-US" dirty="0"/>
              <a:t>Mostly 3D printed, small scale model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test fixtures: $100,000 or greater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full-sized prototype of our design would cost roughly the same amount as existing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http://www.industryweek.com/sites/industryweek.com/files/styles/article_featured_standard/public/gallery_promo_image/AGV.jpg?itok=cPwBvnRS">
            <a:extLst>
              <a:ext uri="{FF2B5EF4-FFF2-40B4-BE49-F238E27FC236}">
                <a16:creationId xmlns:a16="http://schemas.microsoft.com/office/drawing/2014/main" id="{BC7A9510-07E0-41E9-9AFD-EC1E7B51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99" y="4450242"/>
            <a:ext cx="3261043" cy="18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44C78C-5918-4220-940A-09172E2356DF}"/>
              </a:ext>
            </a:extLst>
          </p:cNvPr>
          <p:cNvSpPr txBox="1"/>
          <p:nvPr/>
        </p:nvSpPr>
        <p:spPr>
          <a:xfrm>
            <a:off x="7579883" y="6260404"/>
            <a:ext cx="1384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Raytheon</a:t>
            </a:r>
          </a:p>
        </p:txBody>
      </p:sp>
    </p:spTree>
    <p:extLst>
      <p:ext uri="{BB962C8B-B14F-4D97-AF65-F5344CB8AC3E}">
        <p14:creationId xmlns:p14="http://schemas.microsoft.com/office/powerpoint/2010/main" val="11238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4F7E8C-EC36-48C0-AA6E-DE067D6B085C}"/>
              </a:ext>
            </a:extLst>
          </p:cNvPr>
          <p:cNvSpPr/>
          <p:nvPr/>
        </p:nvSpPr>
        <p:spPr>
          <a:xfrm>
            <a:off x="0" y="283222"/>
            <a:ext cx="9144000" cy="712099"/>
          </a:xfrm>
          <a:prstGeom prst="rect">
            <a:avLst/>
          </a:prstGeom>
          <a:solidFill>
            <a:srgbClr val="28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http://nau.edu/uploadedImages/NAU_PrimV_2C_R.jpg">
            <a:extLst>
              <a:ext uri="{FF2B5EF4-FFF2-40B4-BE49-F238E27FC236}">
                <a16:creationId xmlns:a16="http://schemas.microsoft.com/office/drawing/2014/main" id="{0F4FC9D0-F1A7-40B3-9F58-3C1A86FE520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3935" r="24068" b="16428"/>
          <a:stretch/>
        </p:blipFill>
        <p:spPr bwMode="auto">
          <a:xfrm>
            <a:off x="203200" y="283221"/>
            <a:ext cx="584200" cy="7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80924-EE3F-4363-AF0A-DC5C9C98C60E}"/>
              </a:ext>
            </a:extLst>
          </p:cNvPr>
          <p:cNvSpPr txBox="1"/>
          <p:nvPr/>
        </p:nvSpPr>
        <p:spPr>
          <a:xfrm>
            <a:off x="0" y="11407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28628-8AC2-4B34-89FA-2266878C42E6}"/>
              </a:ext>
            </a:extLst>
          </p:cNvPr>
          <p:cNvSpPr txBox="1"/>
          <p:nvPr/>
        </p:nvSpPr>
        <p:spPr>
          <a:xfrm>
            <a:off x="-1" y="192265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This project is mostly analytical, however, designing a test fixture which satisfies all of our clients needs will be extremely challenging. </a:t>
            </a:r>
          </a:p>
          <a:p>
            <a:pPr lvl="1" algn="ctr"/>
            <a:endParaRPr lang="en-US" dirty="0"/>
          </a:p>
          <a:p>
            <a:pPr lvl="1" algn="ctr"/>
            <a:endParaRPr lang="en-US" dirty="0"/>
          </a:p>
          <a:p>
            <a:pPr lvl="1" algn="ctr"/>
            <a:r>
              <a:rPr lang="en-US" dirty="0"/>
              <a:t>It is our intention to utilize all the tools we have learned thus far to decompose this problem and improve on Raytheon’s existing design.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A8060-C523-4FA6-A81E-1350208A3A0B}"/>
              </a:ext>
            </a:extLst>
          </p:cNvPr>
          <p:cNvSpPr txBox="1"/>
          <p:nvPr/>
        </p:nvSpPr>
        <p:spPr>
          <a:xfrm>
            <a:off x="-1" y="6657945"/>
            <a:ext cx="9144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Test Fixture for Flight Components ● Israel Sotelo ● 8 Feb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EA265-9F3E-474F-9920-E80C1A9C86D3}"/>
              </a:ext>
            </a:extLst>
          </p:cNvPr>
          <p:cNvSpPr txBox="1"/>
          <p:nvPr/>
        </p:nvSpPr>
        <p:spPr>
          <a:xfrm>
            <a:off x="8907585" y="6657944"/>
            <a:ext cx="1836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7</a:t>
            </a:r>
          </a:p>
        </p:txBody>
      </p:sp>
      <p:pic>
        <p:nvPicPr>
          <p:cNvPr id="3074" name="Picture 2" descr="Image result for sparrow missile">
            <a:extLst>
              <a:ext uri="{FF2B5EF4-FFF2-40B4-BE49-F238E27FC236}">
                <a16:creationId xmlns:a16="http://schemas.microsoft.com/office/drawing/2014/main" id="{3634F680-6408-454F-8650-43DA1A21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60" y="3838656"/>
            <a:ext cx="3957320" cy="25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338FA6-A9F5-4398-B1C8-C711FBFA703B}"/>
              </a:ext>
            </a:extLst>
          </p:cNvPr>
          <p:cNvSpPr txBox="1"/>
          <p:nvPr/>
        </p:nvSpPr>
        <p:spPr>
          <a:xfrm>
            <a:off x="6507480" y="6219764"/>
            <a:ext cx="1384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Raytheon</a:t>
            </a:r>
          </a:p>
        </p:txBody>
      </p:sp>
    </p:spTree>
    <p:extLst>
      <p:ext uri="{BB962C8B-B14F-4D97-AF65-F5344CB8AC3E}">
        <p14:creationId xmlns:p14="http://schemas.microsoft.com/office/powerpoint/2010/main" val="395558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829</TotalTime>
  <Words>662</Words>
  <Application>Microsoft Office PowerPoint</Application>
  <PresentationFormat>On-screen Show (4:3)</PresentationFormat>
  <Paragraphs>116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Israel Sotelo</dc:creator>
  <cp:lastModifiedBy>Israel Sotelo</cp:lastModifiedBy>
  <cp:revision>98</cp:revision>
  <dcterms:created xsi:type="dcterms:W3CDTF">2017-12-03T18:19:20Z</dcterms:created>
  <dcterms:modified xsi:type="dcterms:W3CDTF">2018-02-08T05:06:51Z</dcterms:modified>
</cp:coreProperties>
</file>