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74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98" autoAdjust="0"/>
    <p:restoredTop sz="94660"/>
  </p:normalViewPr>
  <p:slideViewPr>
    <p:cSldViewPr snapToGrid="0">
      <p:cViewPr>
        <p:scale>
          <a:sx n="53" d="100"/>
          <a:sy n="53" d="100"/>
        </p:scale>
        <p:origin x="472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AF178-A845-3244-BE19-A4CFA3F3CDA9}" type="datetime1">
              <a:rPr lang="en-US" smtClean="0"/>
              <a:t>9/26/18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10146-F8A7-4640-9A17-03538A7CC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468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564E4-A3AF-954B-AC4E-E74DCF6E6D40}" type="datetime1">
              <a:rPr lang="en-US" smtClean="0"/>
              <a:t>9/26/18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7C3F4-BC94-8E4B-9514-BD7344CF1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19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7C3F4-BC94-8E4B-9514-BD7344CF17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0A88C3F9-92CD-3043-82CF-35DC894F6143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3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C2675-E28B-9048-ACD9-38D261F2552C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1E74719-8876-0B46-88AA-606AE602BFC7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15F5-116A-5241-96CF-4B3768A2E23F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9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C7E8D40-FEB4-7E47-A856-4F73B6EA1B6D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EA15D35-1B0D-FD48-A5B3-77AB07E35D26}" type="datetime1">
              <a:rPr lang="en-US" smtClean="0"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5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7EE78D8-8E2D-0B41-8045-1C055ED11528}" type="datetime1">
              <a:rPr lang="en-US" smtClean="0"/>
              <a:t>9/26/18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5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73A78-6D96-3343-AD1B-614EEFF7F70E}" type="datetime1">
              <a:rPr lang="en-US" smtClean="0"/>
              <a:t>9/26/18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5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9E4FCDD-3CF8-EC45-AFAC-3C7BBCA5841C}" type="datetime1">
              <a:rPr lang="en-US" smtClean="0"/>
              <a:t>9/26/18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0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343C-69E0-4549-BDDB-6900DA8551EE}" type="datetime1">
              <a:rPr lang="en-US" smtClean="0"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0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9BD7D01-ECBB-4146-9AF8-F8B707511E5F}" type="datetime1">
              <a:rPr lang="en-US" smtClean="0"/>
              <a:t>9/26/18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0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17F5-F7D3-7245-A8BA-16824ED24F17}" type="datetime1">
              <a:rPr lang="en-US" smtClean="0"/>
              <a:t>9/26/18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Mahmoud Shaban, Abdulaziz Hussain, Ahmad Alharbi, Ahmad Altheyaib, Mishary Alhooli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F6A7F-21F6-4915-A4AF-8E3A1774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1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9">
            <a:extLst>
              <a:ext uri="{FF2B5EF4-FFF2-40B4-BE49-F238E27FC236}">
                <a16:creationId xmlns:a16="http://schemas.microsoft.com/office/drawing/2014/main" id="{84539673-B6E2-46B7-8CDA-CA0EAEC82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11">
            <a:extLst>
              <a:ext uri="{FF2B5EF4-FFF2-40B4-BE49-F238E27FC236}">
                <a16:creationId xmlns:a16="http://schemas.microsoft.com/office/drawing/2014/main" id="{E294C884-62FD-4F70-BF4D-8B1FFF8BB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11FF378-6128-4BB7-B11A-192A2649D1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A06FAC60-A3A2-4AFD-9C63-7ECECCF2F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1CF286D5-B71C-470B-AFCA-5CE0CC6EE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FAB904F7-8048-4D84-9E8E-438B7B707B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A5DE91D3-AC5D-4B63-9913-BAE26C681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2C6D5643-48F1-4115-83D2-810E548F9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FB3CEF1-5F9A-46AA-9045-F87047634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67530729-B324-42FD-BA63-96F86DF44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EB2C406B-B118-4F39-A405-29378CA83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9C12DB62-A879-40B2-8A46-CD0BE6FB9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37D6CB12-F7A7-41FB-8775-D76B639455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E4C3683E-B5DC-4BF0-957A-F354473AB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7CD003EC-4031-4DC7-A69D-03804542C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3EF02EE3-8A29-48A3-8362-8D665BA5E4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2FF85177-A067-4CD2-B9CD-C58E38A56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3537147-CCBF-4DB7-8422-38547E09A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6310AC66-A6CF-439B-9D42-45441C7DF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A3749E29-423D-4D75-BCCA-7A2D7A07DF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233CF219-8450-4C6A-8E2A-500A1FC8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2">
            <a:extLst>
              <a:ext uri="{FF2B5EF4-FFF2-40B4-BE49-F238E27FC236}">
                <a16:creationId xmlns:a16="http://schemas.microsoft.com/office/drawing/2014/main" id="{F08F8082-E912-4745-B4A3-B02C1B581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5941686" cy="4477933"/>
            <a:chOff x="807084" y="1186483"/>
            <a:chExt cx="5941686" cy="447793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679E57E-5D16-44ED-B23E-412148401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780" y="1186483"/>
              <a:ext cx="5940295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9">
              <a:extLst>
                <a:ext uri="{FF2B5EF4-FFF2-40B4-BE49-F238E27FC236}">
                  <a16:creationId xmlns:a16="http://schemas.microsoft.com/office/drawing/2014/main" id="{1245CCB7-F424-4DA0-839B-5349C8B843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574311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90EEC2F-2EEB-4B70-B034-5CCDD4E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5941686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5414" y="2075504"/>
            <a:ext cx="5769989" cy="1748729"/>
          </a:xfrm>
        </p:spPr>
        <p:txBody>
          <a:bodyPr>
            <a:normAutofit/>
          </a:bodyPr>
          <a:lstStyle/>
          <a:p>
            <a:r>
              <a:rPr lang="en-US" dirty="0"/>
              <a:t>KINETIC SCULPTURE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5416" y="3906266"/>
            <a:ext cx="5769988" cy="13225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100"/>
              <a:t>Project Manager : Mahmoud </a:t>
            </a:r>
            <a:r>
              <a:rPr lang="en-US" sz="1100" err="1"/>
              <a:t>Shaban</a:t>
            </a:r>
            <a:endParaRPr lang="en-US" sz="1100"/>
          </a:p>
          <a:p>
            <a:pPr>
              <a:lnSpc>
                <a:spcPct val="90000"/>
              </a:lnSpc>
            </a:pPr>
            <a:r>
              <a:rPr lang="en-US" sz="1100"/>
              <a:t>Documents Manager : Abdulaziz Hussain</a:t>
            </a:r>
          </a:p>
          <a:p>
            <a:pPr>
              <a:lnSpc>
                <a:spcPct val="90000"/>
              </a:lnSpc>
            </a:pPr>
            <a:r>
              <a:rPr lang="en-US" sz="1100"/>
              <a:t>Client Contact: Ahmad Altheyaib</a:t>
            </a:r>
          </a:p>
          <a:p>
            <a:pPr>
              <a:lnSpc>
                <a:spcPct val="90000"/>
              </a:lnSpc>
            </a:pPr>
            <a:r>
              <a:rPr lang="en-US" sz="1100"/>
              <a:t>Web Designer: Ahmad </a:t>
            </a:r>
            <a:r>
              <a:rPr lang="en-US" sz="1100" err="1"/>
              <a:t>Alharbi</a:t>
            </a:r>
            <a:endParaRPr lang="en-US" sz="1100"/>
          </a:p>
          <a:p>
            <a:pPr>
              <a:lnSpc>
                <a:spcPct val="90000"/>
              </a:lnSpc>
            </a:pPr>
            <a:r>
              <a:rPr lang="en-US" sz="1100"/>
              <a:t>Budget Manager: </a:t>
            </a:r>
            <a:r>
              <a:rPr lang="en-US" sz="1100" err="1"/>
              <a:t>Mishary</a:t>
            </a:r>
            <a:r>
              <a:rPr lang="en-US" sz="1100"/>
              <a:t> </a:t>
            </a:r>
            <a:r>
              <a:rPr lang="en-US" sz="1100" err="1"/>
              <a:t>Alhooli</a:t>
            </a:r>
            <a:endParaRPr lang="en-US" sz="11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3581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Mahmoud Shaban, Abdulaziz Hussain, Ahmad Alharbi, Ahmad Altheyaib, Mishary Alhooli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"/>
          <a:stretch/>
        </p:blipFill>
        <p:spPr>
          <a:xfrm>
            <a:off x="7557328" y="227"/>
            <a:ext cx="4634671" cy="6858000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00623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Requirements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97671"/>
              </p:ext>
            </p:extLst>
          </p:nvPr>
        </p:nvGraphicFramePr>
        <p:xfrm>
          <a:off x="4681356" y="1690070"/>
          <a:ext cx="7087780" cy="2251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3890">
                  <a:extLst>
                    <a:ext uri="{9D8B030D-6E8A-4147-A177-3AD203B41FA5}">
                      <a16:colId xmlns:a16="http://schemas.microsoft.com/office/drawing/2014/main" val="2659279337"/>
                    </a:ext>
                  </a:extLst>
                </a:gridCol>
                <a:gridCol w="3543890">
                  <a:extLst>
                    <a:ext uri="{9D8B030D-6E8A-4147-A177-3AD203B41FA5}">
                      <a16:colId xmlns:a16="http://schemas.microsoft.com/office/drawing/2014/main" val="2414243461"/>
                    </a:ext>
                  </a:extLst>
                </a:gridCol>
              </a:tblGrid>
              <a:tr h="3616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Engineering Requirements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Targets 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570037"/>
                  </a:ext>
                </a:extLst>
              </a:tr>
              <a:tr h="3616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Light Weight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50 lb.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903114"/>
                  </a:ext>
                </a:extLst>
              </a:tr>
              <a:tr h="3616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Volume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4 x 4 x 5 feet^3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586333"/>
                  </a:ext>
                </a:extLst>
              </a:tr>
              <a:tr h="3616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Gear System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5 gears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2376500"/>
                  </a:ext>
                </a:extLst>
              </a:tr>
              <a:tr h="3616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Torque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Up to</a:t>
                      </a:r>
                      <a:r>
                        <a:rPr lang="en-US" sz="2400" b="0" baseline="0" dirty="0">
                          <a:effectLst/>
                        </a:rPr>
                        <a:t> 2.5</a:t>
                      </a:r>
                      <a:r>
                        <a:rPr lang="en-US" sz="2400" b="0" dirty="0">
                          <a:effectLst/>
                        </a:rPr>
                        <a:t> Nm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6384696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Ahmad </a:t>
            </a:r>
            <a:r>
              <a:rPr lang="en-US" dirty="0" err="1"/>
              <a:t>Altheyaib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36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of Quality (QFD)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Customer Requirements and Engineering Requirements relates to each other </a:t>
            </a:r>
          </a:p>
          <a:p>
            <a:endParaRPr lang="en-US" dirty="0"/>
          </a:p>
          <a:p>
            <a:r>
              <a:rPr lang="en-US" dirty="0"/>
              <a:t>Our matrix includes CR’s on left and ER’s on top</a:t>
            </a:r>
          </a:p>
          <a:p>
            <a:endParaRPr lang="en-US" dirty="0"/>
          </a:p>
          <a:p>
            <a:r>
              <a:rPr lang="en-US" dirty="0"/>
              <a:t>Our customer requirements taken from our client (Dr. Sarah Oman) compare with each engineering requirement and assign the value according to the importance</a:t>
            </a:r>
          </a:p>
          <a:p>
            <a:r>
              <a:rPr lang="en-US" dirty="0"/>
              <a:t>Our QFD represent our initial design</a:t>
            </a:r>
          </a:p>
          <a:p>
            <a:r>
              <a:rPr lang="en-US" dirty="0"/>
              <a:t>Absolute Raw Score calculates using the summation of (Weightage*Assigned Value)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Abdulaziz Hussain</a:t>
            </a:r>
          </a:p>
        </p:txBody>
      </p:sp>
    </p:spTree>
    <p:extLst>
      <p:ext uri="{BB962C8B-B14F-4D97-AF65-F5344CB8AC3E}">
        <p14:creationId xmlns:p14="http://schemas.microsoft.com/office/powerpoint/2010/main" val="1851292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04672" y="6537960"/>
            <a:ext cx="10588752" cy="320040"/>
          </a:xfrm>
        </p:spPr>
        <p:txBody>
          <a:bodyPr/>
          <a:lstStyle/>
          <a:p>
            <a:r>
              <a:rPr lang="en-US"/>
              <a:t>Mishary Alhooli , Ahmad Altheyaib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2645" y="0"/>
            <a:ext cx="27453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1"/>
                </a:solidFill>
              </a:rPr>
              <a:t>QFD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8D9EA3-380C-B04C-9C72-54C277BB0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2" y="769440"/>
            <a:ext cx="10071875" cy="576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203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Gantt Chart - Schedule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1916" y="1828457"/>
            <a:ext cx="10515600" cy="28629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16" y="5250593"/>
            <a:ext cx="10617381" cy="9810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77058" y="906935"/>
            <a:ext cx="14271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Gantt Chart</a:t>
            </a:r>
          </a:p>
        </p:txBody>
      </p:sp>
      <p:sp>
        <p:nvSpPr>
          <p:cNvPr id="7" name="Rectangle 6"/>
          <p:cNvSpPr/>
          <p:nvPr/>
        </p:nvSpPr>
        <p:spPr>
          <a:xfrm>
            <a:off x="4864753" y="4843982"/>
            <a:ext cx="1731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Work Division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Ahmad </a:t>
            </a:r>
            <a:r>
              <a:rPr lang="en-US" dirty="0" err="1"/>
              <a:t>Alharbi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66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146224"/>
              </p:ext>
            </p:extLst>
          </p:nvPr>
        </p:nvGraphicFramePr>
        <p:xfrm>
          <a:off x="4585061" y="1703705"/>
          <a:ext cx="7276012" cy="3102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006">
                  <a:extLst>
                    <a:ext uri="{9D8B030D-6E8A-4147-A177-3AD203B41FA5}">
                      <a16:colId xmlns:a16="http://schemas.microsoft.com/office/drawing/2014/main" val="3635492859"/>
                    </a:ext>
                  </a:extLst>
                </a:gridCol>
                <a:gridCol w="3638006">
                  <a:extLst>
                    <a:ext uri="{9D8B030D-6E8A-4147-A177-3AD203B41FA5}">
                      <a16:colId xmlns:a16="http://schemas.microsoft.com/office/drawing/2014/main" val="2773861379"/>
                    </a:ext>
                  </a:extLst>
                </a:gridCol>
              </a:tblGrid>
              <a:tr h="53929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Budget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33648"/>
                  </a:ext>
                </a:extLst>
              </a:tr>
              <a:tr h="539296">
                <a:tc>
                  <a:txBody>
                    <a:bodyPr/>
                    <a:lstStyle/>
                    <a:p>
                      <a:r>
                        <a:rPr lang="en-US" sz="2800" dirty="0"/>
                        <a:t>Total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$850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10551"/>
                  </a:ext>
                </a:extLst>
              </a:tr>
              <a:tr h="539296">
                <a:tc>
                  <a:txBody>
                    <a:bodyPr/>
                    <a:lstStyle/>
                    <a:p>
                      <a:r>
                        <a:rPr lang="en-US" sz="2800" dirty="0"/>
                        <a:t>Anticipated</a:t>
                      </a:r>
                      <a:r>
                        <a:rPr lang="en-US" sz="2800" baseline="0" dirty="0"/>
                        <a:t> Expenses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213326"/>
                  </a:ext>
                </a:extLst>
              </a:tr>
              <a:tr h="539296">
                <a:tc>
                  <a:txBody>
                    <a:bodyPr/>
                    <a:lstStyle/>
                    <a:p>
                      <a:r>
                        <a:rPr lang="en-US" sz="2800" dirty="0"/>
                        <a:t>Actual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438686"/>
                  </a:ext>
                </a:extLst>
              </a:tr>
              <a:tr h="539296">
                <a:tc>
                  <a:txBody>
                    <a:bodyPr/>
                    <a:lstStyle/>
                    <a:p>
                      <a:r>
                        <a:rPr lang="en-US" sz="2800" dirty="0"/>
                        <a:t>Remaining</a:t>
                      </a:r>
                      <a:r>
                        <a:rPr lang="en-US" sz="2800" baseline="0" dirty="0"/>
                        <a:t> Budget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77447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Mishary</a:t>
            </a:r>
            <a:r>
              <a:rPr lang="en-US" dirty="0"/>
              <a:t> </a:t>
            </a:r>
            <a:r>
              <a:rPr lang="en-US" dirty="0" err="1"/>
              <a:t>Alhooli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95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Conclusion	</a:t>
            </a:r>
          </a:p>
          <a:p>
            <a:pPr lvl="1"/>
            <a:r>
              <a:rPr lang="en-US" dirty="0"/>
              <a:t>Clients meetings have done to understand the project description</a:t>
            </a:r>
          </a:p>
          <a:p>
            <a:pPr lvl="1"/>
            <a:r>
              <a:rPr lang="en-US" dirty="0"/>
              <a:t>Team is working on the project details of Kinetic Sculpture</a:t>
            </a:r>
          </a:p>
          <a:p>
            <a:pPr lvl="1"/>
            <a:r>
              <a:rPr lang="en-US" dirty="0"/>
              <a:t>Benchmarking has done to find different similar projects</a:t>
            </a:r>
          </a:p>
          <a:p>
            <a:pPr lvl="1"/>
            <a:r>
              <a:rPr lang="en-US" dirty="0"/>
              <a:t>CR’s and ER’s have developed along with the QFD</a:t>
            </a:r>
          </a:p>
          <a:p>
            <a:pPr lvl="1"/>
            <a:endParaRPr lang="en-US" dirty="0"/>
          </a:p>
          <a:p>
            <a:r>
              <a:rPr lang="en-US" dirty="0"/>
              <a:t>Future Work</a:t>
            </a:r>
          </a:p>
          <a:p>
            <a:pPr lvl="1"/>
            <a:r>
              <a:rPr lang="en-US" dirty="0"/>
              <a:t>Functional models will develop </a:t>
            </a:r>
          </a:p>
          <a:p>
            <a:pPr lvl="1"/>
            <a:r>
              <a:rPr lang="en-US" dirty="0"/>
              <a:t>Concept variations will generate</a:t>
            </a:r>
          </a:p>
          <a:p>
            <a:pPr lvl="1"/>
            <a:r>
              <a:rPr lang="en-US" dirty="0"/>
              <a:t>Final Design will select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Mahmoud </a:t>
            </a:r>
            <a:r>
              <a:rPr lang="en-US" dirty="0" err="1"/>
              <a:t>Shaban</a:t>
            </a:r>
            <a:r>
              <a:rPr lang="en-US" dirty="0"/>
              <a:t>, Ahmad </a:t>
            </a:r>
            <a:r>
              <a:rPr lang="en-US" dirty="0" err="1"/>
              <a:t>Altheyaib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48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529" y="947615"/>
            <a:ext cx="6281873" cy="535353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[1] k8librarian, “Chase Field Kinetic Ball Sculpture,” K8 Librarian, 20-Jan-2012. [Online]. Available: https://k8librarian.wordpress.com/2012/01/17/chase-field-kinetic-ball-sculpture/. [Accessed: 26-Sep-2018].</a:t>
            </a:r>
          </a:p>
          <a:p>
            <a:r>
              <a:rPr lang="en-US" dirty="0"/>
              <a:t>[2] “Tom Boardman,” Engineered Sculptures. [Online]. Available: http://</a:t>
            </a:r>
            <a:r>
              <a:rPr lang="en-US" dirty="0" err="1"/>
              <a:t>www.engineeredsculptures.com</a:t>
            </a:r>
            <a:r>
              <a:rPr lang="en-US" dirty="0"/>
              <a:t>/</a:t>
            </a:r>
            <a:r>
              <a:rPr lang="en-US" dirty="0" err="1"/>
              <a:t>tomboardman</a:t>
            </a:r>
            <a:r>
              <a:rPr lang="en-US" dirty="0"/>
              <a:t>/. [Accessed: 26-Sep-2018].</a:t>
            </a:r>
          </a:p>
          <a:p>
            <a:r>
              <a:rPr lang="en-US" dirty="0"/>
              <a:t>[3] Google Search. [Online]. Available: https://</a:t>
            </a:r>
            <a:r>
              <a:rPr lang="en-US" dirty="0" err="1"/>
              <a:t>www.google.com</a:t>
            </a:r>
            <a:r>
              <a:rPr lang="en-US" dirty="0"/>
              <a:t>/</a:t>
            </a:r>
            <a:r>
              <a:rPr lang="en-US" dirty="0" err="1"/>
              <a:t>search?q</a:t>
            </a:r>
            <a:r>
              <a:rPr lang="en-US" dirty="0"/>
              <a:t>=Alex </a:t>
            </a:r>
            <a:r>
              <a:rPr lang="en-US" dirty="0" err="1"/>
              <a:t>hamill</a:t>
            </a:r>
            <a:r>
              <a:rPr lang="en-US" dirty="0"/>
              <a:t> </a:t>
            </a:r>
            <a:r>
              <a:rPr lang="en-US" dirty="0" err="1"/>
              <a:t>kinetic&amp;biw</a:t>
            </a:r>
            <a:r>
              <a:rPr lang="en-US" dirty="0"/>
              <a:t>=930&amp;bih=612&amp;tbm=</a:t>
            </a:r>
            <a:r>
              <a:rPr lang="en-US" dirty="0" err="1"/>
              <a:t>isch&amp;source</a:t>
            </a:r>
            <a:r>
              <a:rPr lang="en-US" dirty="0"/>
              <a:t>=</a:t>
            </a:r>
            <a:r>
              <a:rPr lang="en-US" dirty="0" err="1"/>
              <a:t>iu&amp;ictx</a:t>
            </a:r>
            <a:r>
              <a:rPr lang="en-US" dirty="0"/>
              <a:t>=1&amp;fir=MPXptk8_gRAWbM:,iftQGuM0-SXC8M,_&amp;usg=AI4_-kQOiTtFdd103e2RQfflvxYSxrb-hw&amp;sa=</a:t>
            </a:r>
            <a:r>
              <a:rPr lang="en-US" dirty="0" err="1"/>
              <a:t>X&amp;ved</a:t>
            </a:r>
            <a:r>
              <a:rPr lang="en-US" dirty="0"/>
              <a:t>=2ahUKEwjz_5G7gNrdAhWlMX0KHfl-CcwQ9QEwBXoECAQQDA#imgrc=MPXptk8_gRAWbM: [Accessed: 27-Sep-2018].[4] “Arthur </a:t>
            </a:r>
            <a:r>
              <a:rPr lang="en-US" dirty="0" err="1"/>
              <a:t>Ganson</a:t>
            </a:r>
            <a:r>
              <a:rPr lang="en-US" dirty="0"/>
              <a:t>,” Wikipedia, 05-Sep-2018. [Online]. Available: https://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Arthur_Ganson</a:t>
            </a:r>
            <a:r>
              <a:rPr lang="en-US" dirty="0"/>
              <a:t>. [Accessed: 26-Sep-2018].</a:t>
            </a:r>
          </a:p>
          <a:p>
            <a:r>
              <a:rPr lang="en-US" dirty="0"/>
              <a:t>[5] “Alan </a:t>
            </a:r>
            <a:r>
              <a:rPr lang="en-US" dirty="0" err="1"/>
              <a:t>Rath</a:t>
            </a:r>
            <a:r>
              <a:rPr lang="en-US" dirty="0"/>
              <a:t>,” Wikipedia, 13-Apr-2018. [Online]. Available: https://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Alan_Rath</a:t>
            </a:r>
            <a:r>
              <a:rPr lang="en-US" dirty="0"/>
              <a:t>. [Accessed: 26-Sep-2018].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</p:spTree>
    <p:extLst>
      <p:ext uri="{BB962C8B-B14F-4D97-AF65-F5344CB8AC3E}">
        <p14:creationId xmlns:p14="http://schemas.microsoft.com/office/powerpoint/2010/main" val="137630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1693" y="2276231"/>
            <a:ext cx="5959230" cy="952079"/>
          </a:xfrm>
        </p:spPr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Mahmoud Shaban, Abdulaziz Hussain, Ahmad Alharbi, Ahmad Altheyaib, Mishary Alhooli</a:t>
            </a:r>
          </a:p>
        </p:txBody>
      </p:sp>
    </p:spTree>
    <p:extLst>
      <p:ext uri="{BB962C8B-B14F-4D97-AF65-F5344CB8AC3E}">
        <p14:creationId xmlns:p14="http://schemas.microsoft.com/office/powerpoint/2010/main" val="33074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Project aim is to make a Kinetic Sculpture</a:t>
            </a:r>
          </a:p>
          <a:p>
            <a:endParaRPr lang="en-US" dirty="0"/>
          </a:p>
          <a:p>
            <a:r>
              <a:rPr lang="en-US" dirty="0"/>
              <a:t>Sculpture </a:t>
            </a:r>
          </a:p>
          <a:p>
            <a:pPr lvl="1"/>
            <a:r>
              <a:rPr lang="en-US" dirty="0"/>
              <a:t>An artificial man-made structure for any living or non-living thing</a:t>
            </a:r>
          </a:p>
          <a:p>
            <a:endParaRPr lang="en-US" dirty="0"/>
          </a:p>
          <a:p>
            <a:r>
              <a:rPr lang="en-US" dirty="0"/>
              <a:t>Kinetic</a:t>
            </a:r>
          </a:p>
          <a:p>
            <a:pPr lvl="1"/>
            <a:r>
              <a:rPr lang="en-US" dirty="0"/>
              <a:t>Any item in motion or moving</a:t>
            </a:r>
          </a:p>
          <a:p>
            <a:endParaRPr lang="en-US" dirty="0"/>
          </a:p>
          <a:p>
            <a:r>
              <a:rPr lang="en-US" dirty="0"/>
              <a:t>Kinetic Sculpture</a:t>
            </a:r>
          </a:p>
          <a:p>
            <a:pPr lvl="1"/>
            <a:r>
              <a:rPr lang="en-US" dirty="0"/>
              <a:t>An artificial structure which shows movement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Mahmoud </a:t>
            </a:r>
            <a:r>
              <a:rPr lang="en-US" dirty="0" err="1"/>
              <a:t>Shaban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7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 is working on Kinetic Sculpture with aim to show some interest towards the Mechanical Engineering Department</a:t>
            </a:r>
          </a:p>
          <a:p>
            <a:endParaRPr lang="en-US" dirty="0"/>
          </a:p>
          <a:p>
            <a:r>
              <a:rPr lang="en-US" dirty="0"/>
              <a:t>To provide physical example of Mechanical Engineering Principles</a:t>
            </a:r>
          </a:p>
          <a:p>
            <a:endParaRPr lang="en-US" dirty="0"/>
          </a:p>
          <a:p>
            <a:r>
              <a:rPr lang="en-US" dirty="0"/>
              <a:t>Using the Fun and Entertainment for interactive display</a:t>
            </a:r>
          </a:p>
          <a:p>
            <a:endParaRPr lang="en-US" dirty="0"/>
          </a:p>
          <a:p>
            <a:r>
              <a:rPr lang="en-US" dirty="0"/>
              <a:t>Its more like making a display item which can show some movement either some of its parts moves or it moves fully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Mahmoud </a:t>
            </a:r>
            <a:r>
              <a:rPr lang="en-US" dirty="0" err="1"/>
              <a:t>Shaban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83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and Sponsor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 </a:t>
            </a:r>
          </a:p>
          <a:p>
            <a:pPr lvl="1"/>
            <a:r>
              <a:rPr lang="en-US" dirty="0"/>
              <a:t>Dr. Sarah Oman</a:t>
            </a:r>
          </a:p>
          <a:p>
            <a:pPr lvl="2"/>
            <a:r>
              <a:rPr lang="en-US" dirty="0"/>
              <a:t>Lecturer, Northern Arizona University</a:t>
            </a:r>
          </a:p>
          <a:p>
            <a:pPr lvl="2"/>
            <a:r>
              <a:rPr lang="en-US" dirty="0"/>
              <a:t>Capstone coordinator, Mechanical Engineering professor</a:t>
            </a:r>
          </a:p>
          <a:p>
            <a:r>
              <a:rPr lang="en-US" dirty="0"/>
              <a:t>Sponsor By</a:t>
            </a:r>
          </a:p>
          <a:p>
            <a:pPr lvl="1"/>
            <a:r>
              <a:rPr lang="en-US" dirty="0"/>
              <a:t>Department of Mechanical Engineering, NAU</a:t>
            </a:r>
          </a:p>
          <a:p>
            <a:endParaRPr lang="en-US" dirty="0"/>
          </a:p>
          <a:p>
            <a:r>
              <a:rPr lang="en-US" dirty="0"/>
              <a:t>Project is important to show the Mechanical Engineering Principles and illustrate the Engineering Building and represent the ME department in a positive and marketable way to inspire the people towards engineering 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Ahmad </a:t>
            </a:r>
            <a:r>
              <a:rPr lang="en-US" dirty="0" err="1"/>
              <a:t>Altheyaib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5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Initial Thoughts:</a:t>
            </a:r>
          </a:p>
          <a:p>
            <a:pPr lvl="1"/>
            <a:r>
              <a:rPr lang="en-US" dirty="0"/>
              <a:t>Intellectual Design</a:t>
            </a:r>
          </a:p>
          <a:p>
            <a:pPr lvl="1"/>
            <a:r>
              <a:rPr lang="en-US" dirty="0"/>
              <a:t>Interlocking Gear System</a:t>
            </a:r>
          </a:p>
          <a:p>
            <a:pPr lvl="1"/>
            <a:r>
              <a:rPr lang="en-US" dirty="0"/>
              <a:t>Torque motor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Mishary</a:t>
            </a:r>
            <a:r>
              <a:rPr lang="en-US" dirty="0"/>
              <a:t> </a:t>
            </a:r>
            <a:r>
              <a:rPr lang="en-US" dirty="0" err="1"/>
              <a:t>Alhooli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6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48" y="597943"/>
            <a:ext cx="4195130" cy="4430509"/>
          </a:xfrm>
        </p:spPr>
        <p:txBody>
          <a:bodyPr/>
          <a:lstStyle/>
          <a:p>
            <a:r>
              <a:rPr lang="en-US" dirty="0"/>
              <a:t>Design inspirations</a:t>
            </a:r>
          </a:p>
          <a:p>
            <a:pPr lvl="1"/>
            <a:r>
              <a:rPr lang="en-US" dirty="0"/>
              <a:t>Chase Field Kinetic Sculpture [1]</a:t>
            </a:r>
          </a:p>
          <a:p>
            <a:pPr lvl="1"/>
            <a:r>
              <a:rPr lang="en-US" dirty="0"/>
              <a:t>Tom </a:t>
            </a:r>
            <a:r>
              <a:rPr lang="en-US" dirty="0" err="1"/>
              <a:t>Brodman</a:t>
            </a:r>
            <a:r>
              <a:rPr lang="en-US" dirty="0"/>
              <a:t> [2]</a:t>
            </a:r>
          </a:p>
          <a:p>
            <a:pPr lvl="1"/>
            <a:r>
              <a:rPr lang="en-US" dirty="0"/>
              <a:t>Alex Hamill [3]</a:t>
            </a:r>
          </a:p>
          <a:p>
            <a:pPr lvl="1"/>
            <a:r>
              <a:rPr lang="en-US" dirty="0"/>
              <a:t>Arthur </a:t>
            </a:r>
            <a:r>
              <a:rPr lang="en-US" dirty="0" err="1"/>
              <a:t>Ganson</a:t>
            </a:r>
            <a:r>
              <a:rPr lang="en-US" dirty="0"/>
              <a:t> [4]</a:t>
            </a:r>
          </a:p>
          <a:p>
            <a:pPr lvl="1"/>
            <a:r>
              <a:rPr lang="en-US" dirty="0"/>
              <a:t>Alan </a:t>
            </a:r>
            <a:r>
              <a:rPr lang="en-US" dirty="0" err="1"/>
              <a:t>Rath</a:t>
            </a:r>
            <a:r>
              <a:rPr lang="en-US" dirty="0"/>
              <a:t> [5]</a:t>
            </a:r>
          </a:p>
        </p:txBody>
      </p:sp>
      <p:pic>
        <p:nvPicPr>
          <p:cNvPr id="7" name="Picture 6" descr="kinetic-sculp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716" y="287317"/>
            <a:ext cx="2910153" cy="217049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58932" y="6537960"/>
            <a:ext cx="10588752" cy="320040"/>
          </a:xfrm>
        </p:spPr>
        <p:txBody>
          <a:bodyPr/>
          <a:lstStyle/>
          <a:p>
            <a:r>
              <a:rPr lang="en-US" dirty="0"/>
              <a:t>Mahmoud </a:t>
            </a:r>
            <a:r>
              <a:rPr lang="en-US" dirty="0" err="1"/>
              <a:t>Shaban</a:t>
            </a:r>
            <a:r>
              <a:rPr lang="en-US" dirty="0"/>
              <a:t> </a:t>
            </a:r>
            <a:r>
              <a:rPr lang="en-US" dirty="0" err="1"/>
              <a:t>Mishary</a:t>
            </a:r>
            <a:r>
              <a:rPr lang="en-US" dirty="0"/>
              <a:t> </a:t>
            </a:r>
            <a:r>
              <a:rPr lang="en-US" dirty="0" err="1"/>
              <a:t>Alhooli</a:t>
            </a:r>
            <a:endParaRPr lang="en-US" dirty="0"/>
          </a:p>
        </p:txBody>
      </p:sp>
      <p:pic>
        <p:nvPicPr>
          <p:cNvPr id="5" name="Picture 4" descr="arthur-ganson-machine-with-concrete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90" y="4194143"/>
            <a:ext cx="3014725" cy="20338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98853" y="6221427"/>
            <a:ext cx="50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[5]</a:t>
            </a:r>
          </a:p>
        </p:txBody>
      </p:sp>
      <p:pic>
        <p:nvPicPr>
          <p:cNvPr id="8" name="Picture 7" descr="Alex hamill 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206" y="2988849"/>
            <a:ext cx="3078706" cy="240345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404011" y="5580042"/>
            <a:ext cx="50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[3]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75726" y="2539882"/>
            <a:ext cx="50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[1]</a:t>
            </a:r>
          </a:p>
        </p:txBody>
      </p:sp>
    </p:spTree>
    <p:extLst>
      <p:ext uri="{BB962C8B-B14F-4D97-AF65-F5344CB8AC3E}">
        <p14:creationId xmlns:p14="http://schemas.microsoft.com/office/powerpoint/2010/main" val="4175563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Kinetic Sculpture</a:t>
            </a:r>
          </a:p>
          <a:p>
            <a:pPr lvl="1"/>
            <a:r>
              <a:rPr lang="en-US" dirty="0"/>
              <a:t>For Engineering Building at NAU</a:t>
            </a:r>
          </a:p>
          <a:p>
            <a:r>
              <a:rPr lang="en-US" dirty="0"/>
              <a:t>Physical example of Mechanical Engineering</a:t>
            </a:r>
          </a:p>
          <a:p>
            <a:pPr lvl="1"/>
            <a:r>
              <a:rPr lang="en-US" dirty="0"/>
              <a:t>Fun and Entertainment</a:t>
            </a:r>
          </a:p>
          <a:p>
            <a:r>
              <a:rPr lang="en-US" dirty="0"/>
              <a:t>Robust System</a:t>
            </a:r>
          </a:p>
          <a:p>
            <a:r>
              <a:rPr lang="en-US" dirty="0"/>
              <a:t>Room to Room movability </a:t>
            </a:r>
          </a:p>
          <a:p>
            <a:r>
              <a:rPr lang="en-US" dirty="0"/>
              <a:t>At-least three Engineering Principles</a:t>
            </a:r>
          </a:p>
          <a:p>
            <a:r>
              <a:rPr lang="en-US" dirty="0"/>
              <a:t>Present to ME department </a:t>
            </a:r>
          </a:p>
          <a:p>
            <a:pPr lvl="1"/>
            <a:r>
              <a:rPr lang="en-US" dirty="0"/>
              <a:t>Positive and Inspirational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Ahmad </a:t>
            </a:r>
            <a:r>
              <a:rPr lang="en-US" dirty="0" err="1"/>
              <a:t>Alharbi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690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70" y="0"/>
            <a:ext cx="6281873" cy="5248622"/>
          </a:xfrm>
        </p:spPr>
        <p:txBody>
          <a:bodyPr/>
          <a:lstStyle/>
          <a:p>
            <a:r>
              <a:rPr lang="en-US" dirty="0"/>
              <a:t>Based on the design requirements that we have proposed with our client. Our client decided that our customer needs would be: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887164"/>
              </p:ext>
            </p:extLst>
          </p:nvPr>
        </p:nvGraphicFramePr>
        <p:xfrm>
          <a:off x="5330145" y="3318179"/>
          <a:ext cx="4911136" cy="2976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11136">
                  <a:extLst>
                    <a:ext uri="{9D8B030D-6E8A-4147-A177-3AD203B41FA5}">
                      <a16:colId xmlns:a16="http://schemas.microsoft.com/office/drawing/2014/main" val="3971747296"/>
                    </a:ext>
                  </a:extLst>
                </a:gridCol>
              </a:tblGrid>
              <a:tr h="339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Customer Requirements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660227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Fits into the Door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682718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Two person can carry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4272695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Durable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7808646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Entertaining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9707792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Robust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1481095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Interactive 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0780867"/>
                  </a:ext>
                </a:extLst>
              </a:tr>
              <a:tr h="3390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Portable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8909192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3248" y="6537960"/>
            <a:ext cx="10588752" cy="320040"/>
          </a:xfrm>
        </p:spPr>
        <p:txBody>
          <a:bodyPr/>
          <a:lstStyle/>
          <a:p>
            <a:r>
              <a:rPr lang="en-US" dirty="0"/>
              <a:t>Abdulaziz Hussain</a:t>
            </a:r>
          </a:p>
        </p:txBody>
      </p:sp>
    </p:spTree>
    <p:extLst>
      <p:ext uri="{BB962C8B-B14F-4D97-AF65-F5344CB8AC3E}">
        <p14:creationId xmlns:p14="http://schemas.microsoft.com/office/powerpoint/2010/main" val="113101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technical requirements abstract from customer requirements are Engineering Requirements</a:t>
            </a:r>
          </a:p>
          <a:p>
            <a:r>
              <a:rPr lang="en-US" dirty="0"/>
              <a:t>Movability means easy to carry</a:t>
            </a:r>
          </a:p>
          <a:p>
            <a:pPr lvl="1"/>
            <a:r>
              <a:rPr lang="en-US" dirty="0"/>
              <a:t>Easy to carry create light weight requirement and 50 lb. is easy to carry by two persons</a:t>
            </a:r>
          </a:p>
          <a:p>
            <a:r>
              <a:rPr lang="en-US" dirty="0"/>
              <a:t>Room to Room movement </a:t>
            </a:r>
          </a:p>
          <a:p>
            <a:pPr lvl="1"/>
            <a:r>
              <a:rPr lang="en-US" dirty="0"/>
              <a:t>Volume should be small to move from doors create volume requirement</a:t>
            </a:r>
          </a:p>
          <a:p>
            <a:r>
              <a:rPr lang="en-US" dirty="0"/>
              <a:t>Kinetic Sculpture </a:t>
            </a:r>
          </a:p>
          <a:p>
            <a:pPr lvl="1"/>
            <a:r>
              <a:rPr lang="en-US" dirty="0"/>
              <a:t>Motor and other requirements generated from motion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Ahmad </a:t>
            </a:r>
            <a:r>
              <a:rPr lang="en-US" dirty="0" err="1"/>
              <a:t>Altheyaib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1024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745</TotalTime>
  <Words>796</Words>
  <Application>Microsoft Macintosh PowerPoint</Application>
  <PresentationFormat>Widescreen</PresentationFormat>
  <Paragraphs>148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Calibri Light</vt:lpstr>
      <vt:lpstr>Rockwell</vt:lpstr>
      <vt:lpstr>Times New Roman</vt:lpstr>
      <vt:lpstr>Wingdings</vt:lpstr>
      <vt:lpstr>Atlas</vt:lpstr>
      <vt:lpstr>KINETIC SCULPTURE</vt:lpstr>
      <vt:lpstr>Introduction</vt:lpstr>
      <vt:lpstr>Description</vt:lpstr>
      <vt:lpstr>Client and Sponsor</vt:lpstr>
      <vt:lpstr>Background</vt:lpstr>
      <vt:lpstr>Benchmarking</vt:lpstr>
      <vt:lpstr>Design Requirements</vt:lpstr>
      <vt:lpstr>Customer Requirements</vt:lpstr>
      <vt:lpstr>Engineering Requirements</vt:lpstr>
      <vt:lpstr>Engineering Requirements</vt:lpstr>
      <vt:lpstr>House of Quality (QFD)</vt:lpstr>
      <vt:lpstr>PowerPoint Presentation</vt:lpstr>
      <vt:lpstr>Gantt Chart - Schedule</vt:lpstr>
      <vt:lpstr>Budget</vt:lpstr>
      <vt:lpstr>Conclusion</vt:lpstr>
      <vt:lpstr>References</vt:lpstr>
      <vt:lpstr>Any Questions?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KINETIC SCULPTURE</dc:title>
  <dc:creator>khawar Nawaz</dc:creator>
  <cp:lastModifiedBy>Ahmad M A A S Altheyaib</cp:lastModifiedBy>
  <cp:revision>77</cp:revision>
  <dcterms:created xsi:type="dcterms:W3CDTF">2018-09-25T13:33:54Z</dcterms:created>
  <dcterms:modified xsi:type="dcterms:W3CDTF">2018-09-27T02:01:40Z</dcterms:modified>
</cp:coreProperties>
</file>