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D809B10-B180-4EA8-855D-E6A8543A5EC5}">
  <a:tblStyle styleId="{6D809B10-B180-4EA8-855D-E6A8543A5EC5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C"/>
          </a:solidFill>
        </a:fill>
      </a:tcStyle>
    </a:wholeTbl>
    <a:band1H>
      <a:tcTxStyle/>
      <a:tcStyle>
        <a:tcBdr/>
        <a:fill>
          <a:solidFill>
            <a:srgbClr val="CCE0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0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48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180AF-AF2C-114A-BC76-AF3A24BC2DB8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AA062-3A55-0E4F-A6A0-3FF53467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7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40839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4c76ed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4c76ed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smtClean="0"/>
              <a:t>Mahmoud Shaban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ctrTitle"/>
          </p:nvPr>
        </p:nvSpPr>
        <p:spPr>
          <a:xfrm>
            <a:off x="1751012" y="1273135"/>
            <a:ext cx="8690100" cy="2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KINETIC SCULPTURE</a:t>
            </a:r>
            <a:endParaRPr sz="4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1"/>
          </p:nvPr>
        </p:nvSpPr>
        <p:spPr>
          <a:xfrm>
            <a:off x="1751000" y="3886200"/>
            <a:ext cx="8690100" cy="20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 b="1" dirty="0">
                <a:solidFill>
                  <a:srgbClr val="000000"/>
                </a:solidFill>
              </a:rPr>
              <a:t>Ahmad </a:t>
            </a:r>
            <a:r>
              <a:rPr lang="en-US" sz="2400" b="1" dirty="0" err="1">
                <a:solidFill>
                  <a:srgbClr val="000000"/>
                </a:solidFill>
              </a:rPr>
              <a:t>Alharbi</a:t>
            </a:r>
            <a:endParaRPr sz="2400" b="1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 b="1" dirty="0" err="1">
                <a:solidFill>
                  <a:srgbClr val="000000"/>
                </a:solidFill>
              </a:rPr>
              <a:t>Mishary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Alhooli</a:t>
            </a:r>
            <a:endParaRPr sz="2400" b="1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Ahmad </a:t>
            </a:r>
            <a:r>
              <a:rPr lang="en-US" sz="2400" b="1" dirty="0" err="1">
                <a:solidFill>
                  <a:srgbClr val="000000"/>
                </a:solidFill>
              </a:rPr>
              <a:t>Altheyaib</a:t>
            </a:r>
            <a:endParaRPr sz="2400" b="1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 b="1" dirty="0">
                <a:solidFill>
                  <a:srgbClr val="000000"/>
                </a:solidFill>
              </a:rPr>
              <a:t>Abdulaziz Hussain</a:t>
            </a:r>
            <a:endParaRPr sz="2400" b="1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2400" b="1" dirty="0">
                <a:solidFill>
                  <a:srgbClr val="000000"/>
                </a:solidFill>
              </a:rPr>
              <a:t>Mahmoud </a:t>
            </a:r>
            <a:r>
              <a:rPr lang="en-US" sz="2400" b="1" dirty="0" err="1">
                <a:solidFill>
                  <a:srgbClr val="000000"/>
                </a:solidFill>
              </a:rPr>
              <a:t>Shaban</a:t>
            </a:r>
            <a:endParaRPr sz="2400" b="1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5282" y="173954"/>
            <a:ext cx="3022350" cy="443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-81700" y="2927250"/>
            <a:ext cx="942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754436" y="1496405"/>
            <a:ext cx="2124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10/24/2018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DESIGN CONSIDERED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Rolling Balls Clock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Rolling Balls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Minimum interactivity </a:t>
            </a:r>
            <a:endParaRPr/>
          </a:p>
          <a:p>
            <a:pPr marL="685800" marR="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Train message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Display message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Minimum interactivty</a:t>
            </a: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0420" y="2035244"/>
            <a:ext cx="1681982" cy="161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0421" y="4178474"/>
            <a:ext cx="1681981" cy="16127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Mahmoud Shaban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DECISION MATRIX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25" name="Google Shape;225;p29"/>
          <p:cNvGraphicFramePr/>
          <p:nvPr>
            <p:extLst>
              <p:ext uri="{D42A27DB-BD31-4B8C-83A1-F6EECF244321}">
                <p14:modId xmlns:p14="http://schemas.microsoft.com/office/powerpoint/2010/main" val="3998021849"/>
              </p:ext>
            </p:extLst>
          </p:nvPr>
        </p:nvGraphicFramePr>
        <p:xfrm>
          <a:off x="1783583" y="1874025"/>
          <a:ext cx="8229650" cy="4167025"/>
        </p:xfrm>
        <a:graphic>
          <a:graphicData uri="http://schemas.openxmlformats.org/drawingml/2006/table">
            <a:tbl>
              <a:tblPr firstRow="1" firstCol="1" bandRow="1">
                <a:noFill/>
                <a:tableStyleId>{6D809B10-B180-4EA8-855D-E6A8543A5EC5}</a:tableStyleId>
              </a:tblPr>
              <a:tblGrid>
                <a:gridCol w="1248775"/>
                <a:gridCol w="825775"/>
                <a:gridCol w="826600"/>
                <a:gridCol w="826600"/>
                <a:gridCol w="1241400"/>
                <a:gridCol w="749100"/>
                <a:gridCol w="1094350"/>
                <a:gridCol w="837425"/>
                <a:gridCol w="579625"/>
              </a:tblGrid>
              <a:tr h="141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Decision Matrix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Fits into the door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/>
                        <a:t>Two can</a:t>
                      </a:r>
                      <a:r>
                        <a:rPr lang="en-US" sz="1400" u="none" strike="noStrike" cap="none" baseline="0" dirty="0" smtClean="0"/>
                        <a:t> Lift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Durable 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Entertaining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Robust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Interactive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Portable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Total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</a:tr>
              <a:tr h="40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Weight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 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</a:tr>
              <a:tr h="647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Bird Sculpture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6x7=42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6x6</a:t>
                      </a:r>
                      <a:r>
                        <a:rPr lang="en-US" sz="1400" u="none" strike="noStrike" cap="none" dirty="0" smtClean="0"/>
                        <a:t>=36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4x5=20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6x4=24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6x3=18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4x2=12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5x1=5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/>
                        <a:t>157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</a:tr>
              <a:tr h="85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Rolling Ball Clock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4x7=28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3x6=18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2x5=10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4x4=16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3x3=9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2x2=4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2x1=2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87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</a:tr>
              <a:tr h="85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Train </a:t>
                      </a:r>
                      <a:r>
                        <a:rPr lang="en-US" u="none" strike="noStrike" cap="none"/>
                        <a:t> Message Sculpture</a:t>
                      </a:r>
                      <a:endParaRPr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2x7=14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3x6=18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3x5=15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3x4=12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2x3=6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2x2=4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3x1=3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72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125" marR="56125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750313" y="6089602"/>
            <a:ext cx="6672887" cy="365125"/>
          </a:xfrm>
        </p:spPr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/>
              <a:t>Altheyaib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DESIGN SELECTED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Top three designs from pugh chart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Bird Sculpture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Rolling Ball Clock Sculpture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/>
              <a:t>Train Message</a:t>
            </a:r>
            <a:r>
              <a:rPr lang="en-US"/>
              <a:t> Sculpture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Pugh Chart presented in Appendix A</a:t>
            </a:r>
            <a:endParaRPr/>
          </a:p>
          <a:p>
            <a:pPr marL="685800" marR="0" lvl="1" indent="-1143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err="1" smtClean="0"/>
              <a:t>Mishary</a:t>
            </a:r>
            <a:r>
              <a:rPr lang="en-US" dirty="0" smtClean="0"/>
              <a:t> </a:t>
            </a:r>
            <a:r>
              <a:rPr lang="en-US" dirty="0" err="1" smtClean="0"/>
              <a:t>Alhooli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DESIGN SELECTED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/>
              <a:t>Bird Sculpture has been selected as our final design 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/>
              <a:t>It followed all the customer requirements</a:t>
            </a:r>
            <a:endParaRPr sz="1850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This sculpture can fits into the door easily </a:t>
            </a:r>
            <a:endParaRPr sz="1665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Two person can carry bird sculpture</a:t>
            </a:r>
            <a:endParaRPr sz="1665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It will be durable because of selected materials</a:t>
            </a:r>
            <a:endParaRPr sz="1665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It Is entertaining</a:t>
            </a:r>
            <a:endParaRPr sz="1665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Bird sculpture is robust</a:t>
            </a:r>
            <a:endParaRPr sz="1665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It is interactive </a:t>
            </a:r>
            <a:endParaRPr sz="1665"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Char char="•"/>
            </a:pPr>
            <a:r>
              <a:rPr lang="en-US" sz="1665"/>
              <a:t>It is portable</a:t>
            </a:r>
            <a:endParaRPr sz="1665"/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/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0525" y="1348450"/>
            <a:ext cx="2407075" cy="252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9943" y="4230175"/>
            <a:ext cx="2837656" cy="15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err="1" smtClean="0"/>
              <a:t>Mishary</a:t>
            </a:r>
            <a:r>
              <a:rPr lang="en-US" dirty="0" smtClean="0"/>
              <a:t> </a:t>
            </a:r>
            <a:r>
              <a:rPr lang="en-US" dirty="0" err="1" smtClean="0"/>
              <a:t>Alhooli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913775" y="-67283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GANTT CHART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45" name="Google Shape;245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00218" y="1332822"/>
            <a:ext cx="9372000" cy="32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218" y="4598662"/>
            <a:ext cx="9372138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913774" y="6284377"/>
            <a:ext cx="6672887" cy="365125"/>
          </a:xfrm>
        </p:spPr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 smtClean="0"/>
              <a:t>Alharbi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BUDGET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52" name="Google Shape;252;p33"/>
          <p:cNvGraphicFramePr/>
          <p:nvPr/>
        </p:nvGraphicFramePr>
        <p:xfrm>
          <a:off x="2457994" y="2214694"/>
          <a:ext cx="7276000" cy="2696500"/>
        </p:xfrm>
        <a:graphic>
          <a:graphicData uri="http://schemas.openxmlformats.org/drawingml/2006/table">
            <a:tbl>
              <a:tblPr firstRow="1" bandRow="1">
                <a:noFill/>
                <a:tableStyleId>{6D809B10-B180-4EA8-855D-E6A8543A5EC5}</a:tableStyleId>
              </a:tblPr>
              <a:tblGrid>
                <a:gridCol w="3638000"/>
                <a:gridCol w="3638000"/>
              </a:tblGrid>
              <a:tr h="539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Budget Description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Price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</a:tr>
              <a:tr h="53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Total B</a:t>
                      </a:r>
                      <a:r>
                        <a:rPr lang="en-US" sz="2800"/>
                        <a:t>udget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$1300</a:t>
                      </a:r>
                      <a:endParaRPr sz="2800"/>
                    </a:p>
                  </a:txBody>
                  <a:tcPr marL="91450" marR="91450" marT="45725" marB="45725"/>
                </a:tc>
              </a:tr>
              <a:tr h="53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Anticipated Expenses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$1280</a:t>
                      </a:r>
                      <a:endParaRPr sz="2800"/>
                    </a:p>
                  </a:txBody>
                  <a:tcPr marL="91450" marR="91450" marT="45725" marB="45725"/>
                </a:tc>
              </a:tr>
              <a:tr h="53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Actual Expenses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$20</a:t>
                      </a:r>
                      <a:endParaRPr sz="2800"/>
                    </a:p>
                  </a:txBody>
                  <a:tcPr marL="91450" marR="91450" marT="45725" marB="45725"/>
                </a:tc>
              </a:tr>
              <a:tr h="539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Remaining Budget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$1280</a:t>
                      </a:r>
                      <a:endParaRPr sz="2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err="1" smtClean="0"/>
              <a:t>Mishary</a:t>
            </a:r>
            <a:r>
              <a:rPr lang="en-US" dirty="0" smtClean="0"/>
              <a:t> </a:t>
            </a:r>
            <a:r>
              <a:rPr lang="en-US" dirty="0" err="1" smtClean="0"/>
              <a:t>Alhooli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 sz="36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914087" y="18105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Conclusion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endParaRPr sz="1800"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Clients meetings have been done to understand the project description</a:t>
            </a:r>
            <a:endParaRPr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Team is working on improving the Project by adding more details and ME principles.</a:t>
            </a:r>
            <a:endParaRPr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Cr’s and </a:t>
            </a:r>
            <a:r>
              <a:rPr lang="en-US" dirty="0" err="1"/>
              <a:t>Er’s</a:t>
            </a:r>
            <a:r>
              <a:rPr lang="en-US" dirty="0"/>
              <a:t> have been developed along with the QFD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Final design has selected using Pugh Chart and decision matrix</a:t>
            </a:r>
            <a:endParaRPr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The design needs improvements  ( dimensions and rotation ) based on current sculpture.</a:t>
            </a:r>
            <a:endParaRPr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Gantt has been updated.</a:t>
            </a:r>
            <a:endParaRPr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Currently ahead of schedule. </a:t>
            </a:r>
            <a:endParaRPr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635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Future Work</a:t>
            </a:r>
            <a:endParaRPr sz="1800"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Improvements to current design.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Bill of materials </a:t>
            </a:r>
            <a:endParaRPr dirty="0"/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Technical analysis</a:t>
            </a:r>
            <a:endParaRPr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2714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Final report</a:t>
            </a:r>
            <a:endParaRPr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913774" y="6248400"/>
            <a:ext cx="6672887" cy="365125"/>
          </a:xfrm>
        </p:spPr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 smtClean="0"/>
              <a:t>Altheyaib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REFERENCES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4" name="Google Shape;264;p3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[1]	</a:t>
            </a:r>
            <a:r>
              <a:rPr lang="en-US" dirty="0"/>
              <a:t>fine monument, available [online], https://</a:t>
            </a:r>
            <a:r>
              <a:rPr lang="en-US" dirty="0" err="1"/>
              <a:t>www.google.com.pk</a:t>
            </a:r>
            <a:r>
              <a:rPr lang="en-US" dirty="0"/>
              <a:t>/</a:t>
            </a:r>
            <a:r>
              <a:rPr lang="en-US" dirty="0" err="1"/>
              <a:t>url?sa</a:t>
            </a:r>
            <a:r>
              <a:rPr lang="en-US" dirty="0"/>
              <a:t>=</a:t>
            </a:r>
            <a:r>
              <a:rPr lang="en-US" dirty="0" err="1"/>
              <a:t>i&amp;rct</a:t>
            </a:r>
            <a:r>
              <a:rPr lang="en-US" dirty="0"/>
              <a:t>=</a:t>
            </a:r>
            <a:r>
              <a:rPr lang="en-US" dirty="0" err="1"/>
              <a:t>j&amp;q</a:t>
            </a:r>
            <a:r>
              <a:rPr lang="en-US" dirty="0"/>
              <a:t>=&amp;</a:t>
            </a:r>
            <a:r>
              <a:rPr lang="en-US" dirty="0" err="1"/>
              <a:t>esrc</a:t>
            </a:r>
            <a:r>
              <a:rPr lang="en-US" dirty="0"/>
              <a:t>=</a:t>
            </a:r>
            <a:r>
              <a:rPr lang="en-US" dirty="0" err="1"/>
              <a:t>s&amp;source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[2]	</a:t>
            </a:r>
            <a:r>
              <a:rPr lang="en-US" dirty="0"/>
              <a:t>d. able, “</a:t>
            </a:r>
            <a:r>
              <a:rPr lang="en-US" dirty="0" err="1"/>
              <a:t>dulut</a:t>
            </a:r>
            <a:r>
              <a:rPr lang="en-US" dirty="0"/>
              <a:t> </a:t>
            </a:r>
            <a:r>
              <a:rPr lang="en-US" dirty="0" err="1"/>
              <a:t>kindetic</a:t>
            </a:r>
            <a:r>
              <a:rPr lang="en-US" dirty="0"/>
              <a:t> sculpture”, available [online], https://</a:t>
            </a:r>
            <a:r>
              <a:rPr lang="en-US" dirty="0" err="1"/>
              <a:t>www.pinterest.com</a:t>
            </a:r>
            <a:r>
              <a:rPr lang="en-US" dirty="0"/>
              <a:t>/pin/401242648032617772/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[3]	</a:t>
            </a:r>
            <a:r>
              <a:rPr lang="en-US" dirty="0" err="1"/>
              <a:t>aedas</a:t>
            </a:r>
            <a:r>
              <a:rPr lang="en-US" dirty="0"/>
              <a:t>, “building sculpture”, available [online], https://</a:t>
            </a:r>
            <a:r>
              <a:rPr lang="en-US" dirty="0" err="1"/>
              <a:t>www.pinterest.com</a:t>
            </a:r>
            <a:r>
              <a:rPr lang="en-US" dirty="0"/>
              <a:t>/pin/401242648027205631/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[4]	</a:t>
            </a:r>
            <a:r>
              <a:rPr lang="en-US" dirty="0"/>
              <a:t>l. bridge, “bridge”, available [online], https://</a:t>
            </a:r>
            <a:r>
              <a:rPr lang="en-US" dirty="0" err="1"/>
              <a:t>www.pinterest.com</a:t>
            </a:r>
            <a:r>
              <a:rPr lang="en-US" dirty="0"/>
              <a:t>/pin/401242648032617707/</a:t>
            </a:r>
            <a:endParaRPr dirty="0"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 rot="10800000" flipV="1">
            <a:off x="913774" y="6073645"/>
            <a:ext cx="3072163" cy="220474"/>
          </a:xfrm>
        </p:spPr>
        <p:txBody>
          <a:bodyPr/>
          <a:lstStyle/>
          <a:p>
            <a:r>
              <a:rPr lang="en-US" dirty="0"/>
              <a:t>Kinetic Sculpture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>
            <a:spLocks noGrp="1"/>
          </p:cNvSpPr>
          <p:nvPr>
            <p:ph type="title"/>
          </p:nvPr>
        </p:nvSpPr>
        <p:spPr>
          <a:xfrm>
            <a:off x="913763" y="-228608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APPENDIX A – PUGH CHART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270" name="Google Shape;270;p36"/>
          <p:cNvGraphicFramePr/>
          <p:nvPr>
            <p:extLst>
              <p:ext uri="{D42A27DB-BD31-4B8C-83A1-F6EECF244321}">
                <p14:modId xmlns:p14="http://schemas.microsoft.com/office/powerpoint/2010/main" val="135033874"/>
              </p:ext>
            </p:extLst>
          </p:nvPr>
        </p:nvGraphicFramePr>
        <p:xfrm>
          <a:off x="363109" y="1075097"/>
          <a:ext cx="11471075" cy="4906227"/>
        </p:xfrm>
        <a:graphic>
          <a:graphicData uri="http://schemas.openxmlformats.org/drawingml/2006/table">
            <a:tbl>
              <a:tblPr firstRow="1" firstCol="1" bandRow="1">
                <a:noFill/>
                <a:tableStyleId>{6D809B10-B180-4EA8-855D-E6A8543A5EC5}</a:tableStyleId>
              </a:tblPr>
              <a:tblGrid>
                <a:gridCol w="2453452"/>
                <a:gridCol w="880175"/>
                <a:gridCol w="892750"/>
                <a:gridCol w="829879"/>
                <a:gridCol w="1031063"/>
                <a:gridCol w="792158"/>
                <a:gridCol w="704140"/>
                <a:gridCol w="829879"/>
                <a:gridCol w="1144228"/>
                <a:gridCol w="842454"/>
                <a:gridCol w="767010"/>
                <a:gridCol w="303887"/>
              </a:tblGrid>
              <a:tr h="27602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KINETIC SCULPTURE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 anchor="ctr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Weight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Catapult Sculpture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Bird Sculpture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KINETIC SCULPTURE DATUM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Rotating Gears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Clock Rolling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Train Message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International Symbol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Football Sculpture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Walking Robot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71755" marR="71755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Balls Rolling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Fits into the Door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/>
                        <a:t>Two can lift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Durable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Entertaining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Robust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Interactive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Portable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+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Pluses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Minus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  <a:tr h="214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Total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 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-2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-1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000" marR="53000" marT="0" marB="0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>
          <a:xfrm>
            <a:off x="363109" y="6535272"/>
            <a:ext cx="6672887" cy="365125"/>
          </a:xfrm>
        </p:spPr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/>
              <a:t>Altheyaib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11427785" y="6583824"/>
            <a:ext cx="764215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18</a:t>
            </a:fld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title"/>
          </p:nvPr>
        </p:nvSpPr>
        <p:spPr>
          <a:xfrm>
            <a:off x="982900" y="2367092"/>
            <a:ext cx="10364400" cy="159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Questions ?</a:t>
            </a:r>
            <a:endParaRPr sz="960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Kinetic Sculpture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INTRODUCTION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/>
              <a:t>Project aim is to make a Kinetic Sculpture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endParaRPr sz="155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/>
              <a:t>Sculpture 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Arial"/>
              <a:buChar char="•"/>
            </a:pPr>
            <a:r>
              <a:rPr lang="en-US" sz="1395"/>
              <a:t>An artificial man-made  structure for any living or non-living thing</a:t>
            </a:r>
            <a:endParaRPr/>
          </a:p>
          <a:p>
            <a:pPr marL="228600" marR="0" lvl="0" indent="-1301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endParaRPr sz="155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/>
              <a:t>Kinetic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Arial"/>
              <a:buChar char="•"/>
            </a:pPr>
            <a:r>
              <a:rPr lang="en-US" sz="1395"/>
              <a:t>Any item in motion or moving</a:t>
            </a:r>
            <a:endParaRPr/>
          </a:p>
          <a:p>
            <a:pPr marL="228600" marR="0" lvl="0" indent="-13017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None/>
            </a:pPr>
            <a:endParaRPr sz="1550"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Arial"/>
              <a:buChar char="•"/>
            </a:pPr>
            <a:r>
              <a:rPr lang="en-US" sz="1550"/>
              <a:t>Kinetic Sculpture</a:t>
            </a:r>
            <a:endParaRPr/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95"/>
              <a:buFont typeface="Arial"/>
              <a:buChar char="•"/>
            </a:pPr>
            <a:r>
              <a:rPr lang="en-US" sz="1395"/>
              <a:t>An artificial structure which shows movement </a:t>
            </a:r>
            <a:endParaRPr sz="1395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Mahmoud </a:t>
            </a:r>
            <a:r>
              <a:rPr lang="en-US" dirty="0" err="1" smtClean="0"/>
              <a:t>Shaban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DESCRIPTION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95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Team is aiming to get the kinetic sculpture working efficiently into putting down the calculations required </a:t>
            </a:r>
            <a:endParaRPr sz="1700"/>
          </a:p>
          <a:p>
            <a:pPr marL="228600" marR="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To provide physical example of mechanical engineering principles</a:t>
            </a:r>
            <a:endParaRPr sz="170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Making a display item which can show some movement either some of its parts moves or it moves fully </a:t>
            </a:r>
            <a:endParaRPr sz="1700"/>
          </a:p>
          <a:p>
            <a:pPr marL="228600" marR="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We are demonstrating physical principles towards the Engineering Department</a:t>
            </a:r>
            <a:endParaRPr/>
          </a:p>
          <a:p>
            <a:pPr marL="228600" marR="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We seperated the calculations into:</a:t>
            </a:r>
            <a:endParaRPr sz="1700"/>
          </a:p>
          <a:p>
            <a:pPr marL="685800" marR="0" lvl="1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Springs</a:t>
            </a:r>
            <a:endParaRPr sz="1700"/>
          </a:p>
          <a:p>
            <a:pPr marL="685800" marR="0" lvl="1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Fatigue</a:t>
            </a:r>
            <a:endParaRPr sz="1700"/>
          </a:p>
          <a:p>
            <a:pPr marL="685800" marR="0" lvl="1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Torque</a:t>
            </a:r>
            <a:endParaRPr sz="1700"/>
          </a:p>
          <a:p>
            <a:pPr marL="685800" marR="0" lvl="1" indent="-222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Stability</a:t>
            </a:r>
            <a:endParaRPr sz="1700"/>
          </a:p>
          <a:p>
            <a:pPr marL="228600" marR="0" lvl="0" indent="-209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More details on these calculations will be on the report</a:t>
            </a:r>
            <a:endParaRPr sz="1700"/>
          </a:p>
          <a:p>
            <a:pPr marL="228600" marR="0" lvl="0" indent="-1206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Mahmoud Shaban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CLIENT AND SPONSOR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913775" y="2367102"/>
            <a:ext cx="103638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54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Client </a:t>
            </a:r>
            <a:endParaRPr sz="1800"/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Dr. Sarah Oman</a:t>
            </a:r>
            <a:endParaRPr/>
          </a:p>
          <a:p>
            <a:pPr marL="1143000" lvl="2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Lecturer, Northern Arizona University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143000" lvl="2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Capstone Coordinator, Mechanical Engineering Professor</a:t>
            </a:r>
            <a:endParaRPr sz="1800"/>
          </a:p>
          <a:p>
            <a:pPr marL="228600" marR="0" lvl="0" indent="-2254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Sponsor</a:t>
            </a:r>
            <a:endParaRPr sz="1800"/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Mechanical Engineering Department, NAU</a:t>
            </a:r>
            <a:endParaRPr/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00"/>
          </a:p>
          <a:p>
            <a:pPr marL="228600" marR="0" lvl="0" indent="-2254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Project is important to show the Mechanical Engineering principles and illustrate the engineering building and represent the ME Department in a positive and marketable way.</a:t>
            </a:r>
            <a:endParaRPr sz="1800"/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Abdulaziz Hussain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BLACK BOX MODEL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2" name="Google Shape;182;p2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en-US"/>
              <a:t>lack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</a:t>
            </a:r>
            <a:r>
              <a:rPr lang="en-US"/>
              <a:t>ox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M</a:t>
            </a:r>
            <a:r>
              <a:rPr lang="en-US"/>
              <a:t>odel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W</a:t>
            </a:r>
            <a:r>
              <a:rPr lang="en-US"/>
              <a:t>ith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</a:t>
            </a:r>
            <a:r>
              <a:rPr lang="en-US"/>
              <a:t>hree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I/O’S 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</a:t>
            </a:r>
            <a:r>
              <a:rPr lang="en-US"/>
              <a:t>aterial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lang="en-US"/>
              <a:t>nergy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lang="en-US"/>
              <a:t>ignal</a:t>
            </a: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254" y="3014200"/>
            <a:ext cx="5790066" cy="266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Abdulaziz Hussain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FUNCTIONAL MODEL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815" y="1861510"/>
            <a:ext cx="8544142" cy="40217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 smtClean="0"/>
              <a:t>Altheyaib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CONCEPT GENERATION FROM FUNCTIONAL DECOMPOSITION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Inputs and output have defined by Black Box Model</a:t>
            </a:r>
            <a:endParaRPr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Functional model have defined all the steps to perform inside the project</a:t>
            </a:r>
            <a:endParaRPr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Each design has generated by taking the defined inputs and defined the process</a:t>
            </a:r>
            <a:endParaRPr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Design has generated and check with the models to make sure its working</a:t>
            </a: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/>
              <a:t>Altheyaib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DESIGN CONSIDERED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Bird Sculpture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Kinetic motion of wings to show flying process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Rotational movement of crankshaft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Pros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Easy to operate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Easy to move from one location to another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Cons</a:t>
            </a:r>
            <a:endParaRPr/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Restrict movement of wings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3275" y="1682591"/>
            <a:ext cx="2325840" cy="190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3276" y="3845621"/>
            <a:ext cx="2325840" cy="14789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 smtClean="0"/>
              <a:t>Alharbi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DESIGN CONSIDERED </a:t>
            </a:r>
            <a:endParaRPr sz="3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International peace symbol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Movement of wings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Difficult to balance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Large extended body </a:t>
            </a:r>
            <a:endParaRPr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Rotating gears system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Interlocked gears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Interlocking can malfunction in time</a:t>
            </a:r>
            <a:endParaRPr/>
          </a:p>
          <a:p>
            <a:pPr marL="228600" marR="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/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6206" y="2046966"/>
            <a:ext cx="1768933" cy="166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6206" y="4026552"/>
            <a:ext cx="1768933" cy="1598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Mahmoud Shaban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725</Words>
  <Application>Microsoft Macintosh PowerPoint</Application>
  <PresentationFormat>Custom</PresentationFormat>
  <Paragraphs>340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Droplet</vt:lpstr>
      <vt:lpstr>KINETIC SCULPTURE</vt:lpstr>
      <vt:lpstr>INTRODUCTION</vt:lpstr>
      <vt:lpstr>DESCRIPTION</vt:lpstr>
      <vt:lpstr>CLIENT AND SPONSOR</vt:lpstr>
      <vt:lpstr>BLACK BOX MODEL</vt:lpstr>
      <vt:lpstr>FUNCTIONAL MODEL</vt:lpstr>
      <vt:lpstr>CONCEPT GENERATION FROM FUNCTIONAL DECOMPOSITION </vt:lpstr>
      <vt:lpstr>DESIGN CONSIDERED</vt:lpstr>
      <vt:lpstr>DESIGN CONSIDERED </vt:lpstr>
      <vt:lpstr>DESIGN CONSIDERED</vt:lpstr>
      <vt:lpstr>DECISION MATRIX </vt:lpstr>
      <vt:lpstr>DESIGN SELECTED</vt:lpstr>
      <vt:lpstr>DESIGN SELECTED</vt:lpstr>
      <vt:lpstr>GANTT CHART</vt:lpstr>
      <vt:lpstr>BUDGET</vt:lpstr>
      <vt:lpstr>CONCLUSION</vt:lpstr>
      <vt:lpstr>REFERENCES</vt:lpstr>
      <vt:lpstr>APPENDIX A – PUGH CHART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 SCULPTURE</dc:title>
  <cp:lastModifiedBy>Abdulaziz adel hussain</cp:lastModifiedBy>
  <cp:revision>7</cp:revision>
  <dcterms:modified xsi:type="dcterms:W3CDTF">2018-10-25T01:56:02Z</dcterms:modified>
</cp:coreProperties>
</file>