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Lato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4f126f2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4f126f2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4fc81a02a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4fc81a02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4fc81a02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4fc81a02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4f126f24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4f126f24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4f126f240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4f126f240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4fc81a02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4fc81a02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4f126f240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4f126f240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4f126f24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4f126f24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4f126f24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4f126f24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4fc81a02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4fc81a02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4fc81a02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4fc81a02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4f126f240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4f126f240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4f126f240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4f126f240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fc81a02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fc81a02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Biomimetic Fish</a:t>
            </a:r>
            <a:endParaRPr/>
          </a:p>
        </p:txBody>
      </p:sp>
      <p:sp>
        <p:nvSpPr>
          <p:cNvPr id="135" name="Google Shape;135;p13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The Aquamen</a:t>
            </a:r>
            <a:endParaRPr u="sng"/>
          </a:p>
          <a:p>
            <a:pPr indent="0" lvl="0" marL="228600" marR="190500" rtl="0" algn="l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B7B7B7"/>
                </a:solidFill>
              </a:rPr>
              <a:t>Abdulrahman Alnebari</a:t>
            </a:r>
            <a:endParaRPr>
              <a:solidFill>
                <a:srgbClr val="B7B7B7"/>
              </a:solidFill>
            </a:endParaRPr>
          </a:p>
          <a:p>
            <a:pPr indent="0" lvl="0" marL="228600" marR="1905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B7B7B7"/>
                </a:solidFill>
              </a:rPr>
              <a:t>Shuaib Alshuaib</a:t>
            </a:r>
            <a:endParaRPr>
              <a:solidFill>
                <a:srgbClr val="B7B7B7"/>
              </a:solidFill>
            </a:endParaRPr>
          </a:p>
          <a:p>
            <a:pPr indent="0" lvl="0" marL="228600" marR="1905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B7B7B7"/>
                </a:solidFill>
              </a:rPr>
              <a:t>James Brooks</a:t>
            </a:r>
            <a:endParaRPr>
              <a:solidFill>
                <a:srgbClr val="B7B7B7"/>
              </a:solidFill>
            </a:endParaRPr>
          </a:p>
          <a:p>
            <a:pPr indent="0" lvl="0" marL="228600" marR="1905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B7B7B7"/>
                </a:solidFill>
              </a:rPr>
              <a:t>Nathan Servis</a:t>
            </a:r>
            <a:endParaRPr>
              <a:solidFill>
                <a:srgbClr val="B7B7B7"/>
              </a:solidFill>
            </a:endParaRPr>
          </a:p>
          <a:p>
            <a:pPr indent="0" lvl="0" marL="228600" marR="1905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36" name="Google Shape;136;p13"/>
          <p:cNvSpPr txBox="1"/>
          <p:nvPr>
            <p:ph idx="1" type="subTitle"/>
          </p:nvPr>
        </p:nvSpPr>
        <p:spPr>
          <a:xfrm>
            <a:off x="1338425" y="21464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Generation and Evaluation</a:t>
            </a:r>
            <a:endParaRPr/>
          </a:p>
        </p:txBody>
      </p:sp>
      <p:sp>
        <p:nvSpPr>
          <p:cNvPr id="137" name="Google Shape;13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5</a:t>
            </a:r>
            <a:endParaRPr/>
          </a:p>
        </p:txBody>
      </p:sp>
      <p:sp>
        <p:nvSpPr>
          <p:cNvPr id="227" name="Google Shape;227;p22"/>
          <p:cNvSpPr txBox="1"/>
          <p:nvPr>
            <p:ph idx="1" type="body"/>
          </p:nvPr>
        </p:nvSpPr>
        <p:spPr>
          <a:xfrm>
            <a:off x="1297500" y="1567550"/>
            <a:ext cx="2850000" cy="20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6775" y="1276813"/>
            <a:ext cx="4451775" cy="25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8536800" y="0"/>
            <a:ext cx="607200" cy="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Shuaib</a:t>
            </a:r>
            <a:endParaRPr sz="1000">
              <a:solidFill>
                <a:srgbClr val="FFFFFF"/>
              </a:solidFill>
            </a:endParaRPr>
          </a:p>
        </p:txBody>
      </p:sp>
      <p:pic>
        <p:nvPicPr>
          <p:cNvPr id="231" name="Google Shape;2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950" y="1593444"/>
            <a:ext cx="3402555" cy="199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7</a:t>
            </a:r>
            <a:endParaRPr/>
          </a:p>
        </p:txBody>
      </p:sp>
      <p:sp>
        <p:nvSpPr>
          <p:cNvPr id="237" name="Google Shape;237;p23"/>
          <p:cNvSpPr txBox="1"/>
          <p:nvPr>
            <p:ph idx="1" type="body"/>
          </p:nvPr>
        </p:nvSpPr>
        <p:spPr>
          <a:xfrm>
            <a:off x="1297500" y="1567550"/>
            <a:ext cx="2474700" cy="20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9300" y="1207349"/>
            <a:ext cx="4334525" cy="261877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0" name="Google Shape;240;p23"/>
          <p:cNvSpPr txBox="1"/>
          <p:nvPr/>
        </p:nvSpPr>
        <p:spPr>
          <a:xfrm>
            <a:off x="8536800" y="0"/>
            <a:ext cx="607200" cy="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Shuaib</a:t>
            </a:r>
            <a:endParaRPr sz="1000">
              <a:solidFill>
                <a:srgbClr val="FFFFFF"/>
              </a:solidFill>
            </a:endParaRPr>
          </a:p>
        </p:txBody>
      </p:sp>
      <p:pic>
        <p:nvPicPr>
          <p:cNvPr id="241" name="Google Shape;2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000" y="1576150"/>
            <a:ext cx="3402550" cy="19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/>
          <p:nvPr>
            <p:ph type="title"/>
          </p:nvPr>
        </p:nvSpPr>
        <p:spPr>
          <a:xfrm>
            <a:off x="1317950" y="3869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 - Currently on schedule!</a:t>
            </a:r>
            <a:endParaRPr/>
          </a:p>
        </p:txBody>
      </p:sp>
      <p:pic>
        <p:nvPicPr>
          <p:cNvPr id="247" name="Google Shape;2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63" y="1639950"/>
            <a:ext cx="8220674" cy="282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24"/>
          <p:cNvSpPr txBox="1"/>
          <p:nvPr/>
        </p:nvSpPr>
        <p:spPr>
          <a:xfrm>
            <a:off x="8536800" y="0"/>
            <a:ext cx="607200" cy="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Abdul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255" name="Google Shape;255;p25"/>
          <p:cNvSpPr txBox="1"/>
          <p:nvPr>
            <p:ph idx="1" type="body"/>
          </p:nvPr>
        </p:nvSpPr>
        <p:spPr>
          <a:xfrm>
            <a:off x="1297500" y="1567550"/>
            <a:ext cx="283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team has an </a:t>
            </a:r>
            <a:r>
              <a:rPr lang="en" sz="2000"/>
              <a:t>anticipated</a:t>
            </a:r>
            <a:r>
              <a:rPr lang="en" sz="2000"/>
              <a:t> expense of  $400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team has no expenses to date but will buy the arduino kit soon</a:t>
            </a:r>
            <a:endParaRPr sz="2000"/>
          </a:p>
        </p:txBody>
      </p:sp>
      <p:sp>
        <p:nvSpPr>
          <p:cNvPr id="256" name="Google Shape;25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25"/>
          <p:cNvSpPr txBox="1"/>
          <p:nvPr/>
        </p:nvSpPr>
        <p:spPr>
          <a:xfrm>
            <a:off x="4469650" y="1260100"/>
            <a:ext cx="42636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rgbClr val="FFFFFF"/>
                </a:solidFill>
              </a:rPr>
              <a:t>Table 2: </a:t>
            </a:r>
            <a:r>
              <a:rPr i="1" lang="en" sz="900">
                <a:solidFill>
                  <a:srgbClr val="FFFFFF"/>
                </a:solidFill>
              </a:rPr>
              <a:t>Estimated Budget based on design 5</a:t>
            </a:r>
            <a:endParaRPr i="1" sz="900">
              <a:solidFill>
                <a:srgbClr val="FFFFFF"/>
              </a:solidFill>
            </a:endParaRPr>
          </a:p>
        </p:txBody>
      </p:sp>
      <p:pic>
        <p:nvPicPr>
          <p:cNvPr id="258" name="Google Shape;2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4175" y="1493350"/>
            <a:ext cx="4234697" cy="24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5"/>
          <p:cNvSpPr txBox="1"/>
          <p:nvPr/>
        </p:nvSpPr>
        <p:spPr>
          <a:xfrm>
            <a:off x="8536800" y="0"/>
            <a:ext cx="607200" cy="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Abdul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65" name="Google Shape;265;p2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marR="215900" rtl="0" algn="l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AutoNum type="arabicPeriod"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Richmondreefer, </a:t>
            </a:r>
            <a:r>
              <a:rPr i="1"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05-Jun-2012. [Online]. Available:</a:t>
            </a: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https://www.youtube.com/watch?v=0HDH9pox1j4. [Accessed: 17-Oct-2018].</a:t>
            </a:r>
            <a:endParaRPr sz="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marR="215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AutoNum type="arabicPeriod"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“McMaster-Carr,” </a:t>
            </a:r>
            <a:r>
              <a:rPr i="1"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McMaster-Carr</a:t>
            </a: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[Online]. Available: https://www.mcmaster.com/. [Accessed: 17-Oct-2018].</a:t>
            </a:r>
            <a:endParaRPr sz="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215900" rtl="0" algn="l">
              <a:lnSpc>
                <a:spcPct val="2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Description: Client &amp; Goals</a:t>
            </a:r>
            <a:endParaRPr/>
          </a:p>
        </p:txBody>
      </p:sp>
      <p:sp>
        <p:nvSpPr>
          <p:cNvPr id="143" name="Google Shape;143;p14"/>
          <p:cNvSpPr txBox="1"/>
          <p:nvPr>
            <p:ph idx="2" type="body"/>
          </p:nvPr>
        </p:nvSpPr>
        <p:spPr>
          <a:xfrm>
            <a:off x="5200750" y="1195250"/>
            <a:ext cx="3999900" cy="13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9D9D9"/>
                </a:solidFill>
              </a:rPr>
              <a:t>Test Equipment Goals:</a:t>
            </a:r>
            <a:endParaRPr b="1">
              <a:solidFill>
                <a:srgbClr val="D9D9D9"/>
              </a:solidFill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rgbClr val="D9D9D9"/>
              </a:buClr>
              <a:buSzPts val="1300"/>
              <a:buChar char="●"/>
            </a:pPr>
            <a:r>
              <a:rPr lang="en">
                <a:solidFill>
                  <a:srgbClr val="D9D9D9"/>
                </a:solidFill>
              </a:rPr>
              <a:t>Best shapes for rapid burial</a:t>
            </a:r>
            <a:endParaRPr>
              <a:solidFill>
                <a:srgbClr val="D9D9D9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300"/>
              <a:buChar char="●"/>
            </a:pPr>
            <a:r>
              <a:rPr lang="en">
                <a:solidFill>
                  <a:srgbClr val="D9D9D9"/>
                </a:solidFill>
              </a:rPr>
              <a:t>Which substrates are too heavy for body size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338" y="2678800"/>
            <a:ext cx="2908025" cy="16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 txBox="1"/>
          <p:nvPr/>
        </p:nvSpPr>
        <p:spPr>
          <a:xfrm>
            <a:off x="7963250" y="4872000"/>
            <a:ext cx="28416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James Brooks</a:t>
            </a:r>
            <a:endParaRPr i="1" sz="1100"/>
          </a:p>
        </p:txBody>
      </p:sp>
      <p:sp>
        <p:nvSpPr>
          <p:cNvPr id="146" name="Google Shape;146;p14"/>
          <p:cNvSpPr txBox="1"/>
          <p:nvPr/>
        </p:nvSpPr>
        <p:spPr>
          <a:xfrm>
            <a:off x="5378350" y="4423350"/>
            <a:ext cx="25257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chemeClr val="lt1"/>
                </a:solidFill>
              </a:rPr>
              <a:t>Fig 1 Flounder burying itself in sand [1]</a:t>
            </a:r>
            <a:endParaRPr i="1" sz="800">
              <a:solidFill>
                <a:schemeClr val="lt1"/>
              </a:solidFill>
            </a:endParaRPr>
          </a:p>
        </p:txBody>
      </p:sp>
      <p:sp>
        <p:nvSpPr>
          <p:cNvPr id="147" name="Google Shape;147;p14"/>
          <p:cNvSpPr txBox="1"/>
          <p:nvPr/>
        </p:nvSpPr>
        <p:spPr>
          <a:xfrm>
            <a:off x="1052075" y="967025"/>
            <a:ext cx="3999900" cy="3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9D9D9"/>
                </a:solidFill>
              </a:rPr>
              <a:t>Dr. Alice C. Gibb</a:t>
            </a:r>
            <a:endParaRPr b="1">
              <a:solidFill>
                <a:srgbClr val="D9D9D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D9D9D9"/>
              </a:buClr>
              <a:buSzPts val="1400"/>
              <a:buChar char="●"/>
            </a:pPr>
            <a:r>
              <a:rPr lang="en">
                <a:solidFill>
                  <a:srgbClr val="D9D9D9"/>
                </a:solidFill>
              </a:rPr>
              <a:t>Gibb Lab, NAU, Wettaw Building</a:t>
            </a:r>
            <a:endParaRPr>
              <a:solidFill>
                <a:srgbClr val="D9D9D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●"/>
            </a:pPr>
            <a:r>
              <a:rPr lang="en">
                <a:solidFill>
                  <a:srgbClr val="D9D9D9"/>
                </a:solidFill>
              </a:rPr>
              <a:t>Utilize high frame rate cameras to analyze motion in fish</a:t>
            </a:r>
            <a:endParaRPr>
              <a:solidFill>
                <a:srgbClr val="D9D9D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●"/>
            </a:pPr>
            <a:r>
              <a:rPr lang="en">
                <a:solidFill>
                  <a:srgbClr val="D9D9D9"/>
                </a:solidFill>
              </a:rPr>
              <a:t>Electromyography to analyze the sequence which muscle cells activate</a:t>
            </a:r>
            <a:endParaRPr>
              <a:solidFill>
                <a:srgbClr val="D9D9D9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9D9D9"/>
                </a:solidFill>
              </a:rPr>
              <a:t>Client Need</a:t>
            </a:r>
            <a:endParaRPr b="1">
              <a:solidFill>
                <a:srgbClr val="D9D9D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D9D9D9"/>
              </a:buClr>
              <a:buSzPts val="1400"/>
              <a:buChar char="●"/>
            </a:pPr>
            <a:r>
              <a:rPr lang="en">
                <a:solidFill>
                  <a:srgbClr val="D9D9D9"/>
                </a:solidFill>
              </a:rPr>
              <a:t>Build Test equipment which can mimic the reactions needed to force water into sand-- a process called fluidization.</a:t>
            </a:r>
            <a:endParaRPr>
              <a:solidFill>
                <a:srgbClr val="D9D9D9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48" name="Google Shape;14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8536800" y="0"/>
            <a:ext cx="607200" cy="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James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 Box Model</a:t>
            </a:r>
            <a:endParaRPr/>
          </a:p>
        </p:txBody>
      </p:sp>
      <p:sp>
        <p:nvSpPr>
          <p:cNvPr id="155" name="Google Shape;155;p15"/>
          <p:cNvSpPr txBox="1"/>
          <p:nvPr>
            <p:ph idx="1" type="body"/>
          </p:nvPr>
        </p:nvSpPr>
        <p:spPr>
          <a:xfrm>
            <a:off x="311700" y="1152475"/>
            <a:ext cx="223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Material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Energy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Signal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Outputs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Material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Energy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Signal</a:t>
            </a:r>
            <a:endParaRPr/>
          </a:p>
        </p:txBody>
      </p:sp>
      <p:pic>
        <p:nvPicPr>
          <p:cNvPr id="156" name="Google Shape;15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6475" y="1170125"/>
            <a:ext cx="5630300" cy="351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15"/>
          <p:cNvSpPr txBox="1"/>
          <p:nvPr/>
        </p:nvSpPr>
        <p:spPr>
          <a:xfrm>
            <a:off x="8536800" y="0"/>
            <a:ext cx="607200" cy="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James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Model</a:t>
            </a:r>
            <a:endParaRPr/>
          </a:p>
        </p:txBody>
      </p:sp>
      <p:sp>
        <p:nvSpPr>
          <p:cNvPr id="164" name="Google Shape;164;p16"/>
          <p:cNvSpPr txBox="1"/>
          <p:nvPr>
            <p:ph idx="1" type="body"/>
          </p:nvPr>
        </p:nvSpPr>
        <p:spPr>
          <a:xfrm>
            <a:off x="311700" y="1152475"/>
            <a:ext cx="286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Import and Actuate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Secure and Calibrate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Oscillate and Capture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Lift Substrate, Bury Sample, Convert visual of KE to Data</a:t>
            </a:r>
            <a:endParaRPr/>
          </a:p>
        </p:txBody>
      </p:sp>
      <p:pic>
        <p:nvPicPr>
          <p:cNvPr id="165" name="Google Shape;16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900" y="1170125"/>
            <a:ext cx="5660700" cy="3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16"/>
          <p:cNvSpPr txBox="1"/>
          <p:nvPr/>
        </p:nvSpPr>
        <p:spPr>
          <a:xfrm>
            <a:off x="8536800" y="0"/>
            <a:ext cx="607200" cy="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James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 txBox="1"/>
          <p:nvPr>
            <p:ph type="title"/>
          </p:nvPr>
        </p:nvSpPr>
        <p:spPr>
          <a:xfrm>
            <a:off x="1317975" y="4005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/>
              <a:t>Initial</a:t>
            </a:r>
            <a:r>
              <a:rPr lang="en"/>
              <a:t> Concept Generation: 3-5-1 method</a:t>
            </a:r>
            <a:endParaRPr/>
          </a:p>
        </p:txBody>
      </p:sp>
      <p:pic>
        <p:nvPicPr>
          <p:cNvPr id="173" name="Google Shape;17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375" y="961675"/>
            <a:ext cx="6826101" cy="388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17"/>
          <p:cNvSpPr txBox="1"/>
          <p:nvPr/>
        </p:nvSpPr>
        <p:spPr>
          <a:xfrm>
            <a:off x="8536800" y="0"/>
            <a:ext cx="607200" cy="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Nathan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/>
          <p:nvPr>
            <p:ph type="title"/>
          </p:nvPr>
        </p:nvSpPr>
        <p:spPr>
          <a:xfrm>
            <a:off x="1297500" y="393750"/>
            <a:ext cx="73878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Motor Designs</a:t>
            </a:r>
            <a:endParaRPr/>
          </a:p>
        </p:txBody>
      </p:sp>
      <p:sp>
        <p:nvSpPr>
          <p:cNvPr id="181" name="Google Shape;181;p18"/>
          <p:cNvSpPr txBox="1"/>
          <p:nvPr>
            <p:ph idx="1" type="body"/>
          </p:nvPr>
        </p:nvSpPr>
        <p:spPr>
          <a:xfrm>
            <a:off x="1241100" y="3951725"/>
            <a:ext cx="3498000" cy="5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Uses linear motor and  a large mount to actuate. </a:t>
            </a:r>
            <a:endParaRPr/>
          </a:p>
        </p:txBody>
      </p:sp>
      <p:pic>
        <p:nvPicPr>
          <p:cNvPr id="182" name="Google Shape;1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567550"/>
            <a:ext cx="2973550" cy="2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 txBox="1"/>
          <p:nvPr/>
        </p:nvSpPr>
        <p:spPr>
          <a:xfrm>
            <a:off x="8719125" y="4838950"/>
            <a:ext cx="4962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5" name="Google Shape;1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450" y="1668588"/>
            <a:ext cx="3497999" cy="218208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8"/>
          <p:cNvSpPr txBox="1"/>
          <p:nvPr/>
        </p:nvSpPr>
        <p:spPr>
          <a:xfrm>
            <a:off x="4929200" y="3951725"/>
            <a:ext cx="3498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Switches polarity very fast to actuate up and down.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7" name="Google Shape;187;p18"/>
          <p:cNvSpPr txBox="1"/>
          <p:nvPr/>
        </p:nvSpPr>
        <p:spPr>
          <a:xfrm>
            <a:off x="8536800" y="0"/>
            <a:ext cx="607200" cy="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Nathan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Bio-Inspired</a:t>
            </a:r>
            <a:endParaRPr/>
          </a:p>
        </p:txBody>
      </p:sp>
      <p:pic>
        <p:nvPicPr>
          <p:cNvPr id="193" name="Google Shape;1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850" y="1452038"/>
            <a:ext cx="3318275" cy="20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 txBox="1"/>
          <p:nvPr/>
        </p:nvSpPr>
        <p:spPr>
          <a:xfrm>
            <a:off x="1150825" y="3456850"/>
            <a:ext cx="33183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Uses spherical supports </a:t>
            </a:r>
            <a:r>
              <a:rPr lang="en">
                <a:solidFill>
                  <a:srgbClr val="FFFFFF"/>
                </a:solidFill>
              </a:rPr>
              <a:t>similar</a:t>
            </a:r>
            <a:r>
              <a:rPr lang="en">
                <a:solidFill>
                  <a:srgbClr val="FFFFFF"/>
                </a:solidFill>
              </a:rPr>
              <a:t> to eggs or coconuts.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95" name="Google Shape;1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000" y="1381488"/>
            <a:ext cx="4162675" cy="21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9"/>
          <p:cNvSpPr txBox="1"/>
          <p:nvPr/>
        </p:nvSpPr>
        <p:spPr>
          <a:xfrm>
            <a:off x="4753200" y="3527400"/>
            <a:ext cx="35532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Mimics the movements of a prehensile tail.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7" name="Google Shape;19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19"/>
          <p:cNvSpPr txBox="1"/>
          <p:nvPr/>
        </p:nvSpPr>
        <p:spPr>
          <a:xfrm>
            <a:off x="8536800" y="0"/>
            <a:ext cx="607200" cy="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Nathan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Selected: Decision Matrix</a:t>
            </a:r>
            <a:endParaRPr/>
          </a:p>
        </p:txBody>
      </p:sp>
      <p:sp>
        <p:nvSpPr>
          <p:cNvPr id="204" name="Google Shape;204;p20"/>
          <p:cNvSpPr txBox="1"/>
          <p:nvPr>
            <p:ph idx="1" type="body"/>
          </p:nvPr>
        </p:nvSpPr>
        <p:spPr>
          <a:xfrm>
            <a:off x="311700" y="3982850"/>
            <a:ext cx="8420100" cy="4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Top Designs are 3,5,7</a:t>
            </a:r>
            <a:endParaRPr/>
          </a:p>
        </p:txBody>
      </p:sp>
      <p:pic>
        <p:nvPicPr>
          <p:cNvPr id="205" name="Google Shape;2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58" y="900450"/>
            <a:ext cx="8350417" cy="27985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20"/>
          <p:cNvCxnSpPr/>
          <p:nvPr/>
        </p:nvCxnSpPr>
        <p:spPr>
          <a:xfrm>
            <a:off x="1019875" y="1250400"/>
            <a:ext cx="286500" cy="17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" name="Google Shape;20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0"/>
          <p:cNvSpPr txBox="1"/>
          <p:nvPr/>
        </p:nvSpPr>
        <p:spPr>
          <a:xfrm>
            <a:off x="263950" y="3642750"/>
            <a:ext cx="14688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rgbClr val="FFFFFF"/>
                </a:solidFill>
              </a:rPr>
              <a:t>Table 1: Decision Matrix </a:t>
            </a:r>
            <a:endParaRPr i="1" sz="900">
              <a:solidFill>
                <a:srgbClr val="FFFFFF"/>
              </a:solidFill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8536800" y="0"/>
            <a:ext cx="607200" cy="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Shuaib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3</a:t>
            </a:r>
            <a:endParaRPr/>
          </a:p>
        </p:txBody>
      </p:sp>
      <p:sp>
        <p:nvSpPr>
          <p:cNvPr id="215" name="Google Shape;215;p21"/>
          <p:cNvSpPr txBox="1"/>
          <p:nvPr>
            <p:ph idx="1" type="body"/>
          </p:nvPr>
        </p:nvSpPr>
        <p:spPr>
          <a:xfrm>
            <a:off x="1297500" y="1539325"/>
            <a:ext cx="2686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0975" y="1390075"/>
            <a:ext cx="4248450" cy="23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1"/>
          <p:cNvSpPr txBox="1"/>
          <p:nvPr/>
        </p:nvSpPr>
        <p:spPr>
          <a:xfrm>
            <a:off x="7087650" y="3397175"/>
            <a:ext cx="13302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21"/>
          <p:cNvSpPr txBox="1"/>
          <p:nvPr/>
        </p:nvSpPr>
        <p:spPr>
          <a:xfrm>
            <a:off x="4550025" y="3710950"/>
            <a:ext cx="31380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1"/>
          <p:cNvSpPr txBox="1"/>
          <p:nvPr/>
        </p:nvSpPr>
        <p:spPr>
          <a:xfrm>
            <a:off x="8536800" y="0"/>
            <a:ext cx="607200" cy="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Shuaib</a:t>
            </a:r>
            <a:endParaRPr sz="1000">
              <a:solidFill>
                <a:srgbClr val="FFFFFF"/>
              </a:solidFill>
            </a:endParaRPr>
          </a:p>
        </p:txBody>
      </p:sp>
      <p:pic>
        <p:nvPicPr>
          <p:cNvPr id="221" name="Google Shape;2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125" y="1555400"/>
            <a:ext cx="3372001" cy="197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