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88" r:id="rId2"/>
    <p:sldId id="585" r:id="rId3"/>
    <p:sldId id="636" r:id="rId4"/>
    <p:sldId id="635" r:id="rId5"/>
    <p:sldId id="611" r:id="rId6"/>
    <p:sldId id="599" r:id="rId7"/>
    <p:sldId id="613" r:id="rId8"/>
    <p:sldId id="637" r:id="rId9"/>
    <p:sldId id="625" r:id="rId10"/>
    <p:sldId id="631" r:id="rId11"/>
    <p:sldId id="624" r:id="rId12"/>
    <p:sldId id="632" r:id="rId13"/>
    <p:sldId id="633" r:id="rId14"/>
    <p:sldId id="634" r:id="rId15"/>
    <p:sldId id="617" r:id="rId16"/>
    <p:sldId id="618" r:id="rId17"/>
    <p:sldId id="596" r:id="rId18"/>
    <p:sldId id="597" r:id="rId19"/>
    <p:sldId id="587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D7C"/>
    <a:srgbClr val="023668"/>
    <a:srgbClr val="013466"/>
    <a:srgbClr val="023567"/>
    <a:srgbClr val="94A9BF"/>
    <a:srgbClr val="023667"/>
    <a:srgbClr val="013467"/>
    <a:srgbClr val="FAFAFA"/>
    <a:srgbClr val="01356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3656" autoAdjust="0"/>
  </p:normalViewPr>
  <p:slideViewPr>
    <p:cSldViewPr snapToGrid="0">
      <p:cViewPr varScale="1">
        <p:scale>
          <a:sx n="85" d="100"/>
          <a:sy n="85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4E61F8C-8B83-46FD-924E-318F610A7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64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8013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B9721C8-080E-4AE7-89F7-915173249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6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59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97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94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14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896D4"/>
              </a:gs>
              <a:gs pos="60000">
                <a:srgbClr val="003366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alpha val="8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1676400"/>
            <a:ext cx="7239000" cy="2819400"/>
          </a:xfrm>
        </p:spPr>
        <p:txBody>
          <a:bodyPr anchor="ctr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 anchor="ctr"/>
          <a:lstStyle>
            <a:lvl1pPr marL="0" indent="0" algn="ctr">
              <a:buFontTx/>
              <a:buNone/>
              <a:defRPr sz="2100" b="0" i="0" spc="100">
                <a:solidFill>
                  <a:srgbClr val="FFFFCC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57600" y="6324600"/>
            <a:ext cx="1905000" cy="304800"/>
          </a:xfrm>
        </p:spPr>
        <p:txBody>
          <a:bodyPr anchor="ctr"/>
          <a:lstStyle>
            <a:lvl1pPr algn="ctr">
              <a:defRPr>
                <a:solidFill>
                  <a:srgbClr val="003264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NAU_PrimH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71600" y="292468"/>
            <a:ext cx="6426566" cy="639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4" y="4800600"/>
            <a:ext cx="6685089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5" y="612775"/>
            <a:ext cx="6685089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4" y="5367338"/>
            <a:ext cx="668508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6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896D4"/>
              </a:gs>
              <a:gs pos="60000">
                <a:srgbClr val="003366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alpha val="8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2118548"/>
            <a:ext cx="7239000" cy="2819400"/>
          </a:xfrm>
        </p:spPr>
        <p:txBody>
          <a:bodyPr anchor="ctr"/>
          <a:lstStyle>
            <a:lvl1pPr>
              <a:spcAft>
                <a:spcPts val="0"/>
              </a:spcAft>
              <a:defRPr sz="2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NAU_PrimH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71600" y="292468"/>
            <a:ext cx="6426566" cy="6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5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896D4"/>
              </a:gs>
              <a:gs pos="60000">
                <a:srgbClr val="003366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alpha val="8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14" name="Picture 13" descr="NAU_PrimH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71600" y="292468"/>
            <a:ext cx="6426566" cy="63990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5401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58555"/>
            <a:ext cx="83058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619080"/>
                </a:solidFill>
              </a:defRPr>
            </a:lvl2pPr>
            <a:lvl3pPr>
              <a:defRPr>
                <a:solidFill>
                  <a:srgbClr val="619080"/>
                </a:solidFill>
              </a:defRPr>
            </a:lvl3pPr>
            <a:lvl4pPr>
              <a:defRPr baseline="0">
                <a:solidFill>
                  <a:srgbClr val="619080"/>
                </a:solidFill>
              </a:defRPr>
            </a:lvl4pPr>
            <a:lvl5pPr>
              <a:defRPr>
                <a:solidFill>
                  <a:srgbClr val="619080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lumMod val="40000"/>
                  <a:lumOff val="60000"/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5401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58555"/>
            <a:ext cx="83058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619080"/>
                </a:solidFill>
              </a:defRPr>
            </a:lvl2pPr>
            <a:lvl3pPr>
              <a:defRPr>
                <a:solidFill>
                  <a:srgbClr val="619080"/>
                </a:solidFill>
              </a:defRPr>
            </a:lvl3pPr>
            <a:lvl4pPr>
              <a:defRPr baseline="0">
                <a:solidFill>
                  <a:srgbClr val="619080"/>
                </a:solidFill>
              </a:defRPr>
            </a:lvl4pPr>
            <a:lvl5pPr>
              <a:defRPr>
                <a:solidFill>
                  <a:srgbClr val="619080"/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lumMod val="40000"/>
                  <a:lumOff val="60000"/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5401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8556"/>
            <a:ext cx="4081571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619080"/>
                </a:solidFill>
              </a:defRPr>
            </a:lvl2pPr>
            <a:lvl3pPr>
              <a:defRPr sz="1800">
                <a:solidFill>
                  <a:srgbClr val="619080"/>
                </a:solidFill>
              </a:defRPr>
            </a:lvl3pPr>
            <a:lvl4pPr>
              <a:defRPr sz="1600">
                <a:solidFill>
                  <a:srgbClr val="619080"/>
                </a:solidFill>
              </a:defRPr>
            </a:lvl4pPr>
            <a:lvl5pPr>
              <a:defRPr sz="1400">
                <a:solidFill>
                  <a:srgbClr val="61908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58556"/>
            <a:ext cx="41148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619080"/>
                </a:solidFill>
              </a:defRPr>
            </a:lvl2pPr>
            <a:lvl3pPr>
              <a:defRPr sz="1800">
                <a:solidFill>
                  <a:srgbClr val="619080"/>
                </a:solidFill>
              </a:defRPr>
            </a:lvl3pPr>
            <a:lvl4pPr>
              <a:defRPr sz="1600">
                <a:solidFill>
                  <a:srgbClr val="619080"/>
                </a:solidFill>
              </a:defRPr>
            </a:lvl4pPr>
            <a:lvl5pPr>
              <a:defRPr sz="1400">
                <a:solidFill>
                  <a:srgbClr val="61908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079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lumMod val="40000"/>
                  <a:lumOff val="60000"/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5401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893" y="1351145"/>
            <a:ext cx="4125260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</p:nvPr>
        </p:nvSpPr>
        <p:spPr>
          <a:xfrm>
            <a:off x="4648199" y="1351144"/>
            <a:ext cx="4114287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</p:nvPr>
        </p:nvSpPr>
        <p:spPr>
          <a:xfrm>
            <a:off x="4648199" y="3868931"/>
            <a:ext cx="4114287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9144000" cy="5401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3" y="1301921"/>
            <a:ext cx="4076033" cy="24784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199" y="1301921"/>
            <a:ext cx="4114287" cy="24784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3" y="3937843"/>
            <a:ext cx="4076033" cy="24611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199" y="3937843"/>
            <a:ext cx="4114287" cy="24611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lumMod val="40000"/>
                  <a:lumOff val="60000"/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5401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3" y="1348711"/>
            <a:ext cx="8309593" cy="501090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lumMod val="40000"/>
                  <a:lumOff val="60000"/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5401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100000">
                <a:srgbClr val="003264">
                  <a:alpha val="0"/>
                </a:srgbClr>
              </a:gs>
              <a:gs pos="0">
                <a:schemeClr val="accent3">
                  <a:lumMod val="40000"/>
                  <a:lumOff val="60000"/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896D4"/>
              </a:gs>
              <a:gs pos="60000">
                <a:srgbClr val="003366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284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01"/>
            <a:ext cx="83058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6553200"/>
            <a:ext cx="2913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66800" y="1295400"/>
            <a:ext cx="7772400" cy="158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70913" y="723900"/>
            <a:ext cx="77788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0" r:id="rId2"/>
    <p:sldLayoutId id="2147483765" r:id="rId3"/>
    <p:sldLayoutId id="2147483742" r:id="rId4"/>
    <p:sldLayoutId id="2147483768" r:id="rId5"/>
    <p:sldLayoutId id="2147483752" r:id="rId6"/>
    <p:sldLayoutId id="2147483750" r:id="rId7"/>
    <p:sldLayoutId id="2147483751" r:id="rId8"/>
    <p:sldLayoutId id="2147483769" r:id="rId9"/>
    <p:sldLayoutId id="2147483745" r:id="rId10"/>
    <p:sldLayoutId id="21474837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03264"/>
        </a:buClr>
        <a:buFontTx/>
        <a:buNone/>
        <a:defRPr sz="2100">
          <a:solidFill>
            <a:schemeClr val="bg1">
              <a:lumMod val="85000"/>
            </a:schemeClr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>
              <a:lumMod val="85000"/>
            </a:schemeClr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i="0">
          <a:solidFill>
            <a:schemeClr val="bg1">
              <a:lumMod val="85000"/>
            </a:schemeClr>
          </a:solidFill>
          <a:latin typeface="Arial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>
              <a:lumMod val="85000"/>
            </a:schemeClr>
          </a:solidFill>
          <a:latin typeface="Arial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>
              <a:lumMod val="85000"/>
            </a:schemeClr>
          </a:solidFill>
          <a:latin typeface="Arial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MSMA Lateral Loading Device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Matthew Batten, </a:t>
            </a:r>
            <a:r>
              <a:rPr lang="en-US" dirty="0"/>
              <a:t>Cody </a:t>
            </a:r>
            <a:r>
              <a:rPr lang="en-US" dirty="0" smtClean="0"/>
              <a:t>Burbank, </a:t>
            </a:r>
          </a:p>
          <a:p>
            <a:r>
              <a:rPr lang="en-US" dirty="0" smtClean="0"/>
              <a:t>Jonathan McCurdy, </a:t>
            </a:r>
            <a:r>
              <a:rPr lang="en-US" dirty="0"/>
              <a:t>Thaddeus </a:t>
            </a:r>
            <a:r>
              <a:rPr lang="en-US" dirty="0" smtClean="0"/>
              <a:t>Grudniewksi, </a:t>
            </a:r>
          </a:p>
          <a:p>
            <a:r>
              <a:rPr lang="en-US" dirty="0" smtClean="0"/>
              <a:t>&amp; Joy Weber</a:t>
            </a:r>
          </a:p>
          <a:p>
            <a:r>
              <a:rPr lang="en-US" dirty="0" smtClean="0"/>
              <a:t>April</a:t>
            </a:r>
            <a:r>
              <a:rPr lang="en-US" dirty="0" smtClean="0"/>
              <a:t> 14, </a:t>
            </a:r>
            <a:r>
              <a:rPr lang="en-US" dirty="0" smtClean="0"/>
              <a:t>2014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4339340"/>
            <a:ext cx="7239000" cy="1588"/>
          </a:xfrm>
          <a:prstGeom prst="line">
            <a:avLst/>
          </a:prstGeom>
          <a:ln w="15875">
            <a:solidFill>
              <a:srgbClr val="619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70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/>
              <a:t>Piezoelectric </a:t>
            </a:r>
            <a:r>
              <a:rPr lang="en-US" sz="2400" b="1" dirty="0" smtClean="0"/>
              <a:t>Actuator Mount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8867" y="1914597"/>
            <a:ext cx="3502088" cy="388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64140"/>
            <a:ext cx="4462082" cy="3189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6666" y="615956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159557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Thaddeus Grudniewski</a:t>
            </a:r>
          </a:p>
        </p:txBody>
      </p:sp>
    </p:spTree>
    <p:extLst>
      <p:ext uri="{BB962C8B-B14F-4D97-AF65-F5344CB8AC3E}">
        <p14:creationId xmlns:p14="http://schemas.microsoft.com/office/powerpoint/2010/main" xmlns="" val="41989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8555"/>
            <a:ext cx="4224215" cy="5001061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Strain Gauge Force Sensor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Measures strain through voltage via deflection of wires attached to material.</a:t>
            </a:r>
          </a:p>
          <a:p>
            <a:pPr marL="342900" indent="-342900"/>
            <a:r>
              <a:rPr lang="en-US" sz="2000" dirty="0" smtClean="0"/>
              <a:t>The selected strain gage is the Honeywell Model 11. </a:t>
            </a:r>
          </a:p>
          <a:p>
            <a:pPr marL="342900" indent="-342900"/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816666" y="615956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159561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Thaddeus Grudniewski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23" t="47795" r="-1" b="16424"/>
          <a:stretch/>
        </p:blipFill>
        <p:spPr>
          <a:xfrm>
            <a:off x="4889691" y="1836310"/>
            <a:ext cx="3595076" cy="38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7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/>
              <a:t>Strain Gauge Force </a:t>
            </a:r>
            <a:r>
              <a:rPr lang="en-US" sz="2400" b="1" dirty="0" smtClean="0"/>
              <a:t>Sensor Mount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809" y="1867607"/>
            <a:ext cx="3502175" cy="2301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46" y="2035004"/>
            <a:ext cx="3274646" cy="4324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61" y="4256843"/>
            <a:ext cx="3720123" cy="2014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03210" y="615956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55813" y="6159561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Thaddeus Grudniewski</a:t>
            </a:r>
          </a:p>
        </p:txBody>
      </p:sp>
    </p:spTree>
    <p:extLst>
      <p:ext uri="{BB962C8B-B14F-4D97-AF65-F5344CB8AC3E}">
        <p14:creationId xmlns:p14="http://schemas.microsoft.com/office/powerpoint/2010/main" xmlns="" val="2117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Improvised Design Changes</a:t>
            </a: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674000" y="6159561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59561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Cody Burbank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085" y="3567969"/>
            <a:ext cx="2998396" cy="2178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9651" y="1878227"/>
            <a:ext cx="3116050" cy="1689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4482" y="3567969"/>
            <a:ext cx="3041219" cy="2178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5701" y="1878227"/>
            <a:ext cx="1546256" cy="3818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197" y="1789166"/>
            <a:ext cx="2802454" cy="17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7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Feedback System</a:t>
            </a:r>
          </a:p>
          <a:p>
            <a:pPr marL="342900" indent="-342900"/>
            <a:r>
              <a:rPr lang="en-US" sz="1800" b="1" dirty="0" smtClean="0"/>
              <a:t>Set Initial Force </a:t>
            </a:r>
          </a:p>
          <a:p>
            <a:pPr marL="342900" indent="-342900"/>
            <a:r>
              <a:rPr lang="en-US" sz="1800" b="1" dirty="0" smtClean="0"/>
              <a:t>While loop</a:t>
            </a:r>
          </a:p>
          <a:p>
            <a:pPr marL="342900" indent="-342900"/>
            <a:r>
              <a:rPr lang="en-US" sz="1800" b="1" dirty="0" err="1" smtClean="0"/>
              <a:t>GetPosition</a:t>
            </a:r>
            <a:r>
              <a:rPr lang="en-US" sz="1800" b="1" dirty="0" smtClean="0"/>
              <a:t> set using force sensor</a:t>
            </a:r>
            <a:endParaRPr lang="en-US" sz="2000" b="1" dirty="0" smtClean="0"/>
          </a:p>
          <a:p>
            <a:pPr lvl="1" indent="0">
              <a:buNone/>
            </a:pPr>
            <a:endParaRPr lang="en-US" sz="17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000" b="1" dirty="0" smtClean="0"/>
          </a:p>
          <a:p>
            <a:endParaRPr lang="en-US" sz="20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74000" y="6159561"/>
            <a:ext cx="45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159561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Cody Burbank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507" y="2665141"/>
            <a:ext cx="4918914" cy="38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13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" y="1129955"/>
            <a:ext cx="8305800" cy="5001061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Updated Budget</a:t>
            </a:r>
            <a:endParaRPr lang="en-US" sz="2400" b="1" dirty="0">
              <a:solidFill>
                <a:srgbClr val="023567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74000" y="614662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146620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Cody Burbank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066230"/>
              </p:ext>
            </p:extLst>
          </p:nvPr>
        </p:nvGraphicFramePr>
        <p:xfrm>
          <a:off x="617415" y="1625593"/>
          <a:ext cx="7831016" cy="43087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31064"/>
                <a:gridCol w="1199952"/>
              </a:tblGrid>
              <a:tr h="269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Material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Cost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1.5" dia (1' length) </a:t>
                      </a:r>
                      <a:r>
                        <a:rPr lang="pt-BR" sz="1600" u="none" strike="noStrike" dirty="0" smtClean="0">
                          <a:effectLst/>
                        </a:rPr>
                        <a:t>304 </a:t>
                      </a:r>
                      <a:r>
                        <a:rPr lang="pt-BR" sz="1600" u="none" strike="noStrike" dirty="0">
                          <a:effectLst/>
                        </a:rPr>
                        <a:t>SST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$25.00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1" x 1.25" (3" length) 303 SST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$19.14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1.125"  X 1.125" (11" length) 303 SST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$12.50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0.5" x 0.5" (3" length) 6061 extruded Alum.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$2.90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TB187-100-313 3/16 and 1/4 Fine Adjustment Carrier and Bushings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$3.75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KB187-100 Knob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$4.00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TS187-100-625 3/16-100 TPI Screw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$4.35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96006A259 6-32, 3/4" long Stainless Steel Socket Head Cap Screw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$0.86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90585A144 1/4"-20, 9/16" long Stainless Steel Flat Head Socket Cap Screw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$1.18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92220A173 10-32 1/2" Low Profile Socket Head Cap Screw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$9.44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UHMW Bearing, Flanged, for 1/2" Shaft Diameter, 5/8" OD, 1/2" Length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$15.96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THORLABS PAS015 Piezo-Actuator entire system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$2,370.26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Sales Tax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$4.96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Shipping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$24.50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$2,498.80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18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1196239"/>
            <a:ext cx="6084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D7C"/>
                </a:solidFill>
              </a:rPr>
              <a:t>MSMA Lateral </a:t>
            </a:r>
            <a:r>
              <a:rPr lang="en-US" sz="2400" b="1" dirty="0" smtClean="0">
                <a:solidFill>
                  <a:srgbClr val="003D7C"/>
                </a:solidFill>
              </a:rPr>
              <a:t>Loading Device Time Line</a:t>
            </a:r>
            <a:endParaRPr lang="en-US" sz="2400" b="1" dirty="0">
              <a:solidFill>
                <a:srgbClr val="003D7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74000" y="614631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46318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Jonathan McCurdy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551742"/>
            <a:ext cx="9144000" cy="23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9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Conclusion</a:t>
            </a:r>
            <a:endParaRPr lang="en-US" sz="2400" dirty="0" smtClean="0"/>
          </a:p>
          <a:p>
            <a:pPr marL="342900" indent="-342900"/>
            <a:r>
              <a:rPr lang="en-US" sz="1800" dirty="0" smtClean="0"/>
              <a:t>Must create a feedback controlled device that laterally loads a MSMA up to 200 N within a small area for under $2500.</a:t>
            </a:r>
          </a:p>
          <a:p>
            <a:pPr marL="342900" indent="-342900"/>
            <a:endParaRPr lang="en-US" sz="1800" dirty="0" smtClean="0"/>
          </a:p>
          <a:p>
            <a:pPr marL="342900" indent="-342900"/>
            <a:endParaRPr lang="en-US" sz="18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7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674000" y="614692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159561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Jonathan McCurdy</a:t>
            </a:r>
          </a:p>
        </p:txBody>
      </p:sp>
    </p:spTree>
    <p:extLst>
      <p:ext uri="{BB962C8B-B14F-4D97-AF65-F5344CB8AC3E}">
        <p14:creationId xmlns:p14="http://schemas.microsoft.com/office/powerpoint/2010/main" xmlns="" val="20712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9746"/>
            <a:ext cx="8305800" cy="5001061"/>
          </a:xfrm>
        </p:spPr>
        <p:txBody>
          <a:bodyPr/>
          <a:lstStyle/>
          <a:p>
            <a:r>
              <a:rPr lang="en-US" sz="2400" dirty="0" smtClean="0"/>
              <a:t>References</a:t>
            </a:r>
            <a:endParaRPr lang="en-US" sz="2800" dirty="0" smtClean="0"/>
          </a:p>
          <a:p>
            <a:pPr marL="117475" indent="-117475" defTabSz="460375"/>
            <a:r>
              <a:rPr lang="en-US" sz="1600" dirty="0"/>
              <a:t>[1] Leo, Donald J. Engineering Analysis of Smart Material Systems. Hoboken, NJ: John </a:t>
            </a:r>
            <a:r>
              <a:rPr lang="en-US" sz="1600" dirty="0" smtClean="0"/>
              <a:t>	Wiley </a:t>
            </a:r>
            <a:r>
              <a:rPr lang="en-US" sz="1600" dirty="0"/>
              <a:t>&amp; Sons, 2007. </a:t>
            </a:r>
          </a:p>
          <a:p>
            <a:pPr marL="117475" indent="-117475" defTabSz="460375"/>
            <a:r>
              <a:rPr lang="en-US" sz="1600" dirty="0" smtClean="0"/>
              <a:t>[2] </a:t>
            </a:r>
            <a:r>
              <a:rPr lang="en-US" sz="1600" dirty="0"/>
              <a:t>Garcia, Matt, Randy Jackson, Jeremy Mountain, Qian Tong, and </a:t>
            </a:r>
            <a:r>
              <a:rPr lang="en-US" sz="1600" dirty="0" err="1"/>
              <a:t>Hui</a:t>
            </a:r>
            <a:r>
              <a:rPr lang="en-US" sz="1600" dirty="0"/>
              <a:t> Yao. </a:t>
            </a:r>
            <a:r>
              <a:rPr lang="en-US" sz="1600" dirty="0" smtClean="0"/>
              <a:t>Material Testing </a:t>
            </a:r>
            <a:r>
              <a:rPr lang="en-US" sz="1600" dirty="0"/>
              <a:t>Fixture. Material </a:t>
            </a:r>
            <a:r>
              <a:rPr lang="en-US" sz="1600" dirty="0" smtClean="0"/>
              <a:t>Testing Fixture. Dr. Ciocanel, 2012. Web. 15 Nov. 2013. 	&lt;http://www.cefns.nau.edu/capstone/projects/ME/2013/DFMTM/index.html&gt;.</a:t>
            </a:r>
          </a:p>
          <a:p>
            <a:pPr marL="117475" indent="-117475"/>
            <a:r>
              <a:rPr lang="en-US" sz="1600" dirty="0" smtClean="0"/>
              <a:t>[</a:t>
            </a:r>
            <a:r>
              <a:rPr lang="en-US" sz="1600" dirty="0"/>
              <a:t>3</a:t>
            </a:r>
            <a:r>
              <a:rPr lang="en-US" sz="1600" dirty="0" smtClean="0"/>
              <a:t>] </a:t>
            </a:r>
            <a:r>
              <a:rPr lang="en-US" sz="1600" dirty="0"/>
              <a:t>"Model 11." </a:t>
            </a:r>
            <a:r>
              <a:rPr lang="en-US" sz="1600" i="1" dirty="0"/>
              <a:t>Model 11</a:t>
            </a:r>
            <a:r>
              <a:rPr lang="en-US" sz="1600" dirty="0"/>
              <a:t>. Honeywell International </a:t>
            </a:r>
            <a:r>
              <a:rPr lang="en-US" sz="1600" dirty="0" err="1"/>
              <a:t>Inc</a:t>
            </a:r>
            <a:r>
              <a:rPr lang="en-US" sz="1600" dirty="0"/>
              <a:t>, 2013. Web. 6 Nov. 2013</a:t>
            </a:r>
            <a:r>
              <a:rPr lang="en-US" sz="1600" dirty="0" smtClean="0"/>
              <a:t>.</a:t>
            </a:r>
          </a:p>
          <a:p>
            <a:pPr marL="117475" indent="-117475"/>
            <a:r>
              <a:rPr lang="en-US" sz="1600" dirty="0" smtClean="0"/>
              <a:t>[4] "</a:t>
            </a:r>
            <a:r>
              <a:rPr lang="en-US" sz="1600" dirty="0" err="1" smtClean="0"/>
              <a:t>Piezo</a:t>
            </a:r>
            <a:r>
              <a:rPr lang="en-US" sz="1600" dirty="0" smtClean="0"/>
              <a:t> </a:t>
            </a:r>
            <a:r>
              <a:rPr lang="en-US" sz="1600" dirty="0"/>
              <a:t>Driver Bandwidth Tutorial." </a:t>
            </a:r>
            <a:r>
              <a:rPr lang="en-US" sz="1600" i="1" dirty="0" err="1"/>
              <a:t>Thorlabs</a:t>
            </a:r>
            <a:r>
              <a:rPr lang="en-US" sz="1600" dirty="0"/>
              <a:t>. </a:t>
            </a:r>
            <a:r>
              <a:rPr lang="en-US" sz="1600" dirty="0" err="1"/>
              <a:t>N.p</a:t>
            </a:r>
            <a:r>
              <a:rPr lang="en-US" sz="1600" dirty="0"/>
              <a:t>., </a:t>
            </a:r>
            <a:r>
              <a:rPr lang="en-US" sz="1600" dirty="0" err="1"/>
              <a:t>n.d.</a:t>
            </a:r>
            <a:r>
              <a:rPr lang="en-US" sz="1600" dirty="0"/>
              <a:t> Web. 12 Jan. 2014.</a:t>
            </a:r>
          </a:p>
          <a:p>
            <a:pPr lvl="0">
              <a:buNone/>
            </a:pPr>
            <a:endParaRPr lang="en-US" sz="1250" dirty="0"/>
          </a:p>
          <a:p>
            <a:pPr>
              <a:buNone/>
            </a:pPr>
            <a:endParaRPr lang="en-US" sz="1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164069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Jonathan McCurdy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4000" y="614080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6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804956"/>
            <a:ext cx="8305800" cy="990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51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94973"/>
            <a:ext cx="593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Overview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744" y="1535511"/>
            <a:ext cx="66533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Background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Goals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Problem Identification</a:t>
            </a:r>
            <a:endParaRPr lang="en-US" sz="24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Project Description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Design Concepts</a:t>
            </a:r>
          </a:p>
          <a:p>
            <a:pPr marL="1031875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</a:rPr>
              <a:t>Actuation </a:t>
            </a:r>
          </a:p>
          <a:p>
            <a:pPr marL="1031875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Force Sensing</a:t>
            </a:r>
          </a:p>
          <a:p>
            <a:pPr marL="1031875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Improvised Design Changes 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Feedback System		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Updated Budget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 Project Planning</a:t>
            </a:r>
          </a:p>
          <a:p>
            <a:pPr marL="1031875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</a:rPr>
              <a:t>Gantt Chart</a:t>
            </a:r>
          </a:p>
          <a:p>
            <a:pPr marL="398463" indent="-398463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</a:rPr>
              <a:t> Conclusion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6666" y="616754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37551"/>
            <a:ext cx="19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Matthew Batten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  Magnetic </a:t>
            </a:r>
            <a:r>
              <a:rPr lang="en-US" sz="2400" b="1" dirty="0"/>
              <a:t>Shape Memory </a:t>
            </a:r>
            <a:r>
              <a:rPr lang="en-US" sz="2400" b="1" dirty="0" smtClean="0"/>
              <a:t>Alloy (MSMA)</a:t>
            </a:r>
          </a:p>
          <a:p>
            <a:pPr lvl="1"/>
            <a:r>
              <a:rPr lang="en-US" b="0" dirty="0" smtClean="0">
                <a:solidFill>
                  <a:srgbClr val="013467"/>
                </a:solidFill>
              </a:rPr>
              <a:t>Ni</a:t>
            </a:r>
            <a:r>
              <a:rPr lang="en-US" b="0" baseline="-25000" dirty="0" smtClean="0">
                <a:solidFill>
                  <a:srgbClr val="013467"/>
                </a:solidFill>
              </a:rPr>
              <a:t>2</a:t>
            </a:r>
            <a:r>
              <a:rPr lang="en-US" b="0" dirty="0" smtClean="0">
                <a:solidFill>
                  <a:srgbClr val="013467"/>
                </a:solidFill>
              </a:rPr>
              <a:t>MnGa</a:t>
            </a:r>
          </a:p>
          <a:p>
            <a:pPr lvl="1"/>
            <a:r>
              <a:rPr lang="en-US" b="0" dirty="0" smtClean="0">
                <a:solidFill>
                  <a:srgbClr val="013467"/>
                </a:solidFill>
              </a:rPr>
              <a:t>Magnetization vector rotation</a:t>
            </a:r>
          </a:p>
          <a:p>
            <a:pPr lvl="1"/>
            <a:r>
              <a:rPr lang="en-US" b="0" dirty="0" smtClean="0">
                <a:solidFill>
                  <a:srgbClr val="013467"/>
                </a:solidFill>
              </a:rPr>
              <a:t>Actuating vs. power harvesting</a:t>
            </a:r>
          </a:p>
          <a:p>
            <a:pPr marL="457200" lvl="1" indent="0">
              <a:buNone/>
            </a:pPr>
            <a:endParaRPr lang="en-US" b="0" dirty="0" smtClean="0">
              <a:solidFill>
                <a:srgbClr val="013467"/>
              </a:solidFill>
            </a:endParaRPr>
          </a:p>
          <a:p>
            <a:pPr marL="457200" lvl="1" indent="0">
              <a:buNone/>
            </a:pPr>
            <a:r>
              <a:rPr lang="en-US" b="0" dirty="0" smtClean="0">
                <a:solidFill>
                  <a:srgbClr val="013467"/>
                </a:solidFill>
              </a:rPr>
              <a:t>		        </a:t>
            </a:r>
            <a:r>
              <a:rPr lang="en-US" b="0" dirty="0" smtClean="0">
                <a:solidFill>
                  <a:schemeClr val="tx1"/>
                </a:solidFill>
              </a:rPr>
              <a:t>Variant Reorientation Model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859" y="3604980"/>
            <a:ext cx="6430736" cy="26765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Problem Definition</a:t>
            </a:r>
          </a:p>
          <a:p>
            <a:pPr>
              <a:buNone/>
            </a:pPr>
            <a:endParaRPr lang="en-US" dirty="0" smtClean="0">
              <a:solidFill>
                <a:srgbClr val="023567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23567"/>
                </a:solidFill>
              </a:rPr>
              <a:t>Goal</a:t>
            </a:r>
          </a:p>
          <a:p>
            <a:pPr marL="1085850" lvl="1" indent="-342900"/>
            <a:r>
              <a:rPr lang="en-US" b="0" dirty="0" smtClean="0">
                <a:solidFill>
                  <a:srgbClr val="023567"/>
                </a:solidFill>
              </a:rPr>
              <a:t>To design a piece of equipment that will facilitate the already established testing procedure and enable forces in </a:t>
            </a:r>
            <a:r>
              <a:rPr lang="en-US" b="0" dirty="0" smtClean="0">
                <a:solidFill>
                  <a:srgbClr val="023567"/>
                </a:solidFill>
              </a:rPr>
              <a:t>the lateral direction.</a:t>
            </a:r>
            <a:endParaRPr lang="en-US" b="0" dirty="0" smtClean="0">
              <a:solidFill>
                <a:srgbClr val="023567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23567"/>
                </a:solidFill>
              </a:rPr>
              <a:t>Design Objectives </a:t>
            </a:r>
          </a:p>
          <a:p>
            <a:pPr marL="1085850" lvl="1" indent="-342900"/>
            <a:r>
              <a:rPr lang="en-US" b="0" dirty="0" smtClean="0">
                <a:solidFill>
                  <a:srgbClr val="023567"/>
                </a:solidFill>
              </a:rPr>
              <a:t>Cost-efficient</a:t>
            </a:r>
          </a:p>
          <a:p>
            <a:pPr marL="1085850" lvl="1" indent="-342900"/>
            <a:r>
              <a:rPr lang="en-US" b="0" dirty="0" smtClean="0">
                <a:solidFill>
                  <a:srgbClr val="023567"/>
                </a:solidFill>
              </a:rPr>
              <a:t>Precise</a:t>
            </a:r>
          </a:p>
          <a:p>
            <a:pPr marL="1085850" lvl="1" indent="-342900"/>
            <a:r>
              <a:rPr lang="en-US" b="0" dirty="0" smtClean="0">
                <a:solidFill>
                  <a:srgbClr val="023567"/>
                </a:solidFill>
              </a:rPr>
              <a:t>Reliable </a:t>
            </a:r>
          </a:p>
          <a:p>
            <a:pPr marL="1085850" lvl="1" indent="-342900"/>
            <a:endParaRPr lang="en-US" dirty="0" smtClean="0">
              <a:solidFill>
                <a:srgbClr val="013466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Problem Identification</a:t>
            </a:r>
          </a:p>
          <a:p>
            <a:pPr marL="342900" indent="-342900"/>
            <a:r>
              <a:rPr lang="en-US" sz="2000" dirty="0" smtClean="0"/>
              <a:t>Dr. Ciocanel</a:t>
            </a:r>
          </a:p>
          <a:p>
            <a:pPr marL="800100" lvl="3" indent="-342900">
              <a:buClr>
                <a:srgbClr val="003264"/>
              </a:buClr>
              <a:buFont typeface="Arial"/>
              <a:buChar char="•"/>
            </a:pPr>
            <a:r>
              <a:rPr lang="en-US" dirty="0" smtClean="0">
                <a:solidFill>
                  <a:srgbClr val="023567"/>
                </a:solidFill>
              </a:rPr>
              <a:t>Conducts research on Smart Materials</a:t>
            </a:r>
          </a:p>
          <a:p>
            <a:pPr marL="800100" lvl="3" indent="-342900">
              <a:buClr>
                <a:srgbClr val="003264"/>
              </a:buClr>
              <a:buFont typeface="Arial"/>
              <a:buChar char="•"/>
            </a:pPr>
            <a:r>
              <a:rPr lang="en-US" dirty="0" smtClean="0">
                <a:solidFill>
                  <a:srgbClr val="023567"/>
                </a:solidFill>
              </a:rPr>
              <a:t>Wants to </a:t>
            </a:r>
            <a:r>
              <a:rPr lang="en-US" dirty="0">
                <a:solidFill>
                  <a:srgbClr val="023567"/>
                </a:solidFill>
              </a:rPr>
              <a:t>expand his testing </a:t>
            </a:r>
            <a:r>
              <a:rPr lang="en-US" dirty="0" smtClean="0">
                <a:solidFill>
                  <a:srgbClr val="023567"/>
                </a:solidFill>
              </a:rPr>
              <a:t>process to include compressive force in the third dimension</a:t>
            </a:r>
          </a:p>
          <a:p>
            <a:pPr marL="800100" lvl="3" indent="-342900">
              <a:buClr>
                <a:srgbClr val="003264"/>
              </a:buClr>
              <a:buFont typeface="Arial"/>
              <a:buChar char="•"/>
            </a:pPr>
            <a:r>
              <a:rPr lang="en-US" dirty="0" smtClean="0">
                <a:solidFill>
                  <a:srgbClr val="023567"/>
                </a:solidFill>
              </a:rPr>
              <a:t>Operates at room temperature in a laboratory setting</a:t>
            </a:r>
          </a:p>
          <a:p>
            <a:pPr marL="800100" lvl="3" indent="-342900">
              <a:buClr>
                <a:srgbClr val="003264"/>
              </a:buClr>
              <a:buFont typeface="Arial"/>
              <a:buChar char="•"/>
            </a:pPr>
            <a:endParaRPr lang="en-US" sz="1800" dirty="0">
              <a:solidFill>
                <a:srgbClr val="023567"/>
              </a:solidFill>
            </a:endParaRPr>
          </a:p>
          <a:p>
            <a:pPr marL="800100" lvl="3" indent="-342900">
              <a:buClr>
                <a:srgbClr val="003264"/>
              </a:buClr>
              <a:buFont typeface="Arial"/>
              <a:buChar char="•"/>
            </a:pPr>
            <a:endParaRPr lang="en-US" dirty="0">
              <a:solidFill>
                <a:srgbClr val="023567"/>
              </a:solidFill>
            </a:endParaRPr>
          </a:p>
          <a:p>
            <a:pPr marL="342900" indent="-34290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6269" y="3710217"/>
            <a:ext cx="2947655" cy="2649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5024" y="3402440"/>
            <a:ext cx="3110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003D7C"/>
                </a:solidFill>
              </a:rPr>
              <a:t>Solidworks</a:t>
            </a:r>
            <a:r>
              <a:rPr lang="en-US" sz="1400" dirty="0">
                <a:solidFill>
                  <a:srgbClr val="003D7C"/>
                </a:solidFill>
              </a:rPr>
              <a:t> Model of Instron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59561"/>
            <a:ext cx="196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Matthew Batten</a:t>
            </a:r>
          </a:p>
        </p:txBody>
      </p:sp>
      <p:sp>
        <p:nvSpPr>
          <p:cNvPr id="7" name="Rectangle 6"/>
          <p:cNvSpPr/>
          <p:nvPr/>
        </p:nvSpPr>
        <p:spPr>
          <a:xfrm>
            <a:off x="8816666" y="615956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1745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Project Description</a:t>
            </a:r>
            <a:endParaRPr lang="en-US" sz="2400" b="1" dirty="0" smtClean="0">
              <a:solidFill>
                <a:srgbClr val="023567"/>
              </a:solidFill>
            </a:endParaRPr>
          </a:p>
          <a:p>
            <a:pPr marL="625475" lvl="2">
              <a:tabLst>
                <a:tab pos="625475" algn="l"/>
              </a:tabLst>
            </a:pPr>
            <a:r>
              <a:rPr lang="en-US" dirty="0" smtClean="0">
                <a:solidFill>
                  <a:srgbClr val="023567"/>
                </a:solidFill>
              </a:rPr>
              <a:t>Construction of a device capable of laterally loading up to 200 N</a:t>
            </a:r>
          </a:p>
          <a:p>
            <a:pPr marL="625475" lvl="2"/>
            <a:r>
              <a:rPr lang="en-US" dirty="0" smtClean="0">
                <a:solidFill>
                  <a:srgbClr val="023567"/>
                </a:solidFill>
              </a:rPr>
              <a:t>Work within a $2500 budget</a:t>
            </a:r>
          </a:p>
          <a:p>
            <a:pPr marL="625475" lvl="2"/>
            <a:r>
              <a:rPr lang="en-US" dirty="0" smtClean="0">
                <a:solidFill>
                  <a:srgbClr val="023567"/>
                </a:solidFill>
              </a:rPr>
              <a:t>Fit within 10mmx12mm area under a magnetic field</a:t>
            </a:r>
          </a:p>
          <a:p>
            <a:pPr marL="625475" lvl="2"/>
            <a:r>
              <a:rPr lang="en-US" dirty="0" smtClean="0">
                <a:solidFill>
                  <a:srgbClr val="023567"/>
                </a:solidFill>
              </a:rPr>
              <a:t>Provide feedback control</a:t>
            </a:r>
          </a:p>
          <a:p>
            <a:pPr lvl="2"/>
            <a:endParaRPr lang="en-US" sz="1200" dirty="0" smtClean="0">
              <a:solidFill>
                <a:srgbClr val="023567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023567"/>
                </a:solidFill>
              </a:rPr>
              <a:t>	</a:t>
            </a:r>
            <a:endParaRPr lang="en-US" dirty="0" smtClean="0">
              <a:solidFill>
                <a:srgbClr val="023567"/>
              </a:solidFill>
            </a:endParaRPr>
          </a:p>
          <a:p>
            <a:pPr lvl="2"/>
            <a:endParaRPr lang="en-US" dirty="0" smtClean="0">
              <a:solidFill>
                <a:srgbClr val="023567"/>
              </a:solidFill>
            </a:endParaRPr>
          </a:p>
          <a:p>
            <a:pPr lvl="1"/>
            <a:endParaRPr lang="en-US" dirty="0" smtClean="0">
              <a:solidFill>
                <a:srgbClr val="023567"/>
              </a:solidFill>
            </a:endParaRPr>
          </a:p>
          <a:p>
            <a:pPr marL="914400" lvl="2" indent="0">
              <a:buNone/>
            </a:pPr>
            <a:endParaRPr lang="en-US" b="0" dirty="0">
              <a:solidFill>
                <a:srgbClr val="02356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12" y="3505051"/>
            <a:ext cx="4013176" cy="2961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8386" y="3197274"/>
            <a:ext cx="34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23567"/>
                </a:solidFill>
              </a:rPr>
              <a:t> Experimental Setup for MSMA Testing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6157808"/>
            <a:ext cx="1404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Joy </a:t>
            </a:r>
            <a:r>
              <a:rPr lang="en-US" dirty="0" smtClean="0"/>
              <a:t>Weber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16666" y="615780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7526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Design Concept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61819"/>
            <a:ext cx="1404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Joy Weber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6666" y="616181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744" y="1781465"/>
            <a:ext cx="6401997" cy="46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9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358555"/>
            <a:ext cx="4928839" cy="5001061"/>
          </a:xfrm>
        </p:spPr>
        <p:txBody>
          <a:bodyPr/>
          <a:lstStyle/>
          <a:p>
            <a:r>
              <a:rPr lang="en-US" dirty="0" smtClean="0"/>
              <a:t>Fabrication</a:t>
            </a:r>
          </a:p>
          <a:p>
            <a:pPr lvl="1"/>
            <a:r>
              <a:rPr lang="en-US" sz="1400" dirty="0" smtClean="0">
                <a:solidFill>
                  <a:srgbClr val="003D7C"/>
                </a:solidFill>
              </a:rPr>
              <a:t>This device was primarily fabricated using aluminum and 303/304 stainless steel. </a:t>
            </a:r>
          </a:p>
          <a:p>
            <a:pPr lvl="1"/>
            <a:r>
              <a:rPr lang="en-US" sz="1400" dirty="0" smtClean="0">
                <a:solidFill>
                  <a:srgbClr val="003D7C"/>
                </a:solidFill>
              </a:rPr>
              <a:t>Due to the high strength of this type of steel several design changes had to be made to facilitate the available tools. </a:t>
            </a:r>
          </a:p>
          <a:p>
            <a:pPr lvl="2"/>
            <a:r>
              <a:rPr lang="en-US" sz="1400" dirty="0" smtClean="0">
                <a:solidFill>
                  <a:srgbClr val="003D7C"/>
                </a:solidFill>
              </a:rPr>
              <a:t>The bottom brackets were modified so that only one side had to be tapped instead of both.</a:t>
            </a:r>
          </a:p>
          <a:p>
            <a:pPr lvl="2"/>
            <a:r>
              <a:rPr lang="en-US" sz="1400" dirty="0" smtClean="0">
                <a:solidFill>
                  <a:srgbClr val="003D7C"/>
                </a:solidFill>
              </a:rPr>
              <a:t>Plastic covers for the space where the actuator sits were added to reduce wear. </a:t>
            </a:r>
          </a:p>
          <a:p>
            <a:pPr lvl="2"/>
            <a:r>
              <a:rPr lang="en-US" sz="1400" dirty="0" smtClean="0">
                <a:solidFill>
                  <a:srgbClr val="003D7C"/>
                </a:solidFill>
              </a:rPr>
              <a:t>During testing it was determined that the plastic covers allowed for deformation of the actuator assembly which was remedied by adding a hard stop at the end of the assembly that the actuator butts up against.</a:t>
            </a:r>
          </a:p>
          <a:p>
            <a:pPr lvl="1"/>
            <a:endParaRPr lang="en-US" sz="1400" dirty="0"/>
          </a:p>
        </p:txBody>
      </p:sp>
      <p:pic>
        <p:nvPicPr>
          <p:cNvPr id="2050" name="Picture 2" descr="http://www2.umaine.edu/aewc/images/stories/web_uploads/milling_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636" y="1817650"/>
            <a:ext cx="3181548" cy="423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Piezoelectric Actuator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THORLABS PAS015</a:t>
            </a:r>
          </a:p>
          <a:p>
            <a:pPr marL="342900" indent="-342900"/>
            <a:r>
              <a:rPr lang="en-US" dirty="0" smtClean="0"/>
              <a:t>T-Cube Piezo Controller</a:t>
            </a:r>
          </a:p>
          <a:p>
            <a:pPr marL="342900" indent="-34290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712" y="1239216"/>
            <a:ext cx="4129954" cy="3223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16666" y="615956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459" y="3790889"/>
            <a:ext cx="2621329" cy="2568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59561"/>
            <a:ext cx="1404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Joy Weber</a:t>
            </a:r>
          </a:p>
        </p:txBody>
      </p:sp>
    </p:spTree>
    <p:extLst>
      <p:ext uri="{BB962C8B-B14F-4D97-AF65-F5344CB8AC3E}">
        <p14:creationId xmlns:p14="http://schemas.microsoft.com/office/powerpoint/2010/main" xmlns="" val="21855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thern Arizona University_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24043</TotalTime>
  <Words>590</Words>
  <Application>Microsoft Office PowerPoint</Application>
  <PresentationFormat>On-screen Show (4:3)</PresentationFormat>
  <Paragraphs>155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Northern Arizona University_template</vt:lpstr>
      <vt:lpstr>MSMA Lateral Loading Device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Questions?</vt:lpstr>
    </vt:vector>
  </TitlesOfParts>
  <Company>Northern Arizona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pnh</dc:creator>
  <cp:lastModifiedBy>Matthew</cp:lastModifiedBy>
  <cp:revision>1605</cp:revision>
  <cp:lastPrinted>2011-09-13T18:47:28Z</cp:lastPrinted>
  <dcterms:created xsi:type="dcterms:W3CDTF">2011-12-22T19:06:40Z</dcterms:created>
  <dcterms:modified xsi:type="dcterms:W3CDTF">2014-04-13T23:32:55Z</dcterms:modified>
</cp:coreProperties>
</file>