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6" r:id="rId10"/>
    <p:sldId id="275" r:id="rId11"/>
    <p:sldId id="269" r:id="rId12"/>
    <p:sldId id="268" r:id="rId13"/>
    <p:sldId id="270" r:id="rId14"/>
    <p:sldId id="271" r:id="rId15"/>
    <p:sldId id="267" r:id="rId16"/>
    <p:sldId id="272" r:id="rId17"/>
    <p:sldId id="26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9" autoAdjust="0"/>
  </p:normalViewPr>
  <p:slideViewPr>
    <p:cSldViewPr>
      <p:cViewPr varScale="1">
        <p:scale>
          <a:sx n="64" d="100"/>
          <a:sy n="64" d="100"/>
        </p:scale>
        <p:origin x="-3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D6297E-F043-4325-B531-8EE52B89E9A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2D5471-EB70-4FA1-8BE3-C234D5C03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6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E0FA97-DECB-4613-8C76-FDEA293E1C4B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C43992-78FF-46BA-AC3D-628E42C0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5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E063-B103-4765-8DEE-7F265A7047D1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8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67E2-266D-4BCC-A2A2-98AD0607C956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8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062F-B01A-42CF-AB3A-A103C061D0C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4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4F2-E4FE-4CC6-A323-3AEBBF712BA1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38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3FA7-95DC-4F65-9B7A-DFFF201097D9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0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6A6F-11E8-4C14-8675-E1113599D5F1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7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0D2-B5C1-48EF-ABA1-9F1F644220A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F73-1B17-48BB-9720-BCB9233CDAB5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4095-5908-4AC6-8E46-A11ACE2B327B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9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FD38EDB-D4EC-4760-B6C2-88D43CFA39F2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7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EF0ADB-6018-423A-AADC-3EA63B2AEB0B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8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98119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opperplate Gothic Bold" pitchFamily="34" charset="0"/>
              </a:rPr>
              <a:t>Combined Heat and Power System</a:t>
            </a:r>
            <a:endParaRPr lang="en-US" sz="48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80048" cy="4114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opperplate Gothic Bold" pitchFamily="34" charset="0"/>
              </a:rPr>
              <a:t>			Ryan Christie</a:t>
            </a:r>
          </a:p>
          <a:p>
            <a:pPr algn="ctr"/>
            <a:r>
              <a:rPr lang="en-US" dirty="0" smtClean="0">
                <a:latin typeface="Copperplate Gothic Bold" pitchFamily="34" charset="0"/>
              </a:rPr>
              <a:t>			Nathan Duray</a:t>
            </a:r>
          </a:p>
          <a:p>
            <a:pPr algn="ctr"/>
            <a:r>
              <a:rPr lang="en-US" dirty="0" smtClean="0">
                <a:latin typeface="Copperplate Gothic Bold" pitchFamily="34" charset="0"/>
              </a:rPr>
              <a:t>			Cory Donavon</a:t>
            </a:r>
          </a:p>
          <a:p>
            <a:pPr lvl="0" algn="ctr">
              <a:buClr>
                <a:srgbClr val="6EA0B0"/>
              </a:buClr>
            </a:pPr>
            <a:r>
              <a:rPr lang="en-US" dirty="0" smtClean="0">
                <a:solidFill>
                  <a:prstClr val="white"/>
                </a:solidFill>
                <a:latin typeface="Copperplate Gothic Bold" pitchFamily="34" charset="0"/>
              </a:rPr>
              <a:t>			Joseph Mudd</a:t>
            </a:r>
            <a:endParaRPr lang="en-US" dirty="0" smtClean="0">
              <a:latin typeface="Copperplate Gothic Bold" pitchFamily="34" charset="0"/>
            </a:endParaRPr>
          </a:p>
          <a:p>
            <a:pPr algn="ctr"/>
            <a:r>
              <a:rPr lang="en-US" dirty="0" smtClean="0">
                <a:latin typeface="Copperplate Gothic Bold" pitchFamily="34" charset="0"/>
              </a:rPr>
              <a:t>			Jason Dikes</a:t>
            </a:r>
          </a:p>
          <a:p>
            <a:pPr algn="ctr"/>
            <a:r>
              <a:rPr lang="en-US" dirty="0" smtClean="0">
                <a:latin typeface="Copperplate Gothic Bold" pitchFamily="34" charset="0"/>
              </a:rPr>
              <a:t>			Ronald Stepanek</a:t>
            </a:r>
          </a:p>
          <a:p>
            <a:pPr algn="ctr"/>
            <a:endParaRPr lang="en-US" sz="2400" dirty="0">
              <a:latin typeface="Copperplate Gothic Bold" pitchFamily="34" charset="0"/>
            </a:endParaRPr>
          </a:p>
          <a:p>
            <a:pPr algn="ctr"/>
            <a:r>
              <a:rPr lang="en-US" sz="2800" dirty="0" smtClean="0">
                <a:latin typeface="Copperplate Gothic Bold" pitchFamily="34" charset="0"/>
              </a:rPr>
              <a:t>Supreme Manufacturing</a:t>
            </a:r>
          </a:p>
          <a:p>
            <a:pPr algn="ctr"/>
            <a:endParaRPr lang="en-US" sz="2400" dirty="0" smtClean="0">
              <a:latin typeface="Copperplate Gothic Bold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B52B-E6F1-4CDF-9E61-B8A2BA112458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1911100" cy="3176022"/>
          </a:xfrm>
          <a:prstGeom prst="rect">
            <a:avLst/>
          </a:prstGeom>
          <a:effectLst>
            <a:glow rad="38100">
              <a:schemeClr val="tx1">
                <a:alpha val="1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78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Decision Matrix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10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4" y="1600200"/>
            <a:ext cx="8773972" cy="366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Levels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Selection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Alternative Fuel ICE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Configuration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Ancillary Engine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Parametric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Engine Displacement/Geometry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Original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Heat Capture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1354" y="2283278"/>
            <a:ext cx="482001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accent1">
                <a:alpha val="5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49026" cy="478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5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Beta-Type and Horizontally Opposed Stirling Engine Pictures</a:t>
            </a:r>
          </a:p>
          <a:p>
            <a:pPr lvl="1"/>
            <a:r>
              <a:rPr lang="en-US" sz="1800" dirty="0"/>
              <a:t>http://</a:t>
            </a:r>
            <a:r>
              <a:rPr lang="en-US" sz="1800" dirty="0" smtClean="0"/>
              <a:t>upload.wikimedia.org/wikipedia/commons/4/4e/Stirling_Animation.gif</a:t>
            </a:r>
            <a:endParaRPr lang="en-US" dirty="0"/>
          </a:p>
          <a:p>
            <a:r>
              <a:rPr lang="en-US" dirty="0" smtClean="0"/>
              <a:t>Six Stroke GIF</a:t>
            </a:r>
          </a:p>
          <a:p>
            <a:pPr lvl="1"/>
            <a:r>
              <a:rPr lang="en-US" sz="1800" dirty="0"/>
              <a:t>http://</a:t>
            </a:r>
            <a:r>
              <a:rPr lang="en-US" sz="1800" dirty="0" smtClean="0"/>
              <a:t>www.ridelust.com/wp-content/uploads/2011/02/IC_engine_cam_crank_animation.gif</a:t>
            </a:r>
          </a:p>
          <a:p>
            <a:r>
              <a:rPr lang="en-US" dirty="0"/>
              <a:t>Rankine Cycle Picture</a:t>
            </a:r>
          </a:p>
          <a:p>
            <a:pPr lvl="1"/>
            <a:r>
              <a:rPr lang="en-US" sz="1800" dirty="0"/>
              <a:t>http://</a:t>
            </a:r>
            <a:r>
              <a:rPr lang="en-US" sz="1800" dirty="0" smtClean="0"/>
              <a:t>upload.wikimedia.org/wikipedia/commons/thumb/0/00/Rankine_cycle_layout.png/330px-Rankine_cycle_layout.png</a:t>
            </a:r>
            <a:endParaRPr lang="en-US" dirty="0" smtClean="0"/>
          </a:p>
          <a:p>
            <a:r>
              <a:rPr lang="en-US" dirty="0" smtClean="0"/>
              <a:t>Trigeneration Picture</a:t>
            </a:r>
          </a:p>
          <a:p>
            <a:pPr lvl="1"/>
            <a:r>
              <a:rPr lang="en-US" sz="1800" dirty="0"/>
              <a:t>http://rm.awarenessnetworks.com/4683660753899389940.jpg</a:t>
            </a:r>
            <a:endParaRPr lang="en-US" sz="1800" dirty="0" smtClean="0"/>
          </a:p>
          <a:p>
            <a:r>
              <a:rPr lang="en-US" dirty="0" smtClean="0"/>
              <a:t>Alternative Fuel I.C.E. with Heat Recovery System Picture</a:t>
            </a:r>
          </a:p>
          <a:p>
            <a:pPr lvl="1"/>
            <a:r>
              <a:rPr lang="en-US" sz="1800" dirty="0"/>
              <a:t>http://www.epa.gov/chp/images/basic_schematic1_small.gif</a:t>
            </a:r>
            <a:endParaRPr lang="en-US" sz="1800" dirty="0" smtClean="0"/>
          </a:p>
          <a:p>
            <a:r>
              <a:rPr lang="en-US" dirty="0" smtClean="0"/>
              <a:t>Onion Photo</a:t>
            </a:r>
          </a:p>
          <a:p>
            <a:pPr lvl="1"/>
            <a:r>
              <a:rPr lang="en-US" sz="1600" dirty="0"/>
              <a:t>http://</a:t>
            </a:r>
            <a:r>
              <a:rPr lang="en-US" sz="1600" dirty="0" smtClean="0"/>
              <a:t>indianapublicmedia.org/amomentofscience/files/2010/06/onion-940x626.jpg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1362"/>
          </a:xfrm>
        </p:spPr>
        <p:txBody>
          <a:bodyPr/>
          <a:lstStyle/>
          <a:p>
            <a:pPr algn="ctr"/>
            <a:r>
              <a:rPr lang="en-US" sz="48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Questions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Analytical Hierarchy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91083"/>
              </p:ext>
            </p:extLst>
          </p:nvPr>
        </p:nvGraphicFramePr>
        <p:xfrm>
          <a:off x="1905000" y="1219201"/>
          <a:ext cx="7162795" cy="5157945"/>
        </p:xfrm>
        <a:graphic>
          <a:graphicData uri="http://schemas.openxmlformats.org/drawingml/2006/table">
            <a:tbl>
              <a:tblPr/>
              <a:tblGrid>
                <a:gridCol w="716281"/>
                <a:gridCol w="451567"/>
                <a:gridCol w="700709"/>
                <a:gridCol w="389283"/>
                <a:gridCol w="622852"/>
                <a:gridCol w="467139"/>
                <a:gridCol w="622852"/>
                <a:gridCol w="622852"/>
                <a:gridCol w="467139"/>
                <a:gridCol w="467139"/>
                <a:gridCol w="622852"/>
                <a:gridCol w="467139"/>
                <a:gridCol w="544991"/>
              </a:tblGrid>
              <a:tr h="45719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78" marR="5578" marT="557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Volume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Initial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Operating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Rate of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Return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Generation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Power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Generation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Control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System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Heat Transfer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Device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Life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Expectancy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Repair/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Replace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Efficiency</a:t>
                      </a:r>
                    </a:p>
                  </a:txBody>
                  <a:tcPr marL="5578" marR="5578" marT="55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Volume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1/6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1/7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1/8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1/7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1/6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1/6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1/4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535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Initial Cost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Operating 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1/4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1/4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1/4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Rate of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Return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990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Generation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990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Power 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Generation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Control 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System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1/4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1/4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1/7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1/4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1/7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990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Heat Transfer 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Device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1/4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1/6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1/6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1/8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1/6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990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Life 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Expectancy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1/3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45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Repair/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Replace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1/4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1/6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1/5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535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Efficiency</a:t>
                      </a:r>
                    </a:p>
                  </a:txBody>
                  <a:tcPr marL="5578" marR="5578" marT="55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   </a:t>
                      </a:r>
                    </a:p>
                  </a:txBody>
                  <a:tcPr marL="5578" marR="5578" marT="55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1/2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   </a:t>
                      </a:r>
                    </a:p>
                  </a:txBody>
                  <a:tcPr marL="5578" marR="5578" marT="55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15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198712"/>
              </p:ext>
            </p:extLst>
          </p:nvPr>
        </p:nvGraphicFramePr>
        <p:xfrm>
          <a:off x="76200" y="1447800"/>
          <a:ext cx="1600200" cy="4343398"/>
        </p:xfrm>
        <a:graphic>
          <a:graphicData uri="http://schemas.openxmlformats.org/drawingml/2006/table">
            <a:tbl>
              <a:tblPr/>
              <a:tblGrid>
                <a:gridCol w="914400"/>
                <a:gridCol w="685800"/>
              </a:tblGrid>
              <a:tr h="550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Judgment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of 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Importance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Numerical 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50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Extremely more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5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37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Strongly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 Important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5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37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Strongly more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5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374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Moderately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52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8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Equally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Normalized Pairwise Comparison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16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95276"/>
              </p:ext>
            </p:extLst>
          </p:nvPr>
        </p:nvGraphicFramePr>
        <p:xfrm>
          <a:off x="152404" y="1600200"/>
          <a:ext cx="8762995" cy="4800600"/>
        </p:xfrm>
        <a:graphic>
          <a:graphicData uri="http://schemas.openxmlformats.org/drawingml/2006/table">
            <a:tbl>
              <a:tblPr/>
              <a:tblGrid>
                <a:gridCol w="779656"/>
                <a:gridCol w="609105"/>
                <a:gridCol w="609105"/>
                <a:gridCol w="609105"/>
                <a:gridCol w="609105"/>
                <a:gridCol w="609105"/>
                <a:gridCol w="670615"/>
                <a:gridCol w="609600"/>
                <a:gridCol w="547100"/>
                <a:gridCol w="609105"/>
                <a:gridCol w="633471"/>
                <a:gridCol w="609105"/>
                <a:gridCol w="609105"/>
                <a:gridCol w="649713"/>
              </a:tblGrid>
              <a:tr h="693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191" marR="5191" marT="519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Volume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Initial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Operating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Rate of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Return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Generation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Power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Generation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Control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System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Heat Transfer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Device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Life </a:t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Expectancy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Repair/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Replace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Efficiency</a:t>
                      </a:r>
                    </a:p>
                  </a:txBody>
                  <a:tcPr marL="5191" marR="5191" marT="51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Overall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Importance</a:t>
                      </a:r>
                    </a:p>
                  </a:txBody>
                  <a:tcPr marL="5191" marR="5191" marT="519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Volume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0.086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0.136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0.862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Initial Cost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0.068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0.951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Operating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0.086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0.711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Rate of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Return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0.121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0.233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0.118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0.136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1.637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Generation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0.138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0.178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0.314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0.068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2.103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Power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Generation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0.121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0.178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0.314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0.203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2.217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Control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System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0.273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213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Heat Transfer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Device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0.251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Life 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Expectancy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0.086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0.068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0.771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Repair/</a:t>
                      </a:r>
                      <a:b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Replace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0.445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Efficiency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</a:t>
                      </a:r>
                    </a:p>
                  </a:txBody>
                  <a:tcPr marL="5191" marR="5191" marT="51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0.117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0.296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0.162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0.105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0.111</a:t>
                      </a:r>
                    </a:p>
                  </a:txBody>
                  <a:tcPr marL="5191" marR="5191" marT="5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1.605</a:t>
                      </a:r>
                    </a:p>
                  </a:txBody>
                  <a:tcPr marL="5191" marR="5191" marT="519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3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Pairwise Comparison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17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3156" name="Picture 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267325" cy="568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Concept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dirty="0" smtClean="0">
                <a:latin typeface="Copperplate Gothic Bold" pitchFamily="34" charset="0"/>
              </a:rPr>
              <a:t>Refined Problem Statement</a:t>
            </a:r>
          </a:p>
          <a:p>
            <a:r>
              <a:rPr lang="en-US" sz="2400" dirty="0" smtClean="0">
                <a:latin typeface="Copperplate Gothic Bold" pitchFamily="34" charset="0"/>
              </a:rPr>
              <a:t>Initial brainstorming with concept generation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dirty="0" smtClean="0">
                <a:latin typeface="Copperplate Gothic Bold" pitchFamily="34" charset="0"/>
              </a:rPr>
              <a:t>Concept Selection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dirty="0" smtClean="0">
                <a:latin typeface="Copperplate Gothic Bold" pitchFamily="34" charset="0"/>
              </a:rPr>
              <a:t>application </a:t>
            </a:r>
            <a:r>
              <a:rPr lang="en-US" sz="2400" dirty="0">
                <a:latin typeface="Copperplate Gothic Bold" pitchFamily="34" charset="0"/>
              </a:rPr>
              <a:t>of creative design 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400" dirty="0" smtClean="0">
                <a:latin typeface="Copperplate Gothic Bold" pitchFamily="34" charset="0"/>
              </a:rPr>
              <a:t>Updated 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en-US" sz="3200" dirty="0" smtClean="0">
                <a:latin typeface="Copperplate Gothic Bold" pitchFamily="34" charset="0"/>
              </a:rPr>
              <a:t>Supreme Manufacturing is dissatisfied with the cost, reliability, and overall efficiency of their current power supply.</a:t>
            </a:r>
            <a:endParaRPr lang="en-US" sz="3200" dirty="0">
              <a:latin typeface="Copperplate Gothic Bold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96898"/>
          </a:xfrm>
        </p:spPr>
        <p:txBody>
          <a:bodyPr/>
          <a:lstStyle/>
          <a:p>
            <a:pPr algn="ctr"/>
            <a:r>
              <a:rPr lang="en-US" sz="48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Raw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324600" cy="4743450"/>
          </a:xfrm>
        </p:spPr>
        <p:txBody>
          <a:bodyPr/>
          <a:lstStyle/>
          <a:p>
            <a:pPr marL="36576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6" name="Picture 2" descr="C:\Users\rec76\AppData\Local\Temp\Photo10211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7438"/>
            <a:ext cx="7366416" cy="55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Morphological Chart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00704"/>
              </p:ext>
            </p:extLst>
          </p:nvPr>
        </p:nvGraphicFramePr>
        <p:xfrm>
          <a:off x="304800" y="1371600"/>
          <a:ext cx="8610601" cy="4724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386"/>
                <a:gridCol w="1509481"/>
                <a:gridCol w="1868256"/>
                <a:gridCol w="1681277"/>
                <a:gridCol w="1600201"/>
              </a:tblGrid>
              <a:tr h="44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Attributes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Options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Natural Gas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Diesel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Propane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Solar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 Generation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Stirling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Internal </a:t>
                      </a:r>
                      <a:r>
                        <a:rPr lang="en-US" sz="1400" dirty="0" smtClean="0">
                          <a:effectLst/>
                        </a:rPr>
                        <a:t>Combustion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Turbine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Fuel Cell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9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Capture Heat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Buffer Tank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Compress/Condition Exhaust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Cold Reservoir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5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Generator/Inverter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Purchase Tailored Design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Off-the-Shelf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9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Frame/Structure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Integrated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 Alone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Versatility/Mobility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Programming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GUI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Switches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Gauges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Stirling Engine Power Production</a:t>
            </a:r>
          </a:p>
          <a:p>
            <a:pPr lvl="1"/>
            <a:r>
              <a:rPr lang="en-US" dirty="0"/>
              <a:t>Beta-Type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Horizontally Opposed Stirling Engine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7600" y="2133600"/>
            <a:ext cx="10287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8625" y="4153727"/>
            <a:ext cx="1600200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3100" y="4152900"/>
            <a:ext cx="1600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Concepts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6-Stroke Concept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Rankine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2676525" cy="2432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97" y="4343400"/>
            <a:ext cx="3737729" cy="23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Trigeneration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Alternative Fuel I.C.E. with Heat Recovery System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8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4323030" cy="1932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4887962"/>
            <a:ext cx="4358489" cy="19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7216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pperplate Gothic Bold" pitchFamily="34" charset="0"/>
              </a:rPr>
              <a:t>Weighting Factor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1AE4-978D-47B4-843F-6CAE1694E247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t>10/25/2012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FFEF-3F7A-46BB-A3F5-D5915ABEE722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9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2123" name="Picture 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643"/>
            <a:ext cx="8337028" cy="59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1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669</Words>
  <Application>Microsoft Office PowerPoint</Application>
  <PresentationFormat>On-screen Show (4:3)</PresentationFormat>
  <Paragraphs>504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Combined Heat and Power System</vt:lpstr>
      <vt:lpstr>Concept Generation</vt:lpstr>
      <vt:lpstr>Problem Statement</vt:lpstr>
      <vt:lpstr>Raw DATA</vt:lpstr>
      <vt:lpstr>Morphological Chart</vt:lpstr>
      <vt:lpstr>Concepts</vt:lpstr>
      <vt:lpstr>Concepts</vt:lpstr>
      <vt:lpstr>Concepts</vt:lpstr>
      <vt:lpstr>Weighting Factor Tree</vt:lpstr>
      <vt:lpstr>Decision Matrix</vt:lpstr>
      <vt:lpstr>Levels of Design</vt:lpstr>
      <vt:lpstr>Timeline</vt:lpstr>
      <vt:lpstr>References</vt:lpstr>
      <vt:lpstr>Questions </vt:lpstr>
      <vt:lpstr>Analytical Hierarchy</vt:lpstr>
      <vt:lpstr>Normalized Pairwise Comparison matrix</vt:lpstr>
      <vt:lpstr>Pairwise Comparison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Heat and Power System</dc:title>
  <dc:creator>NAU Student</dc:creator>
  <cp:lastModifiedBy>NAU Student</cp:lastModifiedBy>
  <cp:revision>62</cp:revision>
  <cp:lastPrinted>2012-10-25T22:08:08Z</cp:lastPrinted>
  <dcterms:created xsi:type="dcterms:W3CDTF">2012-10-22T00:47:35Z</dcterms:created>
  <dcterms:modified xsi:type="dcterms:W3CDTF">2012-10-26T00:21:28Z</dcterms:modified>
</cp:coreProperties>
</file>