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</p:sldMasterIdLst>
  <p:notesMasterIdLst>
    <p:notesMasterId r:id="rId17"/>
  </p:notesMasterIdLst>
  <p:sldIdLst>
    <p:sldId id="256" r:id="rId2"/>
    <p:sldId id="257" r:id="rId3"/>
    <p:sldId id="268" r:id="rId4"/>
    <p:sldId id="274" r:id="rId5"/>
    <p:sldId id="275" r:id="rId6"/>
    <p:sldId id="276" r:id="rId7"/>
    <p:sldId id="269" r:id="rId8"/>
    <p:sldId id="270" r:id="rId9"/>
    <p:sldId id="271" r:id="rId10"/>
    <p:sldId id="272" r:id="rId11"/>
    <p:sldId id="279" r:id="rId12"/>
    <p:sldId id="261" r:id="rId13"/>
    <p:sldId id="277" r:id="rId14"/>
    <p:sldId id="280" r:id="rId15"/>
    <p:sldId id="282" r:id="rId16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DA3072D-EEAD-418C-BB0D-35576C6A08D6}">
  <a:tblStyle styleId="{DDA3072D-EEAD-418C-BB0D-35576C6A08D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0" autoAdjust="0"/>
  </p:normalViewPr>
  <p:slideViewPr>
    <p:cSldViewPr>
      <p:cViewPr varScale="1">
        <p:scale>
          <a:sx n="97" d="100"/>
          <a:sy n="97" d="100"/>
        </p:scale>
        <p:origin x="-11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382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357421"/>
          </a:xfrm>
          <a:prstGeom prst="rect">
            <a:avLst/>
          </a:prstGeom>
        </p:spPr>
        <p:txBody>
          <a:bodyPr lIns="93162" tIns="93162" rIns="93162" bIns="93162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mtClean="0"/>
              <a:t>10/7/2012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7772400" cy="153885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algn="ctr" rtl="0">
              <a:buNone/>
            </a:pPr>
            <a:r>
              <a:rPr lang="en" sz="4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Alternative Power Source for Dental Hygiene Device</a:t>
            </a:r>
            <a:endParaRPr lang="en" sz="4400" b="1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407495"/>
            <a:ext cx="7772400" cy="268378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Nizar Almansouri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Ningbiao Jiang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Francisco Heath</a:t>
            </a:r>
          </a:p>
          <a:p>
            <a:pPr lvl="0" algn="ctr" rtl="0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Jin Niu</a:t>
            </a:r>
          </a:p>
          <a:p>
            <a:pPr algn="ctr">
              <a:buNone/>
            </a:pPr>
            <a:r>
              <a:rPr lang="en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Jiaqi Xie</a:t>
            </a:r>
            <a:endParaRPr lang="en" sz="2800" b="1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112279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Team 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Concussion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physics.nau.edu/%7Eanderson/LOGOS/LRG-NAU_PrimV_CEFNS_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644445" cy="27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Output Test</a:t>
            </a:r>
          </a:p>
          <a:p>
            <a:pPr marL="0" indent="0">
              <a:buNone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The output of the system is 113V at 60Hz.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When Wig-L-Bug is plugged </a:t>
            </a:r>
            <a:r>
              <a:rPr lang="en-US" sz="2800" dirty="0"/>
              <a:t>i</a:t>
            </a:r>
            <a:r>
              <a:rPr lang="en-US" sz="2800" dirty="0" smtClean="0"/>
              <a:t>n it works well with the output from the power source.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have a stable AC voltage output of 110 V @ 60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Hz  	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Maximum output of 1.2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Amps 				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power device continuously for 10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hours </a:t>
            </a: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×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u="sng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operate device for 10 hours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                    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b="1" u="sng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Cannot weigh more than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27 </a:t>
            </a:r>
            <a:r>
              <a:rPr lang="en-US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lb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		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fit in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22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×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18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×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 in container 			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charge on 220 V @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50Hz 			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able to charge 0 - 100% in eight </a:t>
            </a: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hours 		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√</a:t>
            </a:r>
            <a:endParaRPr 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3464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Work that needs to be done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8165" y="1524000"/>
            <a:ext cx="7832435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Safety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Make sure the device cannot be hooked up improperly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Provide instruction sheet with warnings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Label all components and connections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Packaging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Case must contain all components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Case must provide adequate protection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Further testing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latin typeface="Calibri"/>
                <a:ea typeface="Calibri"/>
                <a:cs typeface="Times New Roman"/>
              </a:rPr>
              <a:t>Repeat discharge/charge test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3464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028" name="Picture 4" descr="C:\Users\fjh27\AppData\Local\Temp\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7625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4196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still have one week to finish testing and make everything look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Specifications of the components</a:t>
            </a:r>
          </a:p>
          <a:p>
            <a:r>
              <a:rPr lang="en-US" dirty="0" smtClean="0"/>
              <a:t>System Test</a:t>
            </a:r>
          </a:p>
          <a:p>
            <a:r>
              <a:rPr lang="en-US" dirty="0" smtClean="0"/>
              <a:t>Constrains</a:t>
            </a:r>
          </a:p>
          <a:p>
            <a:r>
              <a:rPr lang="en-US" dirty="0" smtClean="0"/>
              <a:t>Work that needs to be done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3464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21326"/>
              </p:ext>
            </p:extLst>
          </p:nvPr>
        </p:nvGraphicFramePr>
        <p:xfrm>
          <a:off x="1219200" y="4038600"/>
          <a:ext cx="6096000" cy="1828800"/>
        </p:xfrm>
        <a:graphic>
          <a:graphicData uri="http://schemas.openxmlformats.org/drawingml/2006/table">
            <a:tbl>
              <a:tblPr firstRow="1" bandRow="1">
                <a:tableStyleId>{DDA3072D-EEAD-418C-BB0D-35576C6A08D6}</a:tableStyleId>
              </a:tblPr>
              <a:tblGrid>
                <a:gridCol w="2032000"/>
                <a:gridCol w="2032000"/>
                <a:gridCol w="2032000"/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$322.95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$36.95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$85.00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$444.90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http</a:t>
            </a:r>
            <a:r>
              <a:rPr lang="en-US" sz="2400" dirty="0">
                <a:solidFill>
                  <a:schemeClr val="tx2"/>
                </a:solidFill>
              </a:rPr>
              <a:t>://</a:t>
            </a:r>
            <a:r>
              <a:rPr lang="en-US" sz="2400" dirty="0" smtClean="0">
                <a:solidFill>
                  <a:schemeClr val="tx2"/>
                </a:solidFill>
              </a:rPr>
              <a:t>www.bomara.com/powerware/wp_harmonics.htm</a:t>
            </a:r>
          </a:p>
          <a:p>
            <a:r>
              <a:rPr lang="en-US" sz="2400" dirty="0">
                <a:solidFill>
                  <a:schemeClr val="tx2"/>
                </a:solidFill>
              </a:rPr>
              <a:t>http</a:t>
            </a:r>
            <a:r>
              <a:rPr lang="en-US" sz="2400" dirty="0" smtClean="0">
                <a:solidFill>
                  <a:schemeClr val="tx2"/>
                </a:solidFill>
              </a:rPr>
              <a:t>://www.stecasolar.com/index.php?Inverter_selection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http://</a:t>
            </a:r>
            <a:r>
              <a:rPr lang="en-US" sz="2400" dirty="0" smtClean="0">
                <a:solidFill>
                  <a:schemeClr val="tx2"/>
                </a:solidFill>
              </a:rPr>
              <a:t>www.batteryspace.com/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http</a:t>
            </a:r>
            <a:r>
              <a:rPr lang="en-US" sz="2400" dirty="0">
                <a:solidFill>
                  <a:schemeClr val="tx2"/>
                </a:solidFill>
              </a:rPr>
              <a:t>://safetravel.dot.gov</a:t>
            </a:r>
            <a:r>
              <a:rPr lang="en-US" sz="2400" dirty="0" smtClean="0">
                <a:solidFill>
                  <a:schemeClr val="tx2"/>
                </a:solidFill>
              </a:rPr>
              <a:t>/</a:t>
            </a:r>
          </a:p>
          <a:p>
            <a:endParaRPr 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617449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algn="ctr">
              <a:buNone/>
            </a:pPr>
            <a:r>
              <a:rPr lang="en" sz="4000" b="1" dirty="0" smtClean="0">
                <a:latin typeface="Arial" pitchFamily="34" charset="0"/>
                <a:cs typeface="Arial" pitchFamily="34" charset="0"/>
              </a:rPr>
              <a:t>Contents of Presentation</a:t>
            </a:r>
            <a:endParaRPr lang="en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Shape 31"/>
          <p:cNvSpPr txBox="1"/>
          <p:nvPr/>
        </p:nvSpPr>
        <p:spPr>
          <a:xfrm>
            <a:off x="1006048" y="1752600"/>
            <a:ext cx="6794699" cy="341629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Problem Statement</a:t>
            </a:r>
          </a:p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Component Overview</a:t>
            </a:r>
          </a:p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Testing Procedure</a:t>
            </a:r>
          </a:p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Objectives and Constraints</a:t>
            </a:r>
          </a:p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Gantt Chart</a:t>
            </a:r>
          </a:p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Conclusion</a:t>
            </a:r>
          </a:p>
          <a:p>
            <a:pPr marL="457200" lvl="0" indent="-317500" rtl="0">
              <a:lnSpc>
                <a:spcPct val="150000"/>
              </a:lnSpc>
              <a:buClr>
                <a:srgbClr val="000000"/>
              </a:buClr>
              <a:buSzPct val="58333"/>
              <a:buFont typeface="Arial"/>
              <a:buAutoNum type="arabicPeriod"/>
            </a:pPr>
            <a:r>
              <a:rPr lang="en" sz="2000" b="1" dirty="0" smtClean="0"/>
              <a:t>References</a:t>
            </a:r>
            <a:endParaRPr lang="en" sz="20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" b="1" dirty="0">
                <a:latin typeface="Arial" pitchFamily="34" charset="0"/>
                <a:cs typeface="Arial" pitchFamily="34" charset="0"/>
              </a:rPr>
              <a:t>Problem Statement</a:t>
            </a:r>
            <a:endParaRPr lang="en-US" dirty="0"/>
          </a:p>
        </p:txBody>
      </p:sp>
      <p:sp>
        <p:nvSpPr>
          <p:cNvPr id="6" name="Shape 37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267200" cy="3360890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NAU Department of Dental Hygiene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Humanitarian work in remote areas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electricity available to power Wig-L-Bug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Our goal is to build them a working power supply</a:t>
            </a:r>
            <a:endParaRPr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0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Components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32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23968"/>
              </p:ext>
            </p:extLst>
          </p:nvPr>
        </p:nvGraphicFramePr>
        <p:xfrm>
          <a:off x="914400" y="1371600"/>
          <a:ext cx="7162800" cy="399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Dimensions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Weight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Cost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794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Battery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8×5×3in</a:t>
                      </a:r>
                      <a:r>
                        <a:rPr lang="en-US" altLang="zh-CN" baseline="0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endParaRPr lang="zh-CN" altLang="en-US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4lb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$322.95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794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Charger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6×3×2in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1lb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$36.95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84935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Inverter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6×3×2in</a:t>
                      </a:r>
                      <a:endParaRPr lang="zh-CN" altLang="en-US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1lb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$85.00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  <a:tr h="794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Total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6lb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$444.90</a:t>
                      </a:r>
                      <a:endParaRPr lang="zh-CN" altLang="en-US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3464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62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Battery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008331"/>
              </p:ext>
            </p:extLst>
          </p:nvPr>
        </p:nvGraphicFramePr>
        <p:xfrm>
          <a:off x="762000" y="1295400"/>
          <a:ext cx="7162800" cy="3355516"/>
        </p:xfrm>
        <a:graphic>
          <a:graphicData uri="http://schemas.openxmlformats.org/drawingml/2006/table">
            <a:tbl>
              <a:tblPr bandRow="1"/>
              <a:tblGrid>
                <a:gridCol w="3581400"/>
                <a:gridCol w="3581400"/>
              </a:tblGrid>
              <a:tr h="36304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Capacity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240Wh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Nominal Voltage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16.8V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Voltage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Discharge Rate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10A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 x 5</a:t>
                      </a:r>
                      <a:r>
                        <a:rPr lang="en-US" baseline="0" dirty="0" smtClean="0"/>
                        <a:t> x 3in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4lb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Grams</a:t>
                      </a:r>
                      <a:r>
                        <a:rPr lang="en-US" baseline="0" dirty="0" smtClean="0"/>
                        <a:t> equivalent lithium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~ 20g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27108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$322.95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3464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62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Charger</a:t>
            </a:r>
            <a:endParaRPr lang="zh-CN" alt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001327"/>
              </p:ext>
            </p:extLst>
          </p:nvPr>
        </p:nvGraphicFramePr>
        <p:xfrm>
          <a:off x="356586" y="1905000"/>
          <a:ext cx="8229600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Input Voltage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100-240V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</a:t>
                      </a:r>
                      <a:r>
                        <a:rPr lang="en-US" baseline="0" dirty="0" smtClean="0"/>
                        <a:t>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Fully</a:t>
                      </a:r>
                      <a:r>
                        <a:rPr lang="en-US" baseline="0" dirty="0" smtClean="0"/>
                        <a:t> Charge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6×3×2in</a:t>
                      </a:r>
                      <a:endParaRPr lang="zh-CN" altLang="en-US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1lb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$36.95</a:t>
                      </a:r>
                      <a:endParaRPr lang="zh-CN" altLang="en-US" dirty="0" smtClean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3464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556276"/>
              </p:ext>
            </p:extLst>
          </p:nvPr>
        </p:nvGraphicFramePr>
        <p:xfrm>
          <a:off x="1600200" y="1447800"/>
          <a:ext cx="6096000" cy="38138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44800"/>
                <a:gridCol w="3251200"/>
              </a:tblGrid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Pure sine wave inverter</a:t>
                      </a:r>
                      <a:endParaRPr lang="en-US" b="1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 DC</a:t>
                      </a:r>
                      <a:endParaRPr lang="en-US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Waveform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Pure Sine</a:t>
                      </a:r>
                      <a:r>
                        <a:rPr lang="en-US" baseline="0" dirty="0" smtClean="0"/>
                        <a:t> Wave</a:t>
                      </a:r>
                      <a:endParaRPr lang="en-US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120V AC at 60Hz</a:t>
                      </a:r>
                      <a:endParaRPr lang="en-US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Power 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180W</a:t>
                      </a:r>
                      <a:endParaRPr lang="en-US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THD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&lt;3%</a:t>
                      </a:r>
                      <a:endParaRPr lang="en-US" dirty="0"/>
                    </a:p>
                  </a:txBody>
                  <a:tcPr/>
                </a:tc>
              </a:tr>
              <a:tr h="414442">
                <a:tc>
                  <a:txBody>
                    <a:bodyPr/>
                    <a:lstStyle/>
                    <a:p>
                      <a:r>
                        <a:rPr lang="en-US" dirty="0" smtClean="0"/>
                        <a:t>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6×3×2in</a:t>
                      </a:r>
                      <a:endParaRPr lang="en-US" sz="1800" b="0" dirty="0"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1lb</a:t>
                      </a:r>
                      <a:endParaRPr lang="en-US" dirty="0"/>
                    </a:p>
                  </a:txBody>
                  <a:tcPr/>
                </a:tc>
              </a:tr>
              <a:tr h="377707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328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Wig-L-Bug Test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338830"/>
              </p:ext>
            </p:extLst>
          </p:nvPr>
        </p:nvGraphicFramePr>
        <p:xfrm>
          <a:off x="1143000" y="2590800"/>
          <a:ext cx="7010398" cy="2946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3625"/>
                <a:gridCol w="1044102"/>
                <a:gridCol w="1044102"/>
                <a:gridCol w="969523"/>
                <a:gridCol w="1024648"/>
                <a:gridCol w="914398"/>
              </a:tblGrid>
              <a:tr h="73660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Idle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Lowest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Low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Medium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Max</a:t>
                      </a:r>
                      <a:endParaRPr lang="en-US" b="0" dirty="0"/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Nominal</a:t>
                      </a:r>
                      <a:r>
                        <a:rPr lang="en-US" b="0" baseline="0" dirty="0" smtClean="0"/>
                        <a:t> Power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0W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38W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42W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46W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48W</a:t>
                      </a:r>
                      <a:endParaRPr lang="en-US" b="0" dirty="0"/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45W</a:t>
                      </a:r>
                      <a:endParaRPr lang="en-US" dirty="0"/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50W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Bulb Test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Discharge the system with a bulb of 60W power and it takes 3 hours </a:t>
            </a:r>
            <a:r>
              <a:rPr lang="en-US" sz="2800" dirty="0"/>
              <a:t>5</a:t>
            </a:r>
            <a:r>
              <a:rPr lang="en-US" sz="2800" dirty="0" smtClean="0"/>
              <a:t>6 minutes to drain the battery.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 smtClean="0"/>
              <a:t>Battery Charging Rate Test</a:t>
            </a:r>
          </a:p>
          <a:p>
            <a:pPr marL="0" indent="0">
              <a:buNone/>
            </a:pPr>
            <a:r>
              <a:rPr lang="en-US" sz="2800" dirty="0" smtClean="0"/>
              <a:t>After the battery is fully discharged, it takes 8 hours 50 minutes to charge the battery.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388</TotalTime>
  <Words>412</Words>
  <Application>Microsoft Office PowerPoint</Application>
  <PresentationFormat>On-screen Show (4:3)</PresentationFormat>
  <Paragraphs>187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暗香扑面</vt:lpstr>
      <vt:lpstr>Alternative Power Source for Dental Hygiene Device</vt:lpstr>
      <vt:lpstr>Contents of Presentation</vt:lpstr>
      <vt:lpstr>Problem Statement</vt:lpstr>
      <vt:lpstr>PowerPoint Presentation</vt:lpstr>
      <vt:lpstr>Battery</vt:lpstr>
      <vt:lpstr>Charger</vt:lpstr>
      <vt:lpstr>Inverter</vt:lpstr>
      <vt:lpstr>System Test</vt:lpstr>
      <vt:lpstr>System Test</vt:lpstr>
      <vt:lpstr>System Test</vt:lpstr>
      <vt:lpstr>Constraints</vt:lpstr>
      <vt:lpstr>Work that needs to be done</vt:lpstr>
      <vt:lpstr>Gantt Chart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Power Source for Dental Hygiene Device</dc:title>
  <dc:creator>Francisco John Heath</dc:creator>
  <cp:lastModifiedBy>NAU Student</cp:lastModifiedBy>
  <cp:revision>38</cp:revision>
  <cp:lastPrinted>2012-11-29T22:05:09Z</cp:lastPrinted>
  <dcterms:modified xsi:type="dcterms:W3CDTF">2012-11-29T22:46:46Z</dcterms:modified>
</cp:coreProperties>
</file>