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71" r:id="rId4"/>
    <p:sldId id="278" r:id="rId5"/>
    <p:sldId id="279" r:id="rId6"/>
    <p:sldId id="263" r:id="rId7"/>
    <p:sldId id="265" r:id="rId8"/>
    <p:sldId id="266" r:id="rId9"/>
    <p:sldId id="269" r:id="rId10"/>
    <p:sldId id="270" r:id="rId11"/>
    <p:sldId id="275" r:id="rId12"/>
    <p:sldId id="276" r:id="rId13"/>
    <p:sldId id="273" r:id="rId14"/>
    <p:sldId id="274" r:id="rId15"/>
    <p:sldId id="280" r:id="rId16"/>
    <p:sldId id="268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1" autoAdjust="0"/>
    <p:restoredTop sz="88235" autoAdjust="0"/>
  </p:normalViewPr>
  <p:slideViewPr>
    <p:cSldViewPr>
      <p:cViewPr varScale="1">
        <p:scale>
          <a:sx n="73" d="100"/>
          <a:sy n="73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GRSHARES\Homes\crb256\Desktop\Aero%20Original\Documents\Take%20off%20distan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Take-off Distance</a:t>
            </a:r>
          </a:p>
        </c:rich>
      </c:tx>
      <c:layout>
        <c:manualLayout>
          <c:xMode val="edge"/>
          <c:yMode val="edge"/>
          <c:x val="0.35023600174978115"/>
          <c:y val="2.3148148148148098E-2"/>
        </c:manualLayout>
      </c:layout>
    </c:title>
    <c:plotArea>
      <c:layout/>
      <c:lineChart>
        <c:grouping val="standard"/>
        <c:ser>
          <c:idx val="1"/>
          <c:order val="0"/>
          <c:marker>
            <c:symbol val="none"/>
          </c:marker>
          <c:cat>
            <c:numRef>
              <c:f>Sheet1!$E$27:$E$32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22</c:v>
                </c:pt>
                <c:pt idx="4">
                  <c:v>23</c:v>
                </c:pt>
                <c:pt idx="5">
                  <c:v>24</c:v>
                </c:pt>
              </c:numCache>
            </c:numRef>
          </c:cat>
          <c:val>
            <c:numRef>
              <c:f>Sheet1!$F$27:$F$32</c:f>
              <c:numCache>
                <c:formatCode>General</c:formatCode>
                <c:ptCount val="6"/>
                <c:pt idx="0">
                  <c:v>154.97</c:v>
                </c:pt>
                <c:pt idx="1">
                  <c:v>163.25</c:v>
                </c:pt>
                <c:pt idx="2">
                  <c:v>171.8</c:v>
                </c:pt>
                <c:pt idx="3">
                  <c:v>180.65</c:v>
                </c:pt>
                <c:pt idx="4">
                  <c:v>189.79</c:v>
                </c:pt>
                <c:pt idx="5">
                  <c:v>199.2</c:v>
                </c:pt>
              </c:numCache>
            </c:numRef>
          </c:val>
        </c:ser>
        <c:hiLowLines/>
        <c:marker val="1"/>
        <c:axId val="127724160"/>
        <c:axId val="127794176"/>
      </c:lineChart>
      <c:catAx>
        <c:axId val="127724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Payload (lbs)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27794176"/>
        <c:crosses val="autoZero"/>
        <c:auto val="1"/>
        <c:lblAlgn val="ctr"/>
        <c:lblOffset val="100"/>
      </c:catAx>
      <c:valAx>
        <c:axId val="127794176"/>
        <c:scaling>
          <c:orientation val="minMax"/>
          <c:max val="200"/>
          <c:min val="15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(ft)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27724160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14E5-9A6C-453C-803B-48C1BDCBDB6E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D0A8E-E679-4A91-A8F3-59A0E51C7C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3AD7F-D1BA-40AE-A34E-5E69FE585BD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3AD7F-D1BA-40AE-A34E-5E69FE585BD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9CAE-FEF6-4570-908A-F00E6704696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9CAE-FEF6-4570-908A-F00E6704696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Airplane consists</a:t>
            </a:r>
            <a:r>
              <a:rPr lang="en-US" baseline="0" dirty="0" smtClean="0"/>
              <a:t> of a under-</a:t>
            </a:r>
            <a:r>
              <a:rPr lang="en-US" baseline="0" dirty="0" err="1" smtClean="0"/>
              <a:t>campered</a:t>
            </a:r>
            <a:r>
              <a:rPr lang="en-US" baseline="0" dirty="0" smtClean="0"/>
              <a:t>. We researched flat bottomed, over-</a:t>
            </a:r>
            <a:r>
              <a:rPr lang="en-US" baseline="0" dirty="0" err="1" smtClean="0"/>
              <a:t>campered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90C0F-A5DF-4001-9E05-3087A9CBF14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90C0F-A5DF-4001-9E05-3087A9CBF14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D0A8E-E679-4A91-A8F3-59A0E51C7CB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789D70-F0F3-4666-8E0C-60055C81489C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8B8A67-D84E-4146-8661-9009B03898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istware.com/rcmodeling/calculators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97510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NAU AERO TEAM 2012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7772400" cy="150876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The Lumberjacks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Team 017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03/16/12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0" y="642583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Brian Martinez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0221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PROPULSION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Testing done with different propellers at elevation similar to Van Nuys.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indicated should use a 14*4 propeller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119" t="23571" r="71045" b="62960"/>
          <a:stretch>
            <a:fillRect/>
          </a:stretch>
        </p:blipFill>
        <p:spPr bwMode="auto">
          <a:xfrm>
            <a:off x="1447800" y="2819400"/>
            <a:ext cx="472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6477000"/>
            <a:ext cx="14478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Mohammed Ramadan</a:t>
            </a:r>
            <a:endParaRPr lang="en-US" sz="1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0"/>
            <a:ext cx="4876800" cy="4229259"/>
          </a:xfrm>
        </p:spPr>
      </p:pic>
      <p:sp>
        <p:nvSpPr>
          <p:cNvPr id="8" name="TextBox 7"/>
          <p:cNvSpPr txBox="1"/>
          <p:nvPr/>
        </p:nvSpPr>
        <p:spPr>
          <a:xfrm>
            <a:off x="5334000" y="1752600"/>
            <a:ext cx="3914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Wing span = 84 inches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Chord = 13 inches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Aspect Ratio =6.5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Rectangular Planform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Four lightening holes on</a:t>
            </a:r>
          </a:p>
          <a:p>
            <a:r>
              <a:rPr lang="en-US" dirty="0" smtClean="0"/>
              <a:t>     the airfoils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Three spar locations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Wing is </a:t>
            </a:r>
            <a:r>
              <a:rPr lang="en-US" dirty="0" smtClean="0"/>
              <a:t>built </a:t>
            </a:r>
            <a:r>
              <a:rPr lang="en-US" dirty="0" smtClean="0"/>
              <a:t>completely from </a:t>
            </a:r>
          </a:p>
          <a:p>
            <a:r>
              <a:rPr lang="en-US" dirty="0" smtClean="0"/>
              <a:t>     balsa wood</a:t>
            </a:r>
          </a:p>
        </p:txBody>
      </p:sp>
    </p:spTree>
    <p:extLst>
      <p:ext uri="{BB962C8B-B14F-4D97-AF65-F5344CB8AC3E}">
        <p14:creationId xmlns:p14="http://schemas.microsoft.com/office/powerpoint/2010/main" xmlns="" val="38681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(DRAG &amp; LIFT)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6462044"/>
            <a:ext cx="14478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Mohammed Ramadan</a:t>
            </a:r>
            <a:endParaRPr lang="en-US" sz="1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6088"/>
            <a:ext cx="385522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2431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234" y="5257799"/>
            <a:ext cx="886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calculated total Drag of the aircraft from induced drag, lift drag, and cooling drag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is 0.126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67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(TAKEOFF)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01000" y="6478023"/>
            <a:ext cx="9492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Chase Beatty</a:t>
            </a:r>
            <a:endParaRPr lang="en-US" sz="1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111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3980954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22 lb loading with ends of the wings fixed</a:t>
            </a:r>
          </a:p>
          <a:p>
            <a:endParaRPr lang="en-US" dirty="0" smtClean="0"/>
          </a:p>
          <a:p>
            <a:r>
              <a:rPr lang="en-US" dirty="0" smtClean="0"/>
              <a:t>Maximum Stress- 2600 psi</a:t>
            </a:r>
          </a:p>
          <a:p>
            <a:endParaRPr lang="en-US" dirty="0" smtClean="0"/>
          </a:p>
          <a:p>
            <a:r>
              <a:rPr lang="en-US" dirty="0" smtClean="0"/>
              <a:t>Maximum displacement- 1.1 in</a:t>
            </a:r>
          </a:p>
          <a:p>
            <a:endParaRPr lang="en-US" dirty="0" smtClean="0"/>
          </a:p>
          <a:p>
            <a:r>
              <a:rPr lang="en-US" dirty="0" smtClean="0"/>
              <a:t>Yield Stress of balsa- 3000 psi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Structural Analysis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5089945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001000" y="6478023"/>
            <a:ext cx="9492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Chase Beatty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8228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4 main categories</a:t>
            </a:r>
          </a:p>
          <a:p>
            <a:endParaRPr lang="en-US" sz="3600" dirty="0" smtClean="0"/>
          </a:p>
          <a:p>
            <a:pPr lvl="1"/>
            <a:r>
              <a:rPr lang="en-US" sz="2800" dirty="0" smtClean="0"/>
              <a:t>Wing Design</a:t>
            </a:r>
          </a:p>
          <a:p>
            <a:pPr lvl="1"/>
            <a:r>
              <a:rPr lang="en-US" sz="2800" dirty="0" smtClean="0"/>
              <a:t>Stress Analysis</a:t>
            </a:r>
          </a:p>
          <a:p>
            <a:pPr lvl="1"/>
            <a:r>
              <a:rPr lang="en-US" sz="2800" dirty="0" smtClean="0"/>
              <a:t>Center of Gravity</a:t>
            </a:r>
          </a:p>
          <a:p>
            <a:pPr lvl="1"/>
            <a:r>
              <a:rPr lang="en-US" sz="2800" dirty="0" smtClean="0"/>
              <a:t>Performance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1000" y="6478023"/>
            <a:ext cx="9492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Chase Beatty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1354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Anderson</a:t>
            </a:r>
            <a:r>
              <a:rPr lang="en-US" dirty="0" smtClean="0"/>
              <a:t>, John D., fundamentals of Aerodynamics, McGraw-Hill, New York, 2011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B. W. McCormick, Aerodynamics, Aeronautics, and Flight Dynamics, John </a:t>
            </a:r>
          </a:p>
          <a:p>
            <a:r>
              <a:rPr lang="en-US" dirty="0" smtClean="0"/>
              <a:t>	Wiley, 1995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Garner, W. B., “Model Airplane Propellers” 2009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Nicolai, Leland M., Estimating R/C Model Aerodynamics and Performance, Lockheed Martin, 2009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Aircraft Proving Ground. -</a:t>
            </a:r>
            <a:r>
              <a:rPr lang="en-US" u="sng" dirty="0" smtClean="0">
                <a:hlinkClick r:id="rId3"/>
              </a:rPr>
              <a:t>http://www.geistware.com/rcmodeling/calculators.htm</a:t>
            </a:r>
            <a:r>
              <a:rPr lang="en-US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 smtClean="0"/>
              <a:t>Raymer</a:t>
            </a:r>
            <a:r>
              <a:rPr lang="en-US" dirty="0" smtClean="0"/>
              <a:t>, Daniel P., </a:t>
            </a:r>
            <a:r>
              <a:rPr lang="en-US" i="1" dirty="0" smtClean="0"/>
              <a:t>Aircraft Design: A Conceptual Approach, </a:t>
            </a:r>
            <a:r>
              <a:rPr lang="en-US" dirty="0" smtClean="0"/>
              <a:t>American Institute of Aeronautics and Astronautics, Virginia, 1999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Philpot, Timothy. </a:t>
            </a:r>
            <a:r>
              <a:rPr lang="en-US" i="1" dirty="0" smtClean="0"/>
              <a:t>Mechanics Of Materials</a:t>
            </a:r>
            <a:r>
              <a:rPr lang="en-US" dirty="0" smtClean="0"/>
              <a:t>. Hoboken: John Wiley and Sons Inc, 2008. 411-421.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Anderson, John D., aircraft performance and design, McGraw-Hill, New York, 1999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AERO TEAM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057400"/>
            <a:ext cx="41910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Capstone Members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Chase Beatty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Mohammed Ramadan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Noe Caro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Brian Martinez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SAE Advisor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Dr. John Tester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Academic Advisor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Dr. Tom Acker</a:t>
            </a:r>
          </a:p>
          <a:p>
            <a:pPr lvl="1"/>
            <a:endParaRPr lang="en-US" dirty="0" smtClean="0">
              <a:solidFill>
                <a:srgbClr val="FF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642583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Brian Martinez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79700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54097"/>
          </a:xfrm>
        </p:spPr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315200" cy="353952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Components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Wing Design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Airfoil (E 423)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Non-tapered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Fuselage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Landing Gear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Tail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Airfoil (N-14)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800" y="6418421"/>
            <a:ext cx="10086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Brian Martinez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2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October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–December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smtClean="0"/>
              <a:t>– Research, Trade Studies</a:t>
            </a:r>
          </a:p>
          <a:p>
            <a:r>
              <a:rPr lang="en-US" sz="2400" dirty="0" smtClean="0"/>
              <a:t>December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-January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–Solid works modeling</a:t>
            </a:r>
          </a:p>
          <a:p>
            <a:r>
              <a:rPr lang="en-US" sz="2400" dirty="0" smtClean="0"/>
              <a:t>January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-February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 SAE Report writing</a:t>
            </a:r>
          </a:p>
          <a:p>
            <a:r>
              <a:rPr lang="en-US" sz="2400" dirty="0" smtClean="0"/>
              <a:t>February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-February 24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-Construction of plane</a:t>
            </a:r>
          </a:p>
          <a:p>
            <a:r>
              <a:rPr lang="en-US" sz="2400" dirty="0" smtClean="0"/>
              <a:t>February 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–flight test</a:t>
            </a:r>
          </a:p>
          <a:p>
            <a:r>
              <a:rPr lang="en-US" sz="2400" dirty="0" smtClean="0"/>
              <a:t>Went over construction of plane, which cancelled our flight test.</a:t>
            </a:r>
          </a:p>
          <a:p>
            <a:r>
              <a:rPr lang="en-US" sz="2400" dirty="0" smtClean="0"/>
              <a:t>Construction wasn’t done until March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642583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Brian Martinez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7227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15200" cy="1154097"/>
          </a:xfrm>
        </p:spPr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467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Balsa Wood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Majority of the airplane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Bass Wood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Honeycomb (Aluminum)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Engine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OS .61 FX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Monokote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4800" y="642583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Brian Martinez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217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905000"/>
            <a:ext cx="7654780" cy="42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4800" y="642583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Brian Martinez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5888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</a:t>
            </a:r>
            <a:r>
              <a:rPr lang="en-US" dirty="0" smtClean="0"/>
              <a:t>SIZING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600" y="6477000"/>
            <a:ext cx="731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Noe Caro</a:t>
            </a:r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0"/>
            <a:ext cx="4038600" cy="304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Horizontal Tail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Aspect Ratio of  4 will be used for the horizontal tail section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horizontal span will be about 32 in with a chord of 9 in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will be no taper in the horizontal tail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64008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(Anderson)</a:t>
            </a:r>
            <a:endParaRPr lang="en-US" sz="1000" dirty="0"/>
          </a:p>
        </p:txBody>
      </p:sp>
      <p:pic>
        <p:nvPicPr>
          <p:cNvPr id="9" name="Picture 4" descr="C:\Users\crb256\AppData\Local\Temp\horizontal dia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64931"/>
            <a:ext cx="2824629" cy="17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24400" y="1524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1524000"/>
            <a:ext cx="419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Vertical Tail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Aspect Ratio will be 1.5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/>
              <a:t>vertical tail will be tapered at a ratio of 50%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Will have a root chord of 11.75 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Will have a tip chord of 4.5 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Will have a span of 14 in</a:t>
            </a:r>
          </a:p>
          <a:p>
            <a:endParaRPr lang="en-US" dirty="0"/>
          </a:p>
        </p:txBody>
      </p:sp>
      <p:pic>
        <p:nvPicPr>
          <p:cNvPr id="13" name="Picture 2" descr="C:\Users\crb256\AppData\Local\Temp\Vertical wing dia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3124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35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GRAVITY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600" y="6477000"/>
            <a:ext cx="731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Noe Caro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90500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C.G. is located  15.61 inches without payload from the tip of engine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C.G. is located 15.03 inches with payload  from the tip of the engine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/>
          <a:srcRect l="48750" t="40000" r="40625" b="51000"/>
          <a:stretch>
            <a:fillRect/>
          </a:stretch>
        </p:blipFill>
        <p:spPr bwMode="auto">
          <a:xfrm>
            <a:off x="914400" y="21336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 l="8125" t="28000" r="65000" b="29000"/>
          <a:stretch>
            <a:fillRect/>
          </a:stretch>
        </p:blipFill>
        <p:spPr bwMode="auto">
          <a:xfrm>
            <a:off x="4495800" y="21336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94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&amp;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With C.G. we found the static margin using </a:t>
            </a:r>
            <a:r>
              <a:rPr lang="en-US" sz="2400" i="1" dirty="0" smtClean="0"/>
              <a:t>Aerodynamics</a:t>
            </a:r>
            <a:r>
              <a:rPr lang="en-US" sz="2400" i="1" dirty="0" smtClean="0"/>
              <a:t>, Aeronautics, and Flight Dynamics, John </a:t>
            </a:r>
            <a:r>
              <a:rPr lang="en-US" sz="2400" i="1" dirty="0" smtClean="0"/>
              <a:t>Wiley</a:t>
            </a:r>
            <a:endParaRPr lang="en-US" sz="2400" i="1" dirty="0" smtClean="0"/>
          </a:p>
          <a:p>
            <a:r>
              <a:rPr lang="en-US" sz="2400" dirty="0" smtClean="0"/>
              <a:t>Found that the plane was stable with and without payload</a:t>
            </a:r>
          </a:p>
          <a:p>
            <a:r>
              <a:rPr lang="en-US" sz="2400" dirty="0" smtClean="0"/>
              <a:t>Neutral points were 2.18 and 2.74 inches from C.G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9600" y="6447710"/>
            <a:ext cx="731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Noe Caro</a:t>
            </a:r>
            <a:endParaRPr lang="en-US" sz="1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74676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57150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Using different  speeds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Based on results used different servos for elevator than  the rudder and ailerons.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867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(Referenced from Aircraft Proving Ground)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22347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910</TotalTime>
  <Words>533</Words>
  <Application>Microsoft Office PowerPoint</Application>
  <PresentationFormat>On-screen Show (4:3)</PresentationFormat>
  <Paragraphs>152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NAU AERO TEAM 2012</vt:lpstr>
      <vt:lpstr>AERO TEAM</vt:lpstr>
      <vt:lpstr>DESIGN OVERVIEW</vt:lpstr>
      <vt:lpstr>PROJECT SCHEDULE</vt:lpstr>
      <vt:lpstr>MATERIALS</vt:lpstr>
      <vt:lpstr>FINAL DESIGN</vt:lpstr>
      <vt:lpstr>TAIL SIZING</vt:lpstr>
      <vt:lpstr>CENTER OF GRAVITY</vt:lpstr>
      <vt:lpstr>STABILITY &amp; CONTROL</vt:lpstr>
      <vt:lpstr>PROPULSION TESTING</vt:lpstr>
      <vt:lpstr>WING DESIGN</vt:lpstr>
      <vt:lpstr>PERFORMANCE (DRAG &amp; LIFT)</vt:lpstr>
      <vt:lpstr>PERFORMANCE (TAKEOFF)</vt:lpstr>
      <vt:lpstr>Wing Structural Analysis</vt:lpstr>
      <vt:lpstr>CONCLUSION</vt:lpstr>
      <vt:lpstr>QUESTIONS?</vt:lpstr>
      <vt:lpstr>REFRENCES</vt:lpstr>
    </vt:vector>
  </TitlesOfParts>
  <Company>Northern Arizona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 aero team 2012</dc:title>
  <dc:creator>NAU Student</dc:creator>
  <cp:lastModifiedBy>Noe</cp:lastModifiedBy>
  <cp:revision>45</cp:revision>
  <dcterms:created xsi:type="dcterms:W3CDTF">2012-03-14T17:33:58Z</dcterms:created>
  <dcterms:modified xsi:type="dcterms:W3CDTF">2012-03-16T18:12:22Z</dcterms:modified>
</cp:coreProperties>
</file>