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9" r:id="rId3"/>
  </p:sldIdLst>
  <p:sldSz cx="40233600" cy="310896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792"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E20"/>
    <a:srgbClr val="083566"/>
    <a:srgbClr val="00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C9610-C25A-444E-9EEA-6A4CFC92C63A}" v="734" dt="2023-11-22T00:53:43.269"/>
    <p1510:client id="{45D67090-FE87-4F55-8B54-F7B563078EC5}" v="19" dt="2023-11-22T21:46:17.672"/>
    <p1510:client id="{A64AFE2B-240A-4F95-9D71-A75041CDED69}" v="225" dt="2023-11-22T00:48:53.542"/>
    <p1510:client id="{B0077083-717E-4056-8ECC-6D5494813DA5}" v="508" dt="2023-11-21T23:42:05.961"/>
    <p1510:client id="{C656827A-F5FE-4173-B5C7-73B455B2FB53}" v="399" dt="2023-11-22T01:00:47.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6876" y="-2694"/>
      </p:cViewPr>
      <p:guideLst>
        <p:guide orient="horz" pos="9792"/>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2A167-EFE4-45FE-944F-39E8F644108A}" type="datetimeFigureOut">
              <a:rPr lang="en-US" smtClean="0"/>
              <a:t>11/28/2023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1E1A8-4D36-411B-9D24-BFB0FBFB9150}" type="slidenum">
              <a:rPr lang="en-US" smtClean="0"/>
              <a:t>‹#›</a:t>
            </a:fld>
            <a:endParaRPr lang="en-US"/>
          </a:p>
        </p:txBody>
      </p:sp>
    </p:spTree>
    <p:extLst>
      <p:ext uri="{BB962C8B-B14F-4D97-AF65-F5344CB8AC3E}">
        <p14:creationId xmlns:p14="http://schemas.microsoft.com/office/powerpoint/2010/main" val="251974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31E1A8-4D36-411B-9D24-BFB0FBFB9150}" type="slidenum">
              <a:rPr lang="en-US" smtClean="0"/>
              <a:t>1</a:t>
            </a:fld>
            <a:endParaRPr lang="en-US"/>
          </a:p>
        </p:txBody>
      </p:sp>
    </p:spTree>
    <p:extLst>
      <p:ext uri="{BB962C8B-B14F-4D97-AF65-F5344CB8AC3E}">
        <p14:creationId xmlns:p14="http://schemas.microsoft.com/office/powerpoint/2010/main" val="66462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31E1A8-4D36-411B-9D24-BFB0FBFB9150}" type="slidenum">
              <a:rPr lang="en-US" smtClean="0"/>
              <a:t>2</a:t>
            </a:fld>
            <a:endParaRPr lang="en-US"/>
          </a:p>
        </p:txBody>
      </p:sp>
    </p:spTree>
    <p:extLst>
      <p:ext uri="{BB962C8B-B14F-4D97-AF65-F5344CB8AC3E}">
        <p14:creationId xmlns:p14="http://schemas.microsoft.com/office/powerpoint/2010/main" val="312760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088045"/>
            <a:ext cx="34198560" cy="10823787"/>
          </a:xfrm>
        </p:spPr>
        <p:txBody>
          <a:bodyPr anchor="b"/>
          <a:lstStyle>
            <a:lvl1pPr algn="ctr">
              <a:defRPr sz="26400"/>
            </a:lvl1pPr>
          </a:lstStyle>
          <a:p>
            <a:r>
              <a:rPr lang="en-US"/>
              <a:t>Click to edit Master title style</a:t>
            </a:r>
          </a:p>
        </p:txBody>
      </p:sp>
      <p:sp>
        <p:nvSpPr>
          <p:cNvPr id="3" name="Subtitle 2"/>
          <p:cNvSpPr>
            <a:spLocks noGrp="1"/>
          </p:cNvSpPr>
          <p:nvPr>
            <p:ph type="subTitle" idx="1"/>
          </p:nvPr>
        </p:nvSpPr>
        <p:spPr>
          <a:xfrm>
            <a:off x="5029200" y="16329239"/>
            <a:ext cx="30175200" cy="750612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37E677B0-419F-3346-AEA6-E537A8118DFA}"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9465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407051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655233"/>
            <a:ext cx="8675370" cy="26346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655233"/>
            <a:ext cx="25523190" cy="26346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87029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4089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7750819"/>
            <a:ext cx="34701480" cy="12932408"/>
          </a:xfrm>
        </p:spPr>
        <p:txBody>
          <a:bodyPr anchor="b"/>
          <a:lstStyle>
            <a:lvl1pPr>
              <a:defRPr sz="26400"/>
            </a:lvl1pPr>
          </a:lstStyle>
          <a:p>
            <a:r>
              <a:rPr lang="en-US"/>
              <a:t>Click to edit Master title style</a:t>
            </a:r>
          </a:p>
        </p:txBody>
      </p:sp>
      <p:sp>
        <p:nvSpPr>
          <p:cNvPr id="3" name="Text Placeholder 2"/>
          <p:cNvSpPr>
            <a:spLocks noGrp="1"/>
          </p:cNvSpPr>
          <p:nvPr>
            <p:ph type="body" idx="1"/>
          </p:nvPr>
        </p:nvSpPr>
        <p:spPr>
          <a:xfrm>
            <a:off x="2745107" y="20805572"/>
            <a:ext cx="34701480" cy="680084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E677B0-419F-3346-AEA6-E537A8118DFA}"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31463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E677B0-419F-3346-AEA6-E537A8118DFA}"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51573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655240"/>
            <a:ext cx="34701480" cy="6009219"/>
          </a:xfrm>
        </p:spPr>
        <p:txBody>
          <a:bodyPr/>
          <a:lstStyle/>
          <a:p>
            <a:r>
              <a:rPr lang="en-US"/>
              <a:t>Click to edit Master title style</a:t>
            </a:r>
          </a:p>
        </p:txBody>
      </p:sp>
      <p:sp>
        <p:nvSpPr>
          <p:cNvPr id="3" name="Text Placeholder 2"/>
          <p:cNvSpPr>
            <a:spLocks noGrp="1"/>
          </p:cNvSpPr>
          <p:nvPr>
            <p:ph type="body" idx="1"/>
          </p:nvPr>
        </p:nvSpPr>
        <p:spPr>
          <a:xfrm>
            <a:off x="2771305" y="7621272"/>
            <a:ext cx="17020696"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1356340"/>
            <a:ext cx="17020696"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7621272"/>
            <a:ext cx="17104520"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1356340"/>
            <a:ext cx="17104520"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E677B0-419F-3346-AEA6-E537A8118DFA}"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169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E677B0-419F-3346-AEA6-E537A8118DFA}"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72922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677B0-419F-3346-AEA6-E537A8118DFA}"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91606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p>
        </p:txBody>
      </p:sp>
      <p:sp>
        <p:nvSpPr>
          <p:cNvPr id="3" name="Content Placeholder 2"/>
          <p:cNvSpPr>
            <a:spLocks noGrp="1"/>
          </p:cNvSpPr>
          <p:nvPr>
            <p:ph idx="1"/>
          </p:nvPr>
        </p:nvSpPr>
        <p:spPr>
          <a:xfrm>
            <a:off x="17104520" y="4476333"/>
            <a:ext cx="20368260" cy="220937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0877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p>
        </p:txBody>
      </p:sp>
      <p:sp>
        <p:nvSpPr>
          <p:cNvPr id="3" name="Picture Placeholder 2"/>
          <p:cNvSpPr>
            <a:spLocks noGrp="1" noChangeAspect="1"/>
          </p:cNvSpPr>
          <p:nvPr>
            <p:ph type="pic" idx="1"/>
          </p:nvPr>
        </p:nvSpPr>
        <p:spPr>
          <a:xfrm>
            <a:off x="17104520" y="4476333"/>
            <a:ext cx="20368260" cy="220937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88776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655240"/>
            <a:ext cx="34701480" cy="60092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8276166"/>
            <a:ext cx="34701480" cy="197260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28815460"/>
            <a:ext cx="9052560" cy="1655233"/>
          </a:xfrm>
          <a:prstGeom prst="rect">
            <a:avLst/>
          </a:prstGeom>
        </p:spPr>
        <p:txBody>
          <a:bodyPr vert="horz" lIns="91440" tIns="45720" rIns="91440" bIns="45720" rtlCol="0" anchor="ctr"/>
          <a:lstStyle>
            <a:lvl1pPr algn="l">
              <a:defRPr sz="5280">
                <a:solidFill>
                  <a:schemeClr val="tx1">
                    <a:tint val="75000"/>
                  </a:schemeClr>
                </a:solidFill>
              </a:defRPr>
            </a:lvl1pPr>
          </a:lstStyle>
          <a:p>
            <a:fld id="{37E677B0-419F-3346-AEA6-E537A8118DFA}" type="datetimeFigureOut">
              <a:rPr lang="en-US" smtClean="0"/>
              <a:t>11/28/2023</a:t>
            </a:fld>
            <a:endParaRPr lang="en-US"/>
          </a:p>
        </p:txBody>
      </p:sp>
      <p:sp>
        <p:nvSpPr>
          <p:cNvPr id="5" name="Footer Placeholder 4"/>
          <p:cNvSpPr>
            <a:spLocks noGrp="1"/>
          </p:cNvSpPr>
          <p:nvPr>
            <p:ph type="ftr" sz="quarter" idx="3"/>
          </p:nvPr>
        </p:nvSpPr>
        <p:spPr>
          <a:xfrm>
            <a:off x="13327380" y="28815460"/>
            <a:ext cx="13578840" cy="16552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28815460"/>
            <a:ext cx="9052560" cy="1655233"/>
          </a:xfrm>
          <a:prstGeom prst="rect">
            <a:avLst/>
          </a:prstGeom>
        </p:spPr>
        <p:txBody>
          <a:bodyPr vert="horz" lIns="91440" tIns="45720" rIns="91440" bIns="45720" rtlCol="0" anchor="ctr"/>
          <a:lstStyle>
            <a:lvl1pPr algn="r">
              <a:defRPr sz="5280">
                <a:solidFill>
                  <a:schemeClr val="tx1">
                    <a:tint val="75000"/>
                  </a:schemeClr>
                </a:solidFill>
              </a:defRPr>
            </a:lvl1pPr>
          </a:lstStyle>
          <a:p>
            <a:fld id="{5E424A69-0C1F-A24F-A5DA-82687E67AB2C}" type="slidenum">
              <a:rPr lang="en-US" smtClean="0"/>
              <a:t>‹#›</a:t>
            </a:fld>
            <a:endParaRPr lang="en-US"/>
          </a:p>
        </p:txBody>
      </p:sp>
    </p:spTree>
    <p:extLst>
      <p:ext uri="{BB962C8B-B14F-4D97-AF65-F5344CB8AC3E}">
        <p14:creationId xmlns:p14="http://schemas.microsoft.com/office/powerpoint/2010/main" val="3363507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F9636B-809F-2140-9ABB-FED362148E3A}"/>
              </a:ext>
            </a:extLst>
          </p:cNvPr>
          <p:cNvSpPr/>
          <p:nvPr/>
        </p:nvSpPr>
        <p:spPr>
          <a:xfrm>
            <a:off x="0" y="0"/>
            <a:ext cx="40233600" cy="6181344"/>
          </a:xfrm>
          <a:prstGeom prst="rect">
            <a:avLst/>
          </a:prstGeom>
          <a:solidFill>
            <a:srgbClr val="08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42CF64-2D16-F449-A9DC-5613AC8D92E6}"/>
              </a:ext>
            </a:extLst>
          </p:cNvPr>
          <p:cNvSpPr txBox="1"/>
          <p:nvPr/>
        </p:nvSpPr>
        <p:spPr>
          <a:xfrm>
            <a:off x="6434035" y="390090"/>
            <a:ext cx="33432496" cy="2400657"/>
          </a:xfrm>
          <a:prstGeom prst="rect">
            <a:avLst/>
          </a:prstGeom>
          <a:noFill/>
        </p:spPr>
        <p:txBody>
          <a:bodyPr wrap="square" rtlCol="0">
            <a:spAutoFit/>
          </a:bodyPr>
          <a:lstStyle/>
          <a:p>
            <a:r>
              <a:rPr lang="en-US" sz="15000" b="1">
                <a:solidFill>
                  <a:schemeClr val="bg1"/>
                </a:solidFill>
                <a:latin typeface="Arial" panose="020B0604020202020204" pitchFamily="34" charset="0"/>
                <a:ea typeface="Oswald"/>
                <a:cs typeface="Arial" panose="020B0604020202020204" pitchFamily="34" charset="0"/>
                <a:sym typeface="Oswald"/>
              </a:rPr>
              <a:t>Spectral Forest</a:t>
            </a:r>
          </a:p>
        </p:txBody>
      </p:sp>
      <p:sp>
        <p:nvSpPr>
          <p:cNvPr id="33" name="Shape 68">
            <a:extLst>
              <a:ext uri="{FF2B5EF4-FFF2-40B4-BE49-F238E27FC236}">
                <a16:creationId xmlns:a16="http://schemas.microsoft.com/office/drawing/2014/main" id="{77CFE7F5-BDF6-FC43-A324-CCE525A0F54E}"/>
              </a:ext>
            </a:extLst>
          </p:cNvPr>
          <p:cNvSpPr txBox="1"/>
          <p:nvPr/>
        </p:nvSpPr>
        <p:spPr>
          <a:xfrm>
            <a:off x="10557253" y="16470621"/>
            <a:ext cx="14094968" cy="13765538"/>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200">
                <a:latin typeface="Arial" panose="020B0604020202020204" pitchFamily="34" charset="0"/>
                <a:ea typeface="Oswald"/>
                <a:cs typeface="Arial" panose="020B0604020202020204" pitchFamily="34" charset="0"/>
                <a:sym typeface="Oswald"/>
              </a:rPr>
              <a:t> </a:t>
            </a:r>
            <a:endParaRPr sz="2200">
              <a:latin typeface="Arial" panose="020B0604020202020204" pitchFamily="34" charset="0"/>
              <a:ea typeface="Oswald"/>
              <a:cs typeface="Arial" panose="020B0604020202020204" pitchFamily="34" charset="0"/>
              <a:sym typeface="Oswald"/>
            </a:endParaRPr>
          </a:p>
        </p:txBody>
      </p:sp>
      <p:sp>
        <p:nvSpPr>
          <p:cNvPr id="9" name="TextBox 8">
            <a:extLst>
              <a:ext uri="{FF2B5EF4-FFF2-40B4-BE49-F238E27FC236}">
                <a16:creationId xmlns:a16="http://schemas.microsoft.com/office/drawing/2014/main" id="{199CE728-D159-834E-9FC9-F62FBD3B6DFE}"/>
              </a:ext>
            </a:extLst>
          </p:cNvPr>
          <p:cNvSpPr txBox="1"/>
          <p:nvPr/>
        </p:nvSpPr>
        <p:spPr>
          <a:xfrm>
            <a:off x="6434035" y="3928355"/>
            <a:ext cx="33432496" cy="923330"/>
          </a:xfrm>
          <a:prstGeom prst="rect">
            <a:avLst/>
          </a:prstGeom>
          <a:noFill/>
        </p:spPr>
        <p:txBody>
          <a:bodyPr wrap="square" rtlCol="0">
            <a:spAutoFit/>
          </a:bodyPr>
          <a:lstStyle/>
          <a:p>
            <a:r>
              <a:rPr lang="en-US" sz="5400">
                <a:solidFill>
                  <a:srgbClr val="FBCE20"/>
                </a:solidFill>
                <a:latin typeface="Arial" panose="020B0604020202020204" pitchFamily="34" charset="0"/>
                <a:cs typeface="Arial" panose="020B0604020202020204" pitchFamily="34" charset="0"/>
              </a:rPr>
              <a:t>School of Engineering, Informatics, and Computer Science, Northern Arizona University, Flagstaff, AZ 86011</a:t>
            </a:r>
            <a:endParaRPr lang="en-US" sz="5400">
              <a:solidFill>
                <a:srgbClr val="FBCE20"/>
              </a:solidFill>
              <a:latin typeface="Oswald"/>
              <a:ea typeface="Oswald"/>
              <a:cs typeface="Oswald"/>
              <a:sym typeface="Oswald"/>
            </a:endParaRPr>
          </a:p>
        </p:txBody>
      </p:sp>
      <p:sp>
        <p:nvSpPr>
          <p:cNvPr id="10" name="TextBox 9">
            <a:extLst>
              <a:ext uri="{FF2B5EF4-FFF2-40B4-BE49-F238E27FC236}">
                <a16:creationId xmlns:a16="http://schemas.microsoft.com/office/drawing/2014/main" id="{C3863D5C-B706-1A48-8A0A-585D2FB84CE3}"/>
              </a:ext>
            </a:extLst>
          </p:cNvPr>
          <p:cNvSpPr txBox="1"/>
          <p:nvPr/>
        </p:nvSpPr>
        <p:spPr>
          <a:xfrm>
            <a:off x="6434035" y="2884720"/>
            <a:ext cx="33432496" cy="923330"/>
          </a:xfrm>
          <a:prstGeom prst="rect">
            <a:avLst/>
          </a:prstGeom>
          <a:noFill/>
        </p:spPr>
        <p:txBody>
          <a:bodyPr wrap="square" lIns="91440" tIns="45720" rIns="91440" bIns="45720" rtlCol="0" anchor="t">
            <a:spAutoFit/>
          </a:bodyPr>
          <a:lstStyle/>
          <a:p>
            <a:r>
              <a:rPr lang="en-US" sz="5400">
                <a:solidFill>
                  <a:srgbClr val="FBCE20"/>
                </a:solidFill>
                <a:latin typeface="Arial"/>
                <a:ea typeface="Droid Serif"/>
                <a:cs typeface="Arial"/>
                <a:sym typeface="Droid Serif"/>
              </a:rPr>
              <a:t>Benjamin Reed, Hayden O'Reilly, Manolo Ortiz </a:t>
            </a:r>
            <a:endParaRPr lang="en-US" sz="5400">
              <a:solidFill>
                <a:srgbClr val="FBCE20"/>
              </a:solidFill>
              <a:latin typeface="Arial" panose="020B0604020202020204" pitchFamily="34" charset="0"/>
              <a:ea typeface="Droid Serif"/>
              <a:cs typeface="Arial" panose="020B0604020202020204" pitchFamily="34" charset="0"/>
              <a:sym typeface="Droid Serif"/>
            </a:endParaRPr>
          </a:p>
        </p:txBody>
      </p:sp>
      <p:sp>
        <p:nvSpPr>
          <p:cNvPr id="17" name="Shape 63">
            <a:extLst>
              <a:ext uri="{FF2B5EF4-FFF2-40B4-BE49-F238E27FC236}">
                <a16:creationId xmlns:a16="http://schemas.microsoft.com/office/drawing/2014/main" id="{D4FA2EE0-800B-4C4F-9CE5-566078DE4E21}"/>
              </a:ext>
            </a:extLst>
          </p:cNvPr>
          <p:cNvSpPr txBox="1"/>
          <p:nvPr/>
        </p:nvSpPr>
        <p:spPr>
          <a:xfrm>
            <a:off x="1022664" y="6714208"/>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a:ea typeface="Oswald"/>
                <a:cs typeface="Arial"/>
                <a:sym typeface="Oswald"/>
              </a:rPr>
              <a:t>Introduction </a:t>
            </a:r>
            <a:endParaRPr sz="5000" b="1">
              <a:solidFill>
                <a:srgbClr val="003366"/>
              </a:solidFill>
              <a:latin typeface="Arial" panose="020B0604020202020204" pitchFamily="34" charset="0"/>
              <a:ea typeface="Oswald"/>
              <a:cs typeface="Arial" panose="020B0604020202020204" pitchFamily="34" charset="0"/>
              <a:sym typeface="Oswald"/>
            </a:endParaRPr>
          </a:p>
          <a:p>
            <a:endParaRPr lang="en-US" sz="1500">
              <a:solidFill>
                <a:srgbClr val="003366"/>
              </a:solidFill>
              <a:latin typeface="Oswald"/>
              <a:ea typeface="Oswald"/>
              <a:cs typeface="Oswald"/>
            </a:endParaRPr>
          </a:p>
        </p:txBody>
      </p:sp>
      <p:pic>
        <p:nvPicPr>
          <p:cNvPr id="21" name="Picture 20">
            <a:extLst>
              <a:ext uri="{FF2B5EF4-FFF2-40B4-BE49-F238E27FC236}">
                <a16:creationId xmlns:a16="http://schemas.microsoft.com/office/drawing/2014/main" id="{C62D080D-52BD-5A44-BE21-B28F322DB081}"/>
              </a:ext>
            </a:extLst>
          </p:cNvPr>
          <p:cNvPicPr>
            <a:picLocks noChangeAspect="1"/>
          </p:cNvPicPr>
          <p:nvPr/>
        </p:nvPicPr>
        <p:blipFill>
          <a:blip r:embed="rId3"/>
          <a:stretch>
            <a:fillRect/>
          </a:stretch>
        </p:blipFill>
        <p:spPr>
          <a:xfrm>
            <a:off x="1022664" y="856282"/>
            <a:ext cx="3443525" cy="4056875"/>
          </a:xfrm>
          <a:prstGeom prst="rect">
            <a:avLst/>
          </a:prstGeom>
        </p:spPr>
      </p:pic>
      <p:sp>
        <p:nvSpPr>
          <p:cNvPr id="24" name="Shape 63">
            <a:extLst>
              <a:ext uri="{FF2B5EF4-FFF2-40B4-BE49-F238E27FC236}">
                <a16:creationId xmlns:a16="http://schemas.microsoft.com/office/drawing/2014/main" id="{B372B3D2-5966-644C-B559-B2F5592F0C08}"/>
              </a:ext>
            </a:extLst>
          </p:cNvPr>
          <p:cNvSpPr txBox="1"/>
          <p:nvPr/>
        </p:nvSpPr>
        <p:spPr>
          <a:xfrm>
            <a:off x="10554877" y="6738390"/>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Concept </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29" name="Shape 63">
            <a:extLst>
              <a:ext uri="{FF2B5EF4-FFF2-40B4-BE49-F238E27FC236}">
                <a16:creationId xmlns:a16="http://schemas.microsoft.com/office/drawing/2014/main" id="{CFEB8CDB-2F46-5847-BD01-970E8AC7FF18}"/>
              </a:ext>
            </a:extLst>
          </p:cNvPr>
          <p:cNvSpPr txBox="1"/>
          <p:nvPr/>
        </p:nvSpPr>
        <p:spPr>
          <a:xfrm>
            <a:off x="10557252" y="15489721"/>
            <a:ext cx="10016747" cy="842295"/>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Function &amp; Behavioral Analysis </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30" name="Shape 68">
            <a:extLst>
              <a:ext uri="{FF2B5EF4-FFF2-40B4-BE49-F238E27FC236}">
                <a16:creationId xmlns:a16="http://schemas.microsoft.com/office/drawing/2014/main" id="{B5EE25DB-2A8F-704E-9FF7-9771B5D83101}"/>
              </a:ext>
            </a:extLst>
          </p:cNvPr>
          <p:cNvSpPr txBox="1"/>
          <p:nvPr/>
        </p:nvSpPr>
        <p:spPr>
          <a:xfrm>
            <a:off x="13108383" y="8593904"/>
            <a:ext cx="20083800" cy="5872625"/>
          </a:xfrm>
          <a:prstGeom prst="rect">
            <a:avLst/>
          </a:prstGeom>
          <a:noFill/>
          <a:ln>
            <a:noFill/>
          </a:ln>
        </p:spPr>
        <p:txBody>
          <a:bodyPr spcFirstLastPara="1" wrap="square" lIns="83806" tIns="83806" rIns="83806" bIns="83806" anchor="t" anchorCtr="0">
            <a:noAutofit/>
          </a:bodyPr>
          <a:lstStyle/>
          <a:p>
            <a:pPr>
              <a:lnSpc>
                <a:spcPct val="115000"/>
              </a:lnSpc>
            </a:pPr>
            <a:endParaRPr sz="2200">
              <a:latin typeface="Arial" panose="020B0604020202020204" pitchFamily="34" charset="0"/>
              <a:ea typeface="Oswald"/>
              <a:cs typeface="Arial" panose="020B0604020202020204" pitchFamily="34" charset="0"/>
              <a:sym typeface="Oswald"/>
            </a:endParaRPr>
          </a:p>
        </p:txBody>
      </p:sp>
      <p:sp>
        <p:nvSpPr>
          <p:cNvPr id="32" name="Shape 68">
            <a:extLst>
              <a:ext uri="{FF2B5EF4-FFF2-40B4-BE49-F238E27FC236}">
                <a16:creationId xmlns:a16="http://schemas.microsoft.com/office/drawing/2014/main" id="{A6BAED58-4C1F-A14A-A44E-084F6FEC7936}"/>
              </a:ext>
            </a:extLst>
          </p:cNvPr>
          <p:cNvSpPr txBox="1"/>
          <p:nvPr/>
        </p:nvSpPr>
        <p:spPr>
          <a:xfrm>
            <a:off x="21618732" y="7961994"/>
            <a:ext cx="17254347" cy="3669174"/>
          </a:xfrm>
          <a:prstGeom prst="rect">
            <a:avLst/>
          </a:prstGeom>
          <a:noFill/>
          <a:ln>
            <a:noFill/>
          </a:ln>
        </p:spPr>
        <p:txBody>
          <a:bodyPr spcFirstLastPara="1" wrap="square" lIns="83806" tIns="83806" rIns="83806" bIns="83806" anchor="t" anchorCtr="0">
            <a:noAutofit/>
          </a:bodyPr>
          <a:lstStyle/>
          <a:p>
            <a:pPr>
              <a:lnSpc>
                <a:spcPct val="115000"/>
              </a:lnSpc>
            </a:pPr>
            <a:endParaRPr sz="2200">
              <a:latin typeface="Arial" panose="020B0604020202020204" pitchFamily="34" charset="0"/>
              <a:ea typeface="Oswald"/>
              <a:cs typeface="Arial" panose="020B0604020202020204" pitchFamily="34" charset="0"/>
              <a:sym typeface="Oswald"/>
            </a:endParaRPr>
          </a:p>
        </p:txBody>
      </p:sp>
      <p:sp>
        <p:nvSpPr>
          <p:cNvPr id="52" name="Rectangle 51">
            <a:extLst>
              <a:ext uri="{FF2B5EF4-FFF2-40B4-BE49-F238E27FC236}">
                <a16:creationId xmlns:a16="http://schemas.microsoft.com/office/drawing/2014/main" id="{16FDEA0F-E87F-044D-B491-D80AD80FC8EB}"/>
              </a:ext>
            </a:extLst>
          </p:cNvPr>
          <p:cNvSpPr/>
          <p:nvPr/>
        </p:nvSpPr>
        <p:spPr>
          <a:xfrm>
            <a:off x="10554877" y="7696693"/>
            <a:ext cx="14073382" cy="7792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hape 63">
            <a:extLst>
              <a:ext uri="{FF2B5EF4-FFF2-40B4-BE49-F238E27FC236}">
                <a16:creationId xmlns:a16="http://schemas.microsoft.com/office/drawing/2014/main" id="{98D00785-3B22-8445-BFB6-F2B6486DFEB4}"/>
              </a:ext>
            </a:extLst>
          </p:cNvPr>
          <p:cNvSpPr txBox="1"/>
          <p:nvPr/>
        </p:nvSpPr>
        <p:spPr>
          <a:xfrm>
            <a:off x="25139127" y="6671023"/>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a:ea typeface="Oswald"/>
                <a:cs typeface="Arial"/>
                <a:sym typeface="Oswald"/>
              </a:rPr>
              <a:t>Specifications</a:t>
            </a:r>
            <a:endParaRPr sz="5000" b="1">
              <a:solidFill>
                <a:srgbClr val="003366"/>
              </a:solidFill>
              <a:latin typeface="Arial"/>
              <a:ea typeface="Oswald"/>
              <a:cs typeface="Arial"/>
              <a:sym typeface="Oswald"/>
            </a:endParaRPr>
          </a:p>
          <a:p>
            <a:endParaRPr sz="1532">
              <a:solidFill>
                <a:srgbClr val="003366"/>
              </a:solidFill>
              <a:latin typeface="Oswald"/>
              <a:ea typeface="Oswald"/>
              <a:cs typeface="Oswald"/>
              <a:sym typeface="Oswald"/>
            </a:endParaRPr>
          </a:p>
        </p:txBody>
      </p:sp>
      <p:sp>
        <p:nvSpPr>
          <p:cNvPr id="48" name="Shape 68">
            <a:extLst>
              <a:ext uri="{FF2B5EF4-FFF2-40B4-BE49-F238E27FC236}">
                <a16:creationId xmlns:a16="http://schemas.microsoft.com/office/drawing/2014/main" id="{5AABC876-F20B-F148-8B9C-C3B6EBAEC0D5}"/>
              </a:ext>
            </a:extLst>
          </p:cNvPr>
          <p:cNvSpPr txBox="1"/>
          <p:nvPr/>
        </p:nvSpPr>
        <p:spPr>
          <a:xfrm>
            <a:off x="25279216" y="7704700"/>
            <a:ext cx="14149593" cy="13386614"/>
          </a:xfrm>
          <a:prstGeom prst="rect">
            <a:avLst/>
          </a:prstGeom>
          <a:solidFill>
            <a:schemeClr val="bg1"/>
          </a:solidFill>
          <a:ln>
            <a:noFill/>
          </a:ln>
        </p:spPr>
        <p:txBody>
          <a:bodyPr spcFirstLastPara="1" wrap="square" lIns="83806" tIns="83806" rIns="83806" bIns="83806" anchor="t" anchorCtr="0">
            <a:noAutofit/>
          </a:bodyPr>
          <a:lstStyle/>
          <a:p>
            <a:pPr marL="342900" marR="0" lvl="0" indent="-342900" fontAlgn="base">
              <a:spcBef>
                <a:spcPts val="0"/>
              </a:spcBef>
              <a:spcAft>
                <a:spcPts val="0"/>
              </a:spcAft>
              <a:buSzPts val="1000"/>
              <a:buFont typeface="Wingdings" panose="05000000000000000000" pitchFamily="2" charset="2"/>
              <a:buChar char=""/>
              <a:tabLst>
                <a:tab pos="457200" algn="l"/>
              </a:tabLst>
            </a:pPr>
            <a:endParaRPr sz="2200">
              <a:latin typeface="Arial" panose="020B0604020202020204" pitchFamily="34" charset="0"/>
              <a:ea typeface="Oswald"/>
              <a:cs typeface="Arial" panose="020B0604020202020204" pitchFamily="34" charset="0"/>
              <a:sym typeface="Oswald"/>
            </a:endParaRPr>
          </a:p>
        </p:txBody>
      </p:sp>
      <p:sp>
        <p:nvSpPr>
          <p:cNvPr id="53" name="Shape 63">
            <a:extLst>
              <a:ext uri="{FF2B5EF4-FFF2-40B4-BE49-F238E27FC236}">
                <a16:creationId xmlns:a16="http://schemas.microsoft.com/office/drawing/2014/main" id="{80C0D93F-5806-C44F-84E4-48D9ACDD1144}"/>
              </a:ext>
            </a:extLst>
          </p:cNvPr>
          <p:cNvSpPr txBox="1"/>
          <p:nvPr/>
        </p:nvSpPr>
        <p:spPr>
          <a:xfrm>
            <a:off x="25116505" y="21556009"/>
            <a:ext cx="9380725" cy="1025647"/>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References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54" name="Shape 68">
            <a:extLst>
              <a:ext uri="{FF2B5EF4-FFF2-40B4-BE49-F238E27FC236}">
                <a16:creationId xmlns:a16="http://schemas.microsoft.com/office/drawing/2014/main" id="{E6B44C92-91DF-934E-896F-776D99682005}"/>
              </a:ext>
            </a:extLst>
          </p:cNvPr>
          <p:cNvSpPr txBox="1"/>
          <p:nvPr/>
        </p:nvSpPr>
        <p:spPr>
          <a:xfrm>
            <a:off x="25127203" y="22772766"/>
            <a:ext cx="14161517" cy="3745840"/>
          </a:xfrm>
          <a:prstGeom prst="rect">
            <a:avLst/>
          </a:prstGeom>
          <a:solidFill>
            <a:schemeClr val="bg1"/>
          </a:solidFill>
          <a:ln>
            <a:noFill/>
          </a:ln>
        </p:spPr>
        <p:txBody>
          <a:bodyPr spcFirstLastPara="1" wrap="square" lIns="83806" tIns="83806" rIns="83806" bIns="83806" anchor="t" anchorCtr="0">
            <a:noAutofit/>
          </a:bodyPr>
          <a:lstStyle/>
          <a:p>
            <a:pPr rtl="0" fontAlgn="base">
              <a:spcBef>
                <a:spcPts val="1200"/>
              </a:spcBef>
              <a:spcAft>
                <a:spcPts val="0"/>
              </a:spcAft>
            </a:pPr>
            <a:r>
              <a:rPr lang="en-US" sz="2200" b="0" i="0" u="none" strike="noStrike">
                <a:solidFill>
                  <a:srgbClr val="000000"/>
                </a:solidFill>
                <a:effectLst/>
                <a:cs typeface="Arial" panose="020B0604020202020204" pitchFamily="34" charset="0"/>
              </a:rPr>
              <a:t>[1]  J. R. </a:t>
            </a:r>
            <a:r>
              <a:rPr lang="en-US" sz="2200" b="0" i="0" u="none" strike="noStrike" err="1">
                <a:solidFill>
                  <a:srgbClr val="000000"/>
                </a:solidFill>
                <a:effectLst/>
                <a:cs typeface="Arial" panose="020B0604020202020204" pitchFamily="34" charset="0"/>
              </a:rPr>
              <a:t>Vanderveen</a:t>
            </a:r>
            <a:r>
              <a:rPr lang="en-US" sz="2200" b="0" i="0" u="none" strike="noStrike">
                <a:solidFill>
                  <a:srgbClr val="000000"/>
                </a:solidFill>
                <a:effectLst/>
                <a:cs typeface="Arial" panose="020B0604020202020204" pitchFamily="34" charset="0"/>
              </a:rPr>
              <a:t>, B. Martin, and K. J. </a:t>
            </a:r>
            <a:r>
              <a:rPr lang="en-US" sz="2200" b="0" i="0" u="none" strike="noStrike" err="1">
                <a:solidFill>
                  <a:srgbClr val="000000"/>
                </a:solidFill>
                <a:effectLst/>
                <a:cs typeface="Arial" panose="020B0604020202020204" pitchFamily="34" charset="0"/>
              </a:rPr>
              <a:t>Ooms</a:t>
            </a:r>
            <a:r>
              <a:rPr lang="en-US" sz="2200" b="0" i="0" u="none" strike="noStrike">
                <a:solidFill>
                  <a:srgbClr val="000000"/>
                </a:solidFill>
                <a:effectLst/>
                <a:cs typeface="Arial" panose="020B0604020202020204" pitchFamily="34" charset="0"/>
              </a:rPr>
              <a:t>, “Developing Tools for Undergraduate Spectroscopy: An Inexpensive Visible Light Spectrometer,” Journal of chemical education, vol. 90, no. 7, pp. 894–899, 2013, </a:t>
            </a:r>
            <a:r>
              <a:rPr lang="en-US" sz="2200" b="0" i="0" u="none" strike="noStrike" err="1">
                <a:solidFill>
                  <a:srgbClr val="000000"/>
                </a:solidFill>
                <a:effectLst/>
                <a:cs typeface="Arial" panose="020B0604020202020204" pitchFamily="34" charset="0"/>
              </a:rPr>
              <a:t>doi</a:t>
            </a:r>
            <a:r>
              <a:rPr lang="en-US" sz="2200" b="0" i="0" u="none" strike="noStrike">
                <a:solidFill>
                  <a:srgbClr val="000000"/>
                </a:solidFill>
                <a:effectLst/>
                <a:cs typeface="Arial" panose="020B0604020202020204" pitchFamily="34" charset="0"/>
              </a:rPr>
              <a:t>: 10.1021/ed300396x.</a:t>
            </a:r>
          </a:p>
          <a:p>
            <a:pPr rtl="0" fontAlgn="base">
              <a:spcBef>
                <a:spcPts val="0"/>
              </a:spcBef>
              <a:spcAft>
                <a:spcPts val="0"/>
              </a:spcAft>
            </a:pPr>
            <a:r>
              <a:rPr lang="en-US" sz="2200" b="0" i="0" u="none" strike="noStrike">
                <a:solidFill>
                  <a:srgbClr val="000000"/>
                </a:solidFill>
                <a:effectLst/>
                <a:cs typeface="Arial" panose="020B0604020202020204" pitchFamily="34" charset="0"/>
              </a:rPr>
              <a:t>[2]  N. Savage, “Spectrometers,” Nature photonics, vol. 3, no. 10, pp. 601–602, 2009, </a:t>
            </a:r>
            <a:r>
              <a:rPr lang="en-US" sz="2200" b="0" i="0" u="none" strike="noStrike" err="1">
                <a:solidFill>
                  <a:srgbClr val="000000"/>
                </a:solidFill>
                <a:effectLst/>
                <a:cs typeface="Arial" panose="020B0604020202020204" pitchFamily="34" charset="0"/>
              </a:rPr>
              <a:t>doi</a:t>
            </a:r>
            <a:r>
              <a:rPr lang="en-US" sz="2200" b="0" i="0" u="none" strike="noStrike">
                <a:solidFill>
                  <a:srgbClr val="000000"/>
                </a:solidFill>
                <a:effectLst/>
                <a:cs typeface="Arial" panose="020B0604020202020204" pitchFamily="34" charset="0"/>
              </a:rPr>
              <a:t>: 10.1038/nphoton.2009.185.</a:t>
            </a:r>
          </a:p>
          <a:p>
            <a:pPr rtl="0" fontAlgn="base">
              <a:spcBef>
                <a:spcPts val="0"/>
              </a:spcBef>
              <a:spcAft>
                <a:spcPts val="0"/>
              </a:spcAft>
            </a:pPr>
            <a:r>
              <a:rPr lang="en-US" sz="2200" b="0" i="0" u="none" strike="noStrike">
                <a:solidFill>
                  <a:srgbClr val="000000"/>
                </a:solidFill>
                <a:effectLst/>
                <a:cs typeface="Arial" panose="020B0604020202020204" pitchFamily="34" charset="0"/>
              </a:rPr>
              <a:t>[3]  M. </a:t>
            </a:r>
            <a:r>
              <a:rPr lang="en-US" sz="2200" b="0" i="0" u="none" strike="noStrike" err="1">
                <a:solidFill>
                  <a:srgbClr val="000000"/>
                </a:solidFill>
                <a:effectLst/>
                <a:cs typeface="Arial" panose="020B0604020202020204" pitchFamily="34" charset="0"/>
              </a:rPr>
              <a:t>Faraji</a:t>
            </a:r>
            <a:r>
              <a:rPr lang="en-US" sz="2200" b="0" i="0" u="none" strike="noStrike">
                <a:solidFill>
                  <a:srgbClr val="000000"/>
                </a:solidFill>
                <a:effectLst/>
                <a:cs typeface="Arial" panose="020B0604020202020204" pitchFamily="34" charset="0"/>
              </a:rPr>
              <a:t>-Dana, E. </a:t>
            </a:r>
            <a:r>
              <a:rPr lang="en-US" sz="2200" b="0" i="0" u="none" strike="noStrike" err="1">
                <a:solidFill>
                  <a:srgbClr val="000000"/>
                </a:solidFill>
                <a:effectLst/>
                <a:cs typeface="Arial" panose="020B0604020202020204" pitchFamily="34" charset="0"/>
              </a:rPr>
              <a:t>Arbabi</a:t>
            </a:r>
            <a:r>
              <a:rPr lang="en-US" sz="2200" b="0" i="0" u="none" strike="noStrike">
                <a:solidFill>
                  <a:srgbClr val="000000"/>
                </a:solidFill>
                <a:effectLst/>
                <a:cs typeface="Arial" panose="020B0604020202020204" pitchFamily="34" charset="0"/>
              </a:rPr>
              <a:t>, A. </a:t>
            </a:r>
            <a:r>
              <a:rPr lang="en-US" sz="2200" b="0" i="0" u="none" strike="noStrike" err="1">
                <a:solidFill>
                  <a:srgbClr val="000000"/>
                </a:solidFill>
                <a:effectLst/>
                <a:cs typeface="Arial" panose="020B0604020202020204" pitchFamily="34" charset="0"/>
              </a:rPr>
              <a:t>Arbabi</a:t>
            </a:r>
            <a:r>
              <a:rPr lang="en-US" sz="2200" b="0" i="0" u="none" strike="noStrike">
                <a:solidFill>
                  <a:srgbClr val="000000"/>
                </a:solidFill>
                <a:effectLst/>
                <a:cs typeface="Arial" panose="020B0604020202020204" pitchFamily="34" charset="0"/>
              </a:rPr>
              <a:t>, S. M. </a:t>
            </a:r>
            <a:r>
              <a:rPr lang="en-US" sz="2200" b="0" i="0" u="none" strike="noStrike" err="1">
                <a:solidFill>
                  <a:srgbClr val="000000"/>
                </a:solidFill>
                <a:effectLst/>
                <a:cs typeface="Arial" panose="020B0604020202020204" pitchFamily="34" charset="0"/>
              </a:rPr>
              <a:t>Kamali</a:t>
            </a:r>
            <a:r>
              <a:rPr lang="en-US" sz="2200" b="0" i="0" u="none" strike="noStrike">
                <a:solidFill>
                  <a:srgbClr val="000000"/>
                </a:solidFill>
                <a:effectLst/>
                <a:cs typeface="Arial" panose="020B0604020202020204" pitchFamily="34" charset="0"/>
              </a:rPr>
              <a:t>, H. Kwon, and A. </a:t>
            </a:r>
            <a:r>
              <a:rPr lang="en-US" sz="2200" b="0" i="0" u="none" strike="noStrike" err="1">
                <a:solidFill>
                  <a:srgbClr val="000000"/>
                </a:solidFill>
                <a:effectLst/>
                <a:cs typeface="Arial" panose="020B0604020202020204" pitchFamily="34" charset="0"/>
              </a:rPr>
              <a:t>Faraon</a:t>
            </a:r>
            <a:r>
              <a:rPr lang="en-US" sz="2200" b="0" i="0" u="none" strike="noStrike">
                <a:solidFill>
                  <a:srgbClr val="000000"/>
                </a:solidFill>
                <a:effectLst/>
                <a:cs typeface="Arial" panose="020B0604020202020204" pitchFamily="34" charset="0"/>
              </a:rPr>
              <a:t>, “Compact folded </a:t>
            </a:r>
            <a:r>
              <a:rPr lang="en-US" sz="2200" b="0" i="0" u="none" strike="noStrike" err="1">
                <a:solidFill>
                  <a:srgbClr val="000000"/>
                </a:solidFill>
                <a:effectLst/>
                <a:cs typeface="Arial" panose="020B0604020202020204" pitchFamily="34" charset="0"/>
              </a:rPr>
              <a:t>metasurface</a:t>
            </a:r>
            <a:r>
              <a:rPr lang="en-US" sz="2200" b="0" i="0" u="none" strike="noStrike">
                <a:solidFill>
                  <a:srgbClr val="000000"/>
                </a:solidFill>
                <a:effectLst/>
                <a:cs typeface="Arial" panose="020B0604020202020204" pitchFamily="34" charset="0"/>
              </a:rPr>
              <a:t> spectrometer,” Nature communications, vol. 9, no. 1, pp. 4196–8, 2018, </a:t>
            </a:r>
            <a:r>
              <a:rPr lang="en-US" sz="2200" b="0" i="0" u="none" strike="noStrike" err="1">
                <a:solidFill>
                  <a:srgbClr val="000000"/>
                </a:solidFill>
                <a:effectLst/>
                <a:cs typeface="Arial" panose="020B0604020202020204" pitchFamily="34" charset="0"/>
              </a:rPr>
              <a:t>doi</a:t>
            </a:r>
            <a:r>
              <a:rPr lang="en-US" sz="2200" b="0" i="0" u="none" strike="noStrike">
                <a:solidFill>
                  <a:srgbClr val="000000"/>
                </a:solidFill>
                <a:effectLst/>
                <a:cs typeface="Arial" panose="020B0604020202020204" pitchFamily="34" charset="0"/>
              </a:rPr>
              <a:t>: 10.1038/s41467-018-06495-5.</a:t>
            </a:r>
          </a:p>
          <a:p>
            <a:pPr rtl="0" fontAlgn="base">
              <a:spcBef>
                <a:spcPts val="0"/>
              </a:spcBef>
              <a:spcAft>
                <a:spcPts val="0"/>
              </a:spcAft>
            </a:pPr>
            <a:r>
              <a:rPr lang="en-US" sz="2200" b="0" i="0" u="none" strike="noStrike">
                <a:solidFill>
                  <a:srgbClr val="000000"/>
                </a:solidFill>
                <a:effectLst/>
                <a:cs typeface="Arial" panose="020B0604020202020204" pitchFamily="34" charset="0"/>
              </a:rPr>
              <a:t>[4] S. </a:t>
            </a:r>
            <a:r>
              <a:rPr lang="en-US" sz="2200" b="0" i="0" u="none" strike="noStrike" err="1">
                <a:solidFill>
                  <a:srgbClr val="000000"/>
                </a:solidFill>
                <a:effectLst/>
                <a:cs typeface="Arial" panose="020B0604020202020204" pitchFamily="34" charset="0"/>
              </a:rPr>
              <a:t>Meerdink</a:t>
            </a:r>
            <a:r>
              <a:rPr lang="en-US" sz="2200" b="0" i="0" u="none" strike="noStrike">
                <a:solidFill>
                  <a:srgbClr val="000000"/>
                </a:solidFill>
                <a:effectLst/>
                <a:cs typeface="Arial" panose="020B0604020202020204" pitchFamily="34" charset="0"/>
              </a:rPr>
              <a:t> et al., “Plant species’ spectral emissivity and temperature using the hyperspectral thermal emission spectrometer (</a:t>
            </a:r>
            <a:r>
              <a:rPr lang="en-US" sz="2200" b="0" i="0" u="none" strike="noStrike" err="1">
                <a:solidFill>
                  <a:srgbClr val="000000"/>
                </a:solidFill>
                <a:effectLst/>
                <a:cs typeface="Arial" panose="020B0604020202020204" pitchFamily="34" charset="0"/>
              </a:rPr>
              <a:t>HyTES</a:t>
            </a:r>
            <a:r>
              <a:rPr lang="en-US" sz="2200" b="0" i="0" u="none" strike="noStrike">
                <a:solidFill>
                  <a:srgbClr val="000000"/>
                </a:solidFill>
                <a:effectLst/>
                <a:cs typeface="Arial" panose="020B0604020202020204" pitchFamily="34" charset="0"/>
              </a:rPr>
              <a:t>) sensor,” Remote sensing of environment, vol. 224, pp. 421–435, 2019, </a:t>
            </a:r>
            <a:r>
              <a:rPr lang="en-US" sz="2200" b="0" i="0" u="none" strike="noStrike" err="1">
                <a:solidFill>
                  <a:srgbClr val="000000"/>
                </a:solidFill>
                <a:effectLst/>
                <a:cs typeface="Arial" panose="020B0604020202020204" pitchFamily="34" charset="0"/>
              </a:rPr>
              <a:t>doi</a:t>
            </a:r>
            <a:r>
              <a:rPr lang="en-US" sz="2200" b="0" i="0" u="none" strike="noStrike">
                <a:solidFill>
                  <a:srgbClr val="000000"/>
                </a:solidFill>
                <a:effectLst/>
                <a:cs typeface="Arial" panose="020B0604020202020204" pitchFamily="34" charset="0"/>
              </a:rPr>
              <a:t>: 10.1016/j.rse.2019.02.009.</a:t>
            </a:r>
          </a:p>
          <a:p>
            <a:pPr rtl="0" fontAlgn="base">
              <a:spcBef>
                <a:spcPts val="0"/>
              </a:spcBef>
              <a:spcAft>
                <a:spcPts val="1200"/>
              </a:spcAft>
            </a:pPr>
            <a:r>
              <a:rPr lang="en-US" sz="2200" b="0" i="0" u="none" strike="noStrike">
                <a:solidFill>
                  <a:srgbClr val="000000"/>
                </a:solidFill>
                <a:effectLst/>
                <a:cs typeface="Arial" panose="020B0604020202020204" pitchFamily="34" charset="0"/>
              </a:rPr>
              <a:t>[5] F. Thomas, R. </a:t>
            </a:r>
            <a:r>
              <a:rPr lang="en-US" sz="2200" b="0" i="0" u="none" strike="noStrike" err="1">
                <a:solidFill>
                  <a:srgbClr val="000000"/>
                </a:solidFill>
                <a:effectLst/>
                <a:cs typeface="Arial" panose="020B0604020202020204" pitchFamily="34" charset="0"/>
              </a:rPr>
              <a:t>Petzold</a:t>
            </a:r>
            <a:r>
              <a:rPr lang="en-US" sz="2200" b="0" i="0" u="none" strike="noStrike">
                <a:solidFill>
                  <a:srgbClr val="000000"/>
                </a:solidFill>
                <a:effectLst/>
                <a:cs typeface="Arial" panose="020B0604020202020204" pitchFamily="34" charset="0"/>
              </a:rPr>
              <a:t>, C. Becker, and U. </a:t>
            </a:r>
            <a:r>
              <a:rPr lang="en-US" sz="2200" b="0" i="0" u="none" strike="noStrike" err="1">
                <a:solidFill>
                  <a:srgbClr val="000000"/>
                </a:solidFill>
                <a:effectLst/>
                <a:cs typeface="Arial" panose="020B0604020202020204" pitchFamily="34" charset="0"/>
              </a:rPr>
              <a:t>Werban</a:t>
            </a:r>
            <a:r>
              <a:rPr lang="en-US" sz="2200" b="0" i="0" u="none" strike="noStrike">
                <a:solidFill>
                  <a:srgbClr val="000000"/>
                </a:solidFill>
                <a:effectLst/>
                <a:cs typeface="Arial" panose="020B0604020202020204" pitchFamily="34" charset="0"/>
              </a:rPr>
              <a:t>, “Application of Low-Cost MEMS Spectrometers for Forest Topsoil Properties Prediction,” Sensors (Basel, Switzerland), vol. 21, no. 11, p. 3927–, 2021, </a:t>
            </a:r>
            <a:r>
              <a:rPr lang="en-US" sz="2200" b="0" i="0" u="none" strike="noStrike" err="1">
                <a:solidFill>
                  <a:srgbClr val="000000"/>
                </a:solidFill>
                <a:effectLst/>
                <a:cs typeface="Arial" panose="020B0604020202020204" pitchFamily="34" charset="0"/>
              </a:rPr>
              <a:t>doi</a:t>
            </a:r>
            <a:r>
              <a:rPr lang="en-US" sz="2200" b="0" i="0" u="none" strike="noStrike">
                <a:solidFill>
                  <a:srgbClr val="000000"/>
                </a:solidFill>
                <a:effectLst/>
                <a:cs typeface="Arial" panose="020B0604020202020204" pitchFamily="34" charset="0"/>
              </a:rPr>
              <a:t>: 10.3390/s21113927.</a:t>
            </a:r>
          </a:p>
        </p:txBody>
      </p:sp>
      <p:sp>
        <p:nvSpPr>
          <p:cNvPr id="55" name="Shape 63">
            <a:extLst>
              <a:ext uri="{FF2B5EF4-FFF2-40B4-BE49-F238E27FC236}">
                <a16:creationId xmlns:a16="http://schemas.microsoft.com/office/drawing/2014/main" id="{DC93CC0C-B97D-634C-B5F8-E39CF748FB0C}"/>
              </a:ext>
            </a:extLst>
          </p:cNvPr>
          <p:cNvSpPr txBox="1"/>
          <p:nvPr/>
        </p:nvSpPr>
        <p:spPr>
          <a:xfrm>
            <a:off x="25126082" y="27055344"/>
            <a:ext cx="9358359" cy="1091219"/>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a:ea typeface="Oswald"/>
                <a:cs typeface="Arial"/>
                <a:sym typeface="Oswald"/>
              </a:rPr>
              <a:t>Acknowledgements</a:t>
            </a:r>
            <a:endParaRPr sz="5000" b="1">
              <a:solidFill>
                <a:srgbClr val="003366"/>
              </a:solidFill>
              <a:latin typeface="Arial"/>
              <a:ea typeface="Oswald"/>
              <a:cs typeface="Arial"/>
              <a:sym typeface="Oswald"/>
            </a:endParaRPr>
          </a:p>
        </p:txBody>
      </p:sp>
      <p:sp>
        <p:nvSpPr>
          <p:cNvPr id="56" name="Shape 68">
            <a:extLst>
              <a:ext uri="{FF2B5EF4-FFF2-40B4-BE49-F238E27FC236}">
                <a16:creationId xmlns:a16="http://schemas.microsoft.com/office/drawing/2014/main" id="{EB3CDB43-C2A1-3344-86EF-7546AF36F2D1}"/>
              </a:ext>
            </a:extLst>
          </p:cNvPr>
          <p:cNvSpPr txBox="1"/>
          <p:nvPr/>
        </p:nvSpPr>
        <p:spPr>
          <a:xfrm>
            <a:off x="25108036" y="28324491"/>
            <a:ext cx="14180684" cy="1930834"/>
          </a:xfrm>
          <a:prstGeom prst="rect">
            <a:avLst/>
          </a:prstGeom>
          <a:solidFill>
            <a:schemeClr val="bg1"/>
          </a:solidFill>
          <a:ln>
            <a:noFill/>
          </a:ln>
        </p:spPr>
        <p:txBody>
          <a:bodyPr spcFirstLastPara="1" wrap="square" lIns="83806" tIns="83806" rIns="83806" bIns="83806" anchor="t" anchorCtr="0">
            <a:noAutofit/>
          </a:bodyPr>
          <a:lstStyle/>
          <a:p>
            <a:pPr rtl="0">
              <a:spcBef>
                <a:spcPts val="0"/>
              </a:spcBef>
              <a:spcAft>
                <a:spcPts val="0"/>
              </a:spcAft>
            </a:pPr>
            <a:r>
              <a:rPr lang="en-US" sz="2200" b="0" i="0" u="none" strike="noStrike">
                <a:solidFill>
                  <a:srgbClr val="000000"/>
                </a:solidFill>
                <a:effectLst/>
                <a:cs typeface="Arial" panose="020B0604020202020204" pitchFamily="34" charset="0"/>
              </a:rPr>
              <a:t>Dr. Alexander </a:t>
            </a:r>
            <a:r>
              <a:rPr lang="en-US" sz="2200" b="0" i="0" u="none" strike="noStrike" err="1">
                <a:solidFill>
                  <a:srgbClr val="000000"/>
                </a:solidFill>
                <a:effectLst/>
                <a:cs typeface="Arial" panose="020B0604020202020204" pitchFamily="34" charset="0"/>
              </a:rPr>
              <a:t>Shenkin</a:t>
            </a:r>
            <a:r>
              <a:rPr lang="en-US" sz="2200" b="0" i="0" u="none" strike="noStrike">
                <a:solidFill>
                  <a:srgbClr val="000000"/>
                </a:solidFill>
                <a:effectLst/>
                <a:cs typeface="Arial" panose="020B0604020202020204" pitchFamily="34" charset="0"/>
              </a:rPr>
              <a:t>, Assistant Research Professor.</a:t>
            </a:r>
            <a:endParaRPr lang="en-US" sz="2200" b="0">
              <a:effectLst/>
              <a:cs typeface="Arial" panose="020B0604020202020204" pitchFamily="34" charset="0"/>
            </a:endParaRPr>
          </a:p>
          <a:p>
            <a:pPr rtl="0">
              <a:spcBef>
                <a:spcPts val="0"/>
              </a:spcBef>
              <a:spcAft>
                <a:spcPts val="0"/>
              </a:spcAft>
            </a:pPr>
            <a:r>
              <a:rPr lang="en-US" sz="2200" b="0" i="0" u="none" strike="noStrike">
                <a:solidFill>
                  <a:srgbClr val="000000"/>
                </a:solidFill>
                <a:effectLst/>
                <a:cs typeface="Arial" panose="020B0604020202020204" pitchFamily="34" charset="0"/>
              </a:rPr>
              <a:t>Dr. Carlo da Cunha, Assistant Professor.</a:t>
            </a:r>
            <a:endParaRPr lang="en-US" sz="2200" b="0">
              <a:effectLst/>
              <a:cs typeface="Arial" panose="020B0604020202020204" pitchFamily="34" charset="0"/>
            </a:endParaRPr>
          </a:p>
          <a:p>
            <a:pPr rtl="0">
              <a:spcBef>
                <a:spcPts val="0"/>
              </a:spcBef>
              <a:spcAft>
                <a:spcPts val="0"/>
              </a:spcAft>
            </a:pPr>
            <a:r>
              <a:rPr lang="en-US" sz="2200" b="0" i="0" u="none" strike="noStrike">
                <a:solidFill>
                  <a:srgbClr val="000000"/>
                </a:solidFill>
                <a:effectLst/>
                <a:cs typeface="Arial" panose="020B0604020202020204" pitchFamily="34" charset="0"/>
              </a:rPr>
              <a:t>Christopher Edwards and the Space Grant Consortium.</a:t>
            </a:r>
            <a:endParaRPr lang="en-US" sz="2200" b="0">
              <a:effectLst/>
              <a:cs typeface="Arial" panose="020B0604020202020204" pitchFamily="34" charset="0"/>
            </a:endParaRPr>
          </a:p>
          <a:p>
            <a:pPr rtl="0">
              <a:spcBef>
                <a:spcPts val="0"/>
              </a:spcBef>
              <a:spcAft>
                <a:spcPts val="0"/>
              </a:spcAft>
            </a:pPr>
            <a:r>
              <a:rPr lang="en-US" sz="2200" b="0" i="0" u="none" strike="noStrike">
                <a:solidFill>
                  <a:srgbClr val="000000"/>
                </a:solidFill>
                <a:effectLst/>
                <a:cs typeface="Arial" panose="020B0604020202020204" pitchFamily="34" charset="0"/>
              </a:rPr>
              <a:t>John Hardy, GTA Mentor.</a:t>
            </a:r>
            <a:endParaRPr lang="en-US" sz="2200" b="0">
              <a:effectLst/>
              <a:cs typeface="Arial" panose="020B0604020202020204" pitchFamily="34" charset="0"/>
            </a:endParaRPr>
          </a:p>
          <a:p>
            <a:pPr rtl="0">
              <a:spcBef>
                <a:spcPts val="0"/>
              </a:spcBef>
              <a:spcAft>
                <a:spcPts val="0"/>
              </a:spcAft>
            </a:pPr>
            <a:r>
              <a:rPr lang="en-US" sz="2200" b="0" i="0" u="none" strike="noStrike">
                <a:solidFill>
                  <a:srgbClr val="000000"/>
                </a:solidFill>
                <a:effectLst/>
                <a:cs typeface="Arial" panose="020B0604020202020204" pitchFamily="34" charset="0"/>
              </a:rPr>
              <a:t>Engineering Department.</a:t>
            </a:r>
            <a:endParaRPr lang="en-US" sz="2200" b="0">
              <a:effectLst/>
              <a:cs typeface="Arial" panose="020B0604020202020204" pitchFamily="34" charset="0"/>
            </a:endParaRPr>
          </a:p>
          <a:p>
            <a:br>
              <a:rPr lang="en-US" sz="800"/>
            </a:br>
            <a:endParaRPr lang="en-US" sz="2200">
              <a:solidFill>
                <a:srgbClr val="000000"/>
              </a:solidFill>
              <a:latin typeface="Arial" panose="020B0604020202020204" pitchFamily="34" charset="0"/>
            </a:endParaRPr>
          </a:p>
        </p:txBody>
      </p:sp>
      <p:sp>
        <p:nvSpPr>
          <p:cNvPr id="2" name="Shape 68">
            <a:extLst>
              <a:ext uri="{FF2B5EF4-FFF2-40B4-BE49-F238E27FC236}">
                <a16:creationId xmlns:a16="http://schemas.microsoft.com/office/drawing/2014/main" id="{BDF18C05-64BB-1FD5-2E50-BD91C72C9442}"/>
              </a:ext>
            </a:extLst>
          </p:cNvPr>
          <p:cNvSpPr txBox="1"/>
          <p:nvPr/>
        </p:nvSpPr>
        <p:spPr>
          <a:xfrm>
            <a:off x="898694" y="15949536"/>
            <a:ext cx="9157122" cy="6282928"/>
          </a:xfrm>
          <a:prstGeom prst="rect">
            <a:avLst/>
          </a:prstGeom>
          <a:solidFill>
            <a:schemeClr val="bg1"/>
          </a:solidFill>
          <a:ln>
            <a:noFill/>
          </a:ln>
        </p:spPr>
        <p:txBody>
          <a:bodyPr spcFirstLastPara="1" wrap="square" lIns="83806" tIns="83806" rIns="83806" bIns="83806" anchor="t" anchorCtr="0">
            <a:noAutofit/>
          </a:bodyPr>
          <a:lstStyle/>
          <a:p>
            <a:pPr marL="342900" indent="-342900" fontAlgn="base">
              <a:spcBef>
                <a:spcPts val="1200"/>
              </a:spcBef>
              <a:spcAft>
                <a:spcPts val="1200"/>
              </a:spcAft>
              <a:buFont typeface="Wingdings" panose="05000000000000000000" pitchFamily="2" charset="2"/>
              <a:buChar char="Ø"/>
            </a:pPr>
            <a:r>
              <a:rPr lang="en-US" sz="2200">
                <a:solidFill>
                  <a:srgbClr val="000000"/>
                </a:solidFill>
                <a:cs typeface="Arial"/>
              </a:rPr>
              <a:t>Measure hyperspectral range from 350 nm to 1000 nm at minimum.</a:t>
            </a:r>
          </a:p>
          <a:p>
            <a:pPr marL="342900" indent="-342900" fontAlgn="base">
              <a:spcBef>
                <a:spcPts val="1200"/>
              </a:spcBef>
              <a:spcAft>
                <a:spcPts val="1200"/>
              </a:spcAft>
              <a:buFont typeface="Wingdings" panose="05000000000000000000" pitchFamily="2" charset="2"/>
              <a:buChar char="Ø"/>
            </a:pPr>
            <a:r>
              <a:rPr lang="en-US" sz="2200">
                <a:solidFill>
                  <a:srgbClr val="000000"/>
                </a:solidFill>
                <a:cs typeface="Arial"/>
              </a:rPr>
              <a:t>Design spectrometer electronics to seamlessly integrate with a custom-tailored Printed Circuit Board(PCB).</a:t>
            </a:r>
          </a:p>
          <a:p>
            <a:pPr marL="342900" indent="-342900" fontAlgn="base">
              <a:spcBef>
                <a:spcPts val="1200"/>
              </a:spcBef>
              <a:spcAft>
                <a:spcPts val="1200"/>
              </a:spcAft>
              <a:buFont typeface="Wingdings" panose="05000000000000000000" pitchFamily="2" charset="2"/>
              <a:buChar char="Ø"/>
            </a:pPr>
            <a:r>
              <a:rPr lang="en-US" sz="2200">
                <a:solidFill>
                  <a:srgbClr val="000000"/>
                </a:solidFill>
                <a:cs typeface="Arial"/>
              </a:rPr>
              <a:t>Must have a low-power mode that enables it to operate on battery power for at least five days.</a:t>
            </a:r>
          </a:p>
          <a:p>
            <a:pPr marL="342900" indent="-342900" fontAlgn="base">
              <a:spcBef>
                <a:spcPts val="1200"/>
              </a:spcBef>
              <a:spcAft>
                <a:spcPts val="1200"/>
              </a:spcAft>
              <a:buFont typeface="Wingdings" panose="05000000000000000000" pitchFamily="2" charset="2"/>
              <a:buChar char="Ø"/>
            </a:pPr>
            <a:r>
              <a:rPr lang="en-US" sz="2200">
                <a:solidFill>
                  <a:srgbClr val="000000"/>
                </a:solidFill>
                <a:cs typeface="Arial"/>
              </a:rPr>
              <a:t>Must be able to charge while running and have a self-sustaining power source. </a:t>
            </a:r>
          </a:p>
          <a:p>
            <a:pPr marL="342900" indent="-342900" fontAlgn="base">
              <a:spcBef>
                <a:spcPts val="1200"/>
              </a:spcBef>
              <a:spcAft>
                <a:spcPts val="1200"/>
              </a:spcAft>
              <a:buFont typeface="Wingdings" panose="05000000000000000000" pitchFamily="2" charset="2"/>
              <a:buChar char="Ø"/>
            </a:pPr>
            <a:r>
              <a:rPr lang="en-US" sz="2200">
                <a:solidFill>
                  <a:srgbClr val="000000"/>
                </a:solidFill>
                <a:cs typeface="Arial"/>
              </a:rPr>
              <a:t>Must have a user interface to capture and save data in a CSV file format. </a:t>
            </a:r>
          </a:p>
          <a:p>
            <a:pPr marL="342900" indent="-342900" fontAlgn="base">
              <a:spcBef>
                <a:spcPts val="1200"/>
              </a:spcBef>
              <a:spcAft>
                <a:spcPts val="1200"/>
              </a:spcAft>
              <a:buFont typeface="Wingdings" panose="05000000000000000000" pitchFamily="2" charset="2"/>
              <a:buChar char="Ø"/>
            </a:pPr>
            <a:r>
              <a:rPr lang="en-US" sz="2200">
                <a:solidFill>
                  <a:srgbClr val="000000"/>
                </a:solidFill>
                <a:cs typeface="Arial"/>
              </a:rPr>
              <a:t>Implemented Stretch Goals </a:t>
            </a:r>
          </a:p>
          <a:p>
            <a:pPr marL="2054225" lvl="1" indent="-342900">
              <a:spcBef>
                <a:spcPts val="1200"/>
              </a:spcBef>
              <a:spcAft>
                <a:spcPts val="1200"/>
              </a:spcAft>
              <a:buFont typeface="Courier New" panose="05000000000000000000" pitchFamily="2" charset="2"/>
              <a:buChar char="o"/>
            </a:pPr>
            <a:r>
              <a:rPr lang="en-US" sz="2200">
                <a:solidFill>
                  <a:srgbClr val="000000"/>
                </a:solidFill>
                <a:cs typeface="Arial"/>
              </a:rPr>
              <a:t>Auto-tune integration function.</a:t>
            </a:r>
          </a:p>
          <a:p>
            <a:pPr marL="2054225" lvl="1" indent="-342900">
              <a:spcBef>
                <a:spcPts val="1200"/>
              </a:spcBef>
              <a:spcAft>
                <a:spcPts val="1200"/>
              </a:spcAft>
              <a:buFont typeface="Courier New" panose="05000000000000000000" pitchFamily="2" charset="2"/>
              <a:buChar char="o"/>
            </a:pPr>
            <a:r>
              <a:rPr lang="en-US" sz="2200">
                <a:ea typeface="Calibri" panose="020F0502020204030204"/>
                <a:cs typeface="Arial"/>
              </a:rPr>
              <a:t>Supplemental power via Solar Panel</a:t>
            </a:r>
          </a:p>
        </p:txBody>
      </p:sp>
      <p:sp>
        <p:nvSpPr>
          <p:cNvPr id="4" name="Shape 63">
            <a:extLst>
              <a:ext uri="{FF2B5EF4-FFF2-40B4-BE49-F238E27FC236}">
                <a16:creationId xmlns:a16="http://schemas.microsoft.com/office/drawing/2014/main" id="{2925F9C8-2B03-8047-378F-87CDC9BE0598}"/>
              </a:ext>
            </a:extLst>
          </p:cNvPr>
          <p:cNvSpPr txBox="1"/>
          <p:nvPr/>
        </p:nvSpPr>
        <p:spPr>
          <a:xfrm>
            <a:off x="892790" y="14834849"/>
            <a:ext cx="9033152" cy="992195"/>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a:ea typeface="Oswald"/>
                <a:cs typeface="Arial"/>
                <a:sym typeface="Oswald"/>
              </a:rPr>
              <a:t>Goals &amp; Requirements </a:t>
            </a:r>
            <a:endParaRPr sz="5000" b="1">
              <a:solidFill>
                <a:srgbClr val="003366"/>
              </a:solidFill>
              <a:latin typeface="Arial" panose="020B0604020202020204" pitchFamily="34" charset="0"/>
              <a:ea typeface="Oswald"/>
              <a:cs typeface="Arial" panose="020B0604020202020204" pitchFamily="34" charset="0"/>
              <a:sym typeface="Oswald"/>
            </a:endParaRPr>
          </a:p>
          <a:p>
            <a:endParaRPr lang="en-US" sz="1500">
              <a:solidFill>
                <a:srgbClr val="003366"/>
              </a:solidFill>
              <a:latin typeface="Oswald"/>
              <a:ea typeface="Oswald"/>
              <a:cs typeface="Oswald"/>
            </a:endParaRPr>
          </a:p>
        </p:txBody>
      </p:sp>
      <p:sp>
        <p:nvSpPr>
          <p:cNvPr id="5" name="Shape 68">
            <a:extLst>
              <a:ext uri="{FF2B5EF4-FFF2-40B4-BE49-F238E27FC236}">
                <a16:creationId xmlns:a16="http://schemas.microsoft.com/office/drawing/2014/main" id="{A0DFB5DF-688D-452E-2AE5-6CBC965DD00D}"/>
              </a:ext>
            </a:extLst>
          </p:cNvPr>
          <p:cNvSpPr txBox="1"/>
          <p:nvPr/>
        </p:nvSpPr>
        <p:spPr>
          <a:xfrm>
            <a:off x="892790" y="23962186"/>
            <a:ext cx="9175654" cy="6189024"/>
          </a:xfrm>
          <a:prstGeom prst="rect">
            <a:avLst/>
          </a:prstGeom>
          <a:solidFill>
            <a:schemeClr val="bg1"/>
          </a:solidFill>
          <a:ln>
            <a:noFill/>
          </a:ln>
        </p:spPr>
        <p:txBody>
          <a:bodyPr spcFirstLastPara="1" wrap="square" lIns="83806" tIns="83806" rIns="83806" bIns="83806" anchor="t" anchorCtr="0">
            <a:noAutofit/>
          </a:bodyPr>
          <a:lstStyle/>
          <a:p>
            <a:pPr marL="342900" indent="-342900" fontAlgn="base">
              <a:spcBef>
                <a:spcPts val="1200"/>
              </a:spcBef>
              <a:spcAft>
                <a:spcPts val="1200"/>
              </a:spcAft>
              <a:buFont typeface="Wingdings"/>
              <a:buChar char="Ø"/>
            </a:pPr>
            <a:r>
              <a:rPr lang="en-US" sz="2200">
                <a:solidFill>
                  <a:srgbClr val="000000"/>
                </a:solidFill>
                <a:cs typeface="Arial"/>
              </a:rPr>
              <a:t>Finish designing the circuit board.</a:t>
            </a:r>
          </a:p>
          <a:p>
            <a:pPr marL="342900" indent="-342900" fontAlgn="base">
              <a:spcBef>
                <a:spcPts val="1200"/>
              </a:spcBef>
              <a:spcAft>
                <a:spcPts val="1200"/>
              </a:spcAft>
              <a:buFont typeface="Wingdings"/>
              <a:buChar char="Ø"/>
            </a:pPr>
            <a:r>
              <a:rPr lang="en-US" sz="2200">
                <a:solidFill>
                  <a:srgbClr val="000000"/>
                </a:solidFill>
                <a:cs typeface="Arial"/>
              </a:rPr>
              <a:t>Integrate the optics and electronics to work in harmony.</a:t>
            </a:r>
          </a:p>
          <a:p>
            <a:pPr marL="342900" indent="-342900" fontAlgn="base">
              <a:spcBef>
                <a:spcPts val="1200"/>
              </a:spcBef>
              <a:spcAft>
                <a:spcPts val="1200"/>
              </a:spcAft>
              <a:buFont typeface="Wingdings"/>
              <a:buChar char="Ø"/>
            </a:pPr>
            <a:r>
              <a:rPr lang="en-US" sz="2200">
                <a:solidFill>
                  <a:srgbClr val="000000"/>
                </a:solidFill>
                <a:cs typeface="Arial"/>
              </a:rPr>
              <a:t>Calibration and characterization of spectrometer response and accuracy in the usable temperature range of an outdoor environment.</a:t>
            </a:r>
          </a:p>
          <a:p>
            <a:pPr marL="342900" indent="-342900">
              <a:spcBef>
                <a:spcPts val="1200"/>
              </a:spcBef>
              <a:spcAft>
                <a:spcPts val="1200"/>
              </a:spcAft>
              <a:buFont typeface="Wingdings"/>
              <a:buChar char="Ø"/>
            </a:pPr>
            <a:r>
              <a:rPr lang="en-US" sz="2200">
                <a:solidFill>
                  <a:srgbClr val="000000"/>
                </a:solidFill>
                <a:cs typeface="Arial"/>
              </a:rPr>
              <a:t>Flight mode for areal stereoscopy while deployed on a drone.</a:t>
            </a:r>
          </a:p>
          <a:p>
            <a:pPr marL="342900" indent="-342900">
              <a:spcBef>
                <a:spcPts val="1200"/>
              </a:spcBef>
              <a:spcAft>
                <a:spcPts val="1200"/>
              </a:spcAft>
              <a:buFont typeface="Wingdings"/>
              <a:buChar char="Ø"/>
            </a:pPr>
            <a:r>
              <a:rPr lang="en-US" sz="2200">
                <a:solidFill>
                  <a:srgbClr val="000000"/>
                </a:solidFill>
                <a:cs typeface="Arial"/>
              </a:rPr>
              <a:t>In situ testing of unit.</a:t>
            </a:r>
          </a:p>
          <a:p>
            <a:pPr marL="342900" indent="-342900">
              <a:spcBef>
                <a:spcPts val="1200"/>
              </a:spcBef>
              <a:spcAft>
                <a:spcPts val="1200"/>
              </a:spcAft>
              <a:buFont typeface="Wingdings"/>
              <a:buChar char="Ø"/>
            </a:pPr>
            <a:r>
              <a:rPr lang="en-US" sz="2200">
                <a:solidFill>
                  <a:srgbClr val="000000"/>
                </a:solidFill>
                <a:cs typeface="Arial"/>
              </a:rPr>
              <a:t>Test for maximum runtime without "plugged in" charging.</a:t>
            </a:r>
          </a:p>
          <a:p>
            <a:pPr marL="342900" indent="-342900" fontAlgn="base">
              <a:spcBef>
                <a:spcPts val="1200"/>
              </a:spcBef>
              <a:spcAft>
                <a:spcPts val="1200"/>
              </a:spcAft>
              <a:buFont typeface="Wingdings"/>
              <a:buChar char="Ø"/>
            </a:pPr>
            <a:r>
              <a:rPr lang="en-US" sz="2200">
                <a:solidFill>
                  <a:srgbClr val="000000"/>
                </a:solidFill>
                <a:cs typeface="Arial"/>
              </a:rPr>
              <a:t>A second linear array to include a hyperspectral response from 1000 nm to 2500 nm (Stretch Goal).</a:t>
            </a:r>
          </a:p>
          <a:p>
            <a:pPr marL="342900" indent="-342900">
              <a:spcBef>
                <a:spcPts val="1200"/>
              </a:spcBef>
              <a:spcAft>
                <a:spcPts val="1200"/>
              </a:spcAft>
              <a:buFont typeface="Wingdings"/>
              <a:buChar char="Ø"/>
            </a:pPr>
            <a:r>
              <a:rPr lang="en-US" sz="2200">
                <a:solidFill>
                  <a:srgbClr val="000000"/>
                </a:solidFill>
                <a:cs typeface="Arial"/>
              </a:rPr>
              <a:t>Toggleable Wi-Fi connectivity (Stretch Goal).</a:t>
            </a:r>
          </a:p>
          <a:p>
            <a:pPr>
              <a:spcBef>
                <a:spcPts val="1200"/>
              </a:spcBef>
              <a:spcAft>
                <a:spcPts val="1200"/>
              </a:spcAft>
            </a:pPr>
            <a:endParaRPr lang="en-US" sz="2200">
              <a:solidFill>
                <a:srgbClr val="000000"/>
              </a:solidFill>
              <a:cs typeface="Arial"/>
            </a:endParaRPr>
          </a:p>
        </p:txBody>
      </p:sp>
      <p:sp>
        <p:nvSpPr>
          <p:cNvPr id="7" name="Shape 63">
            <a:extLst>
              <a:ext uri="{FF2B5EF4-FFF2-40B4-BE49-F238E27FC236}">
                <a16:creationId xmlns:a16="http://schemas.microsoft.com/office/drawing/2014/main" id="{34A7F5DB-1829-463E-A716-783CC04965B9}"/>
              </a:ext>
            </a:extLst>
          </p:cNvPr>
          <p:cNvSpPr txBox="1"/>
          <p:nvPr/>
        </p:nvSpPr>
        <p:spPr>
          <a:xfrm>
            <a:off x="892790" y="22874513"/>
            <a:ext cx="9033152" cy="990244"/>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a:ea typeface="Oswald"/>
                <a:cs typeface="Arial"/>
                <a:sym typeface="Oswald"/>
              </a:rPr>
              <a:t>Future Work  </a:t>
            </a:r>
            <a:endParaRPr sz="5000" b="1">
              <a:solidFill>
                <a:srgbClr val="003366"/>
              </a:solidFill>
              <a:latin typeface="Arial" panose="020B0604020202020204" pitchFamily="34" charset="0"/>
              <a:ea typeface="Oswald"/>
              <a:cs typeface="Arial" panose="020B0604020202020204" pitchFamily="34" charset="0"/>
              <a:sym typeface="Oswald"/>
            </a:endParaRPr>
          </a:p>
          <a:p>
            <a:endParaRPr lang="en-US" sz="1500">
              <a:solidFill>
                <a:srgbClr val="003366"/>
              </a:solidFill>
              <a:latin typeface="Oswald"/>
              <a:ea typeface="Oswald"/>
              <a:cs typeface="Oswald"/>
            </a:endParaRPr>
          </a:p>
        </p:txBody>
      </p:sp>
      <p:sp>
        <p:nvSpPr>
          <p:cNvPr id="12" name="Shape 68">
            <a:extLst>
              <a:ext uri="{FF2B5EF4-FFF2-40B4-BE49-F238E27FC236}">
                <a16:creationId xmlns:a16="http://schemas.microsoft.com/office/drawing/2014/main" id="{6158C6FC-AC9D-B8B0-815D-DC206AAD9620}"/>
              </a:ext>
            </a:extLst>
          </p:cNvPr>
          <p:cNvSpPr txBox="1"/>
          <p:nvPr/>
        </p:nvSpPr>
        <p:spPr>
          <a:xfrm>
            <a:off x="1021463" y="7776276"/>
            <a:ext cx="9140827" cy="6363812"/>
          </a:xfrm>
          <a:prstGeom prst="rect">
            <a:avLst/>
          </a:prstGeom>
          <a:solidFill>
            <a:schemeClr val="bg1"/>
          </a:solidFill>
          <a:ln>
            <a:noFill/>
          </a:ln>
        </p:spPr>
        <p:txBody>
          <a:bodyPr spcFirstLastPara="1" wrap="square" lIns="83806" tIns="83806" rIns="83806" bIns="83806" anchor="t" anchorCtr="0">
            <a:noAutofit/>
          </a:bodyPr>
          <a:lstStyle/>
          <a:p>
            <a:pPr marL="57150" indent="-342900" fontAlgn="base">
              <a:spcBef>
                <a:spcPts val="1200"/>
              </a:spcBef>
              <a:spcAft>
                <a:spcPts val="1200"/>
              </a:spcAft>
              <a:buFont typeface="Wingdings" panose="05000000000000000000" pitchFamily="2" charset="2"/>
              <a:buChar char="Ø"/>
            </a:pPr>
            <a:r>
              <a:rPr lang="en-US" sz="2200">
                <a:solidFill>
                  <a:srgbClr val="000000"/>
                </a:solidFill>
                <a:cs typeface="Arial"/>
              </a:rPr>
              <a:t>The health and diversity of plants in a forest can be determined by the condition of the forest, which can also serve as an indication of plant diseases and fire hazards. However, traditional methods of measuring forest health can be cumbersome, time-consuming, and require significant labor. This highlights the need for a system that can evaluate forest health with minimal effort and waiting time.</a:t>
            </a:r>
          </a:p>
          <a:p>
            <a:pPr marL="57150" indent="-342900" fontAlgn="base">
              <a:spcBef>
                <a:spcPts val="1200"/>
              </a:spcBef>
              <a:spcAft>
                <a:spcPts val="1200"/>
              </a:spcAft>
              <a:buFont typeface="Wingdings" panose="05000000000000000000" pitchFamily="2" charset="2"/>
              <a:buChar char="Ø"/>
            </a:pPr>
            <a:r>
              <a:rPr lang="en-US" sz="2200">
                <a:solidFill>
                  <a:srgbClr val="000000"/>
                </a:solidFill>
                <a:cs typeface="Arial"/>
              </a:rPr>
              <a:t>The main goal of this project is to develop and calibrate a spectrometer that can evaluate the general health of forests. The device will enable researchers to capture and store spectral image wavelengths that can be utilized to determine the condition of plants and trees. By having remote data-capturing features, the device will eliminate the necessity for physical presence during data collection.</a:t>
            </a:r>
          </a:p>
          <a:p>
            <a:pPr marL="57150" indent="-342900" fontAlgn="base">
              <a:spcBef>
                <a:spcPts val="1200"/>
              </a:spcBef>
              <a:spcAft>
                <a:spcPts val="1200"/>
              </a:spcAft>
              <a:buFont typeface="Wingdings" panose="05000000000000000000" pitchFamily="2" charset="2"/>
              <a:buChar char="Ø"/>
            </a:pPr>
            <a:r>
              <a:rPr lang="en-US" sz="2200">
                <a:solidFill>
                  <a:srgbClr val="000000"/>
                </a:solidFill>
                <a:cs typeface="Arial"/>
              </a:rPr>
              <a:t>A spectrometer is a scientific instrument that measures electromagnetic radiation from visible to near-infrared wavelengths. It has many uses in scientific research, including monitoring plant health and analyzing chemical composition.</a:t>
            </a:r>
          </a:p>
          <a:p>
            <a:pPr rtl="0" fontAlgn="base">
              <a:spcBef>
                <a:spcPts val="1200"/>
              </a:spcBef>
              <a:spcAft>
                <a:spcPts val="1200"/>
              </a:spcAft>
            </a:pPr>
            <a:endParaRPr lang="en-US" sz="1800" b="0" i="0" u="none" strike="noStrike">
              <a:solidFill>
                <a:srgbClr val="000000"/>
              </a:solidFill>
              <a:effectLst/>
              <a:latin typeface="Arial" panose="020B0604020202020204" pitchFamily="34" charset="0"/>
            </a:endParaRPr>
          </a:p>
        </p:txBody>
      </p:sp>
      <p:pic>
        <p:nvPicPr>
          <p:cNvPr id="3" name="Picture 2" descr="A group of electronic components&#10;&#10;Description automatically generated">
            <a:extLst>
              <a:ext uri="{FF2B5EF4-FFF2-40B4-BE49-F238E27FC236}">
                <a16:creationId xmlns:a16="http://schemas.microsoft.com/office/drawing/2014/main" id="{4C844520-B4B9-741A-4BB7-F14554DB47E9}"/>
              </a:ext>
            </a:extLst>
          </p:cNvPr>
          <p:cNvPicPr>
            <a:picLocks noChangeAspect="1"/>
          </p:cNvPicPr>
          <p:nvPr/>
        </p:nvPicPr>
        <p:blipFill>
          <a:blip r:embed="rId4"/>
          <a:stretch>
            <a:fillRect/>
          </a:stretch>
        </p:blipFill>
        <p:spPr>
          <a:xfrm>
            <a:off x="15466920" y="8238571"/>
            <a:ext cx="4115775" cy="2896197"/>
          </a:xfrm>
          <a:prstGeom prst="rect">
            <a:avLst/>
          </a:prstGeom>
        </p:spPr>
      </p:pic>
      <p:pic>
        <p:nvPicPr>
          <p:cNvPr id="11" name="Picture 10" descr="A group of microchips with different components&#10;&#10;Description automatically generated">
            <a:extLst>
              <a:ext uri="{FF2B5EF4-FFF2-40B4-BE49-F238E27FC236}">
                <a16:creationId xmlns:a16="http://schemas.microsoft.com/office/drawing/2014/main" id="{9605BA58-FA42-213D-0409-EB9A58E1BE39}"/>
              </a:ext>
            </a:extLst>
          </p:cNvPr>
          <p:cNvPicPr>
            <a:picLocks noChangeAspect="1"/>
          </p:cNvPicPr>
          <p:nvPr/>
        </p:nvPicPr>
        <p:blipFill>
          <a:blip r:embed="rId5"/>
          <a:stretch>
            <a:fillRect/>
          </a:stretch>
        </p:blipFill>
        <p:spPr>
          <a:xfrm>
            <a:off x="20266978" y="8238570"/>
            <a:ext cx="3814960" cy="2896197"/>
          </a:xfrm>
          <a:prstGeom prst="rect">
            <a:avLst/>
          </a:prstGeom>
        </p:spPr>
      </p:pic>
      <p:pic>
        <p:nvPicPr>
          <p:cNvPr id="13" name="Picture 12">
            <a:extLst>
              <a:ext uri="{FF2B5EF4-FFF2-40B4-BE49-F238E27FC236}">
                <a16:creationId xmlns:a16="http://schemas.microsoft.com/office/drawing/2014/main" id="{8712A14B-01CC-B19C-983F-A6AC26370139}"/>
              </a:ext>
            </a:extLst>
          </p:cNvPr>
          <p:cNvPicPr>
            <a:picLocks noChangeAspect="1"/>
          </p:cNvPicPr>
          <p:nvPr/>
        </p:nvPicPr>
        <p:blipFill>
          <a:blip r:embed="rId6"/>
          <a:stretch>
            <a:fillRect/>
          </a:stretch>
        </p:blipFill>
        <p:spPr>
          <a:xfrm>
            <a:off x="16038854" y="11448176"/>
            <a:ext cx="7408845" cy="3016641"/>
          </a:xfrm>
          <a:prstGeom prst="rect">
            <a:avLst/>
          </a:prstGeom>
        </p:spPr>
      </p:pic>
      <p:sp>
        <p:nvSpPr>
          <p:cNvPr id="16" name="TextBox 15">
            <a:extLst>
              <a:ext uri="{FF2B5EF4-FFF2-40B4-BE49-F238E27FC236}">
                <a16:creationId xmlns:a16="http://schemas.microsoft.com/office/drawing/2014/main" id="{16C14E4B-1786-E840-EFBA-A6496120B8AB}"/>
              </a:ext>
            </a:extLst>
          </p:cNvPr>
          <p:cNvSpPr txBox="1"/>
          <p:nvPr/>
        </p:nvSpPr>
        <p:spPr>
          <a:xfrm>
            <a:off x="11076978" y="8046013"/>
            <a:ext cx="4253887"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200">
                <a:cs typeface="Calibri"/>
              </a:rPr>
              <a:t>Final dimensions of the three thermally isolated PCBs are being refined in tandem with the ME team we are working with. </a:t>
            </a:r>
            <a:endParaRPr lang="en-US"/>
          </a:p>
          <a:p>
            <a:pPr marL="342900" indent="-342900">
              <a:buFont typeface="Wingdings"/>
              <a:buChar char="Ø"/>
            </a:pPr>
            <a:endParaRPr lang="en-US" sz="2200">
              <a:cs typeface="Calibri"/>
            </a:endParaRPr>
          </a:p>
          <a:p>
            <a:pPr marL="342900" indent="-342900">
              <a:buFont typeface="Wingdings"/>
              <a:buChar char="Ø"/>
            </a:pPr>
            <a:r>
              <a:rPr lang="en-US" sz="2200">
                <a:cs typeface="Calibri"/>
              </a:rPr>
              <a:t>The design is centered around the optical assembly, which will focus gradated and columnated light onto the Linear Array. </a:t>
            </a:r>
            <a:r>
              <a:rPr lang="en-US" sz="2200">
                <a:ea typeface="+mn-lt"/>
                <a:cs typeface="+mn-lt"/>
              </a:rPr>
              <a:t>(Toshiba TCD1304DG)</a:t>
            </a:r>
            <a:r>
              <a:rPr lang="en-US" sz="2200">
                <a:cs typeface="Calibri"/>
              </a:rPr>
              <a:t>. </a:t>
            </a:r>
            <a:endParaRPr lang="en-US"/>
          </a:p>
          <a:p>
            <a:pPr marL="342900" indent="-342900">
              <a:buFont typeface="Wingdings"/>
              <a:buChar char="Ø"/>
            </a:pPr>
            <a:endParaRPr lang="en-US" sz="2200">
              <a:cs typeface="Calibri"/>
            </a:endParaRPr>
          </a:p>
          <a:p>
            <a:pPr marL="342900" indent="-342900">
              <a:buFont typeface="Wingdings"/>
              <a:buChar char="Ø"/>
            </a:pPr>
            <a:r>
              <a:rPr lang="en-US" sz="2200">
                <a:cs typeface="Calibri"/>
              </a:rPr>
              <a:t>A hyperspectral response curve provided Linear Array for wavelengths in the Near Infrared (NIR) range, but will include design space for a second chip in future developments to for added range in hyperspectral responsivity.</a:t>
            </a:r>
            <a:endParaRPr lang="en-US" sz="2200">
              <a:ea typeface="Calibri"/>
              <a:cs typeface="Calibri"/>
            </a:endParaRPr>
          </a:p>
        </p:txBody>
      </p:sp>
      <p:pic>
        <p:nvPicPr>
          <p:cNvPr id="15" name="Picture 14" descr="A computer diagram of a circuit board&#10;&#10;Description automatically generated">
            <a:extLst>
              <a:ext uri="{FF2B5EF4-FFF2-40B4-BE49-F238E27FC236}">
                <a16:creationId xmlns:a16="http://schemas.microsoft.com/office/drawing/2014/main" id="{038B1A7B-4BDE-F374-0597-18D19776BD7F}"/>
              </a:ext>
            </a:extLst>
          </p:cNvPr>
          <p:cNvPicPr>
            <a:picLocks noChangeAspect="1"/>
          </p:cNvPicPr>
          <p:nvPr/>
        </p:nvPicPr>
        <p:blipFill>
          <a:blip r:embed="rId7"/>
          <a:stretch>
            <a:fillRect/>
          </a:stretch>
        </p:blipFill>
        <p:spPr>
          <a:xfrm>
            <a:off x="10676305" y="16369304"/>
            <a:ext cx="13843396" cy="8022363"/>
          </a:xfrm>
          <a:prstGeom prst="rect">
            <a:avLst/>
          </a:prstGeom>
        </p:spPr>
      </p:pic>
      <p:sp>
        <p:nvSpPr>
          <p:cNvPr id="18" name="TextBox 17">
            <a:extLst>
              <a:ext uri="{FF2B5EF4-FFF2-40B4-BE49-F238E27FC236}">
                <a16:creationId xmlns:a16="http://schemas.microsoft.com/office/drawing/2014/main" id="{86C65FB6-163D-54D4-58F6-154072D51624}"/>
              </a:ext>
            </a:extLst>
          </p:cNvPr>
          <p:cNvSpPr txBox="1"/>
          <p:nvPr/>
        </p:nvSpPr>
        <p:spPr>
          <a:xfrm>
            <a:off x="10885729" y="25250897"/>
            <a:ext cx="13445490"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200">
                <a:ea typeface="Calibri"/>
                <a:cs typeface="Calibri" panose="020F0502020204030204"/>
              </a:rPr>
              <a:t>Microcontroller running </a:t>
            </a:r>
            <a:r>
              <a:rPr lang="en-US" sz="2200" err="1">
                <a:ea typeface="Calibri"/>
                <a:cs typeface="Calibri" panose="020F0502020204030204"/>
              </a:rPr>
              <a:t>MicroPython</a:t>
            </a:r>
            <a:r>
              <a:rPr lang="en-US" sz="2200">
                <a:ea typeface="Calibri"/>
                <a:cs typeface="Calibri" panose="020F0502020204030204"/>
              </a:rPr>
              <a:t> and dual-core ARM processor selected to maximize the efficiency, control, and power consumption of the spectrometer electronics unit.</a:t>
            </a:r>
          </a:p>
          <a:p>
            <a:pPr marL="342900" indent="-342900">
              <a:buFont typeface="Wingdings"/>
              <a:buChar char="Ø"/>
            </a:pPr>
            <a:r>
              <a:rPr lang="en-US" sz="2200">
                <a:ea typeface="Calibri"/>
                <a:cs typeface="Calibri" panose="020F0502020204030204"/>
              </a:rPr>
              <a:t>Power module will supply power intelligently by selecting other active voltage sources when available, to conserve and charge the lithium polymer battery.</a:t>
            </a:r>
          </a:p>
          <a:p>
            <a:pPr marL="342900" indent="-342900">
              <a:buFont typeface="Wingdings"/>
              <a:buChar char="Ø"/>
            </a:pPr>
            <a:r>
              <a:rPr lang="en-US" sz="2200">
                <a:ea typeface="Calibri"/>
                <a:cs typeface="Calibri" panose="020F0502020204030204"/>
              </a:rPr>
              <a:t>Onboard expandable flash memory will store data points including:</a:t>
            </a:r>
          </a:p>
          <a:p>
            <a:pPr marL="2054225" lvl="1" indent="-342900">
              <a:buFont typeface="Courier New"/>
              <a:buChar char="o"/>
            </a:pPr>
            <a:r>
              <a:rPr lang="en-US" sz="2200">
                <a:ea typeface="Calibri"/>
                <a:cs typeface="Calibri" panose="020F0502020204030204"/>
              </a:rPr>
              <a:t>NIR wavelengths</a:t>
            </a:r>
          </a:p>
          <a:p>
            <a:pPr marL="2054225" lvl="1" indent="-342900">
              <a:buFont typeface="Courier New"/>
              <a:buChar char="o"/>
            </a:pPr>
            <a:r>
              <a:rPr lang="en-US" sz="2200">
                <a:ea typeface="Calibri"/>
                <a:cs typeface="Calibri" panose="020F0502020204030204"/>
              </a:rPr>
              <a:t>Temperature / Humidity</a:t>
            </a:r>
          </a:p>
          <a:p>
            <a:pPr marL="2054225" lvl="1" indent="-342900">
              <a:buFont typeface="Courier New"/>
              <a:buChar char="o"/>
            </a:pPr>
            <a:r>
              <a:rPr lang="en-US" sz="2200">
                <a:ea typeface="Calibri"/>
                <a:cs typeface="Calibri" panose="020F0502020204030204"/>
              </a:rPr>
              <a:t>Barometric pressure / Altitude</a:t>
            </a:r>
          </a:p>
          <a:p>
            <a:pPr marL="2054225" lvl="1" indent="-342900">
              <a:buFont typeface="Courier New"/>
              <a:buChar char="o"/>
            </a:pPr>
            <a:r>
              <a:rPr lang="en-US" sz="2200">
                <a:ea typeface="Calibri"/>
                <a:cs typeface="Calibri" panose="020F0502020204030204"/>
              </a:rPr>
              <a:t>Angle of inclination</a:t>
            </a:r>
          </a:p>
          <a:p>
            <a:pPr marL="342900" indent="-342900">
              <a:buFont typeface="Wingdings"/>
              <a:buChar char="Ø"/>
            </a:pPr>
            <a:r>
              <a:rPr lang="en-US" sz="2200">
                <a:ea typeface="Calibri"/>
                <a:cs typeface="Calibri" panose="020F0502020204030204"/>
              </a:rPr>
              <a:t>The control and power modules will be housed in a separate chamber to isolate the optical assembly from temperature induced aberrations and noise.</a:t>
            </a:r>
          </a:p>
          <a:p>
            <a:pPr marL="342900" indent="-342900">
              <a:buFont typeface="Wingdings"/>
              <a:buChar char="Ø"/>
            </a:pPr>
            <a:r>
              <a:rPr lang="en-US" sz="2200">
                <a:ea typeface="Calibri"/>
                <a:cs typeface="Calibri" panose="020F0502020204030204"/>
              </a:rPr>
              <a:t>A toggleable Auto Integration-Time module will change electronic shutter and readout time of the Toshiba Linear Array to adapt optimal exposure to current light conditions. This module will use no power while deactivated.</a:t>
            </a:r>
          </a:p>
          <a:p>
            <a:pPr marL="342900" indent="-342900">
              <a:buFont typeface="Wingdings"/>
              <a:buChar char="Ø"/>
            </a:pPr>
            <a:r>
              <a:rPr lang="en-US" sz="2200">
                <a:ea typeface="Calibri"/>
                <a:cs typeface="Calibri" panose="020F0502020204030204"/>
              </a:rPr>
              <a:t>A tunable conditioning circuit to optimize and limit the analog output signal from the Toshiba TCD1304DG.</a:t>
            </a:r>
          </a:p>
          <a:p>
            <a:pPr marL="342900" indent="-342900">
              <a:buFont typeface="Wingdings"/>
              <a:buChar char="Ø"/>
            </a:pPr>
            <a:endParaRPr lang="en-US" sz="2200">
              <a:ea typeface="Calibri"/>
              <a:cs typeface="Calibri" panose="020F0502020204030204"/>
            </a:endParaRPr>
          </a:p>
        </p:txBody>
      </p:sp>
      <p:pic>
        <p:nvPicPr>
          <p:cNvPr id="8" name="Picture 7" descr="A screenshot of a computer&#10;&#10;Description automatically generated">
            <a:extLst>
              <a:ext uri="{FF2B5EF4-FFF2-40B4-BE49-F238E27FC236}">
                <a16:creationId xmlns:a16="http://schemas.microsoft.com/office/drawing/2014/main" id="{11E045DB-BE86-C67C-78F0-49E0FE0E8416}"/>
              </a:ext>
            </a:extLst>
          </p:cNvPr>
          <p:cNvPicPr>
            <a:picLocks noChangeAspect="1"/>
          </p:cNvPicPr>
          <p:nvPr/>
        </p:nvPicPr>
        <p:blipFill>
          <a:blip r:embed="rId8"/>
          <a:stretch>
            <a:fillRect/>
          </a:stretch>
        </p:blipFill>
        <p:spPr>
          <a:xfrm>
            <a:off x="25867518" y="7969695"/>
            <a:ext cx="4313803" cy="11200987"/>
          </a:xfrm>
          <a:prstGeom prst="rect">
            <a:avLst/>
          </a:prstGeom>
        </p:spPr>
      </p:pic>
      <p:pic>
        <p:nvPicPr>
          <p:cNvPr id="20" name="Picture 19" descr="A screenshot of a table&#10;&#10;Description automatically generated">
            <a:extLst>
              <a:ext uri="{FF2B5EF4-FFF2-40B4-BE49-F238E27FC236}">
                <a16:creationId xmlns:a16="http://schemas.microsoft.com/office/drawing/2014/main" id="{DCEAD6C7-6572-D5A1-24C1-00725FF85A64}"/>
              </a:ext>
            </a:extLst>
          </p:cNvPr>
          <p:cNvPicPr>
            <a:picLocks noChangeAspect="1"/>
          </p:cNvPicPr>
          <p:nvPr/>
        </p:nvPicPr>
        <p:blipFill>
          <a:blip r:embed="rId9"/>
          <a:stretch>
            <a:fillRect/>
          </a:stretch>
        </p:blipFill>
        <p:spPr>
          <a:xfrm>
            <a:off x="31023151" y="7925069"/>
            <a:ext cx="7395057" cy="4092018"/>
          </a:xfrm>
          <a:prstGeom prst="rect">
            <a:avLst/>
          </a:prstGeom>
        </p:spPr>
      </p:pic>
      <p:pic>
        <p:nvPicPr>
          <p:cNvPr id="14" name="Picture 13" descr="A table with text and symbols&#10;&#10;Description automatically generated">
            <a:extLst>
              <a:ext uri="{FF2B5EF4-FFF2-40B4-BE49-F238E27FC236}">
                <a16:creationId xmlns:a16="http://schemas.microsoft.com/office/drawing/2014/main" id="{65D1CF30-787E-089C-03B5-AB40938F6E66}"/>
              </a:ext>
            </a:extLst>
          </p:cNvPr>
          <p:cNvPicPr>
            <a:picLocks noChangeAspect="1"/>
          </p:cNvPicPr>
          <p:nvPr/>
        </p:nvPicPr>
        <p:blipFill>
          <a:blip r:embed="rId10"/>
          <a:stretch>
            <a:fillRect/>
          </a:stretch>
        </p:blipFill>
        <p:spPr>
          <a:xfrm>
            <a:off x="31275313" y="14133548"/>
            <a:ext cx="6918753" cy="4923150"/>
          </a:xfrm>
          <a:prstGeom prst="rect">
            <a:avLst/>
          </a:prstGeom>
        </p:spPr>
      </p:pic>
      <p:sp>
        <p:nvSpPr>
          <p:cNvPr id="22" name="TextBox 21">
            <a:extLst>
              <a:ext uri="{FF2B5EF4-FFF2-40B4-BE49-F238E27FC236}">
                <a16:creationId xmlns:a16="http://schemas.microsoft.com/office/drawing/2014/main" id="{F6F06845-0FBE-5A18-2DF7-650E220DF41B}"/>
              </a:ext>
            </a:extLst>
          </p:cNvPr>
          <p:cNvSpPr txBox="1"/>
          <p:nvPr/>
        </p:nvSpPr>
        <p:spPr>
          <a:xfrm>
            <a:off x="31286037" y="19297959"/>
            <a:ext cx="691749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200" b="1">
                <a:cs typeface="Calibri"/>
              </a:rPr>
              <a:t>Table 3: LED light patterns are included in hopes of making it more user friendly, giving color codes for certain states of the spectrometer.</a:t>
            </a:r>
            <a:endParaRPr lang="en-US" sz="6700" b="1">
              <a:cs typeface="Calibri"/>
            </a:endParaRPr>
          </a:p>
        </p:txBody>
      </p:sp>
      <p:sp>
        <p:nvSpPr>
          <p:cNvPr id="23" name="TextBox 22">
            <a:extLst>
              <a:ext uri="{FF2B5EF4-FFF2-40B4-BE49-F238E27FC236}">
                <a16:creationId xmlns:a16="http://schemas.microsoft.com/office/drawing/2014/main" id="{BBACF371-5E9F-C2F7-4ABE-1E1E9390482B}"/>
              </a:ext>
            </a:extLst>
          </p:cNvPr>
          <p:cNvSpPr txBox="1"/>
          <p:nvPr/>
        </p:nvSpPr>
        <p:spPr>
          <a:xfrm>
            <a:off x="16390110" y="14567580"/>
            <a:ext cx="72964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cs typeface="Calibri"/>
              </a:rPr>
              <a:t>Figure 1 - Spectrometer Electronics:</a:t>
            </a:r>
            <a:endParaRPr lang="en-US" sz="6700" b="1">
              <a:cs typeface="Calibri" panose="020F0502020204030204"/>
            </a:endParaRPr>
          </a:p>
          <a:p>
            <a:pPr algn="ctr"/>
            <a:r>
              <a:rPr lang="en-US" sz="2200" b="1">
                <a:cs typeface="Calibri"/>
              </a:rPr>
              <a:t>Linear Array, Environmental Sensors, &amp; Control / Power</a:t>
            </a:r>
            <a:r>
              <a:rPr lang="en-US" sz="2200">
                <a:cs typeface="Calibri"/>
              </a:rPr>
              <a:t> </a:t>
            </a:r>
            <a:r>
              <a:rPr lang="en-US" sz="2200" b="1">
                <a:cs typeface="Calibri"/>
              </a:rPr>
              <a:t>PCBs</a:t>
            </a:r>
            <a:endParaRPr lang="en-US" sz="6700" b="1">
              <a:cs typeface="Calibri" panose="020F0502020204030204"/>
            </a:endParaRPr>
          </a:p>
        </p:txBody>
      </p:sp>
      <p:sp>
        <p:nvSpPr>
          <p:cNvPr id="25" name="TextBox 24">
            <a:extLst>
              <a:ext uri="{FF2B5EF4-FFF2-40B4-BE49-F238E27FC236}">
                <a16:creationId xmlns:a16="http://schemas.microsoft.com/office/drawing/2014/main" id="{145F6209-4DB7-5034-919D-00EB0D2B3BA9}"/>
              </a:ext>
            </a:extLst>
          </p:cNvPr>
          <p:cNvSpPr txBox="1"/>
          <p:nvPr/>
        </p:nvSpPr>
        <p:spPr>
          <a:xfrm>
            <a:off x="12560613" y="24574376"/>
            <a:ext cx="990212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cs typeface="Calibri"/>
              </a:rPr>
              <a:t>Figure 2 - Electrical schematics showing the three submodules of the spectrometer</a:t>
            </a:r>
            <a:endParaRPr lang="en-US" b="1"/>
          </a:p>
        </p:txBody>
      </p:sp>
      <p:sp>
        <p:nvSpPr>
          <p:cNvPr id="26" name="TextBox 25">
            <a:extLst>
              <a:ext uri="{FF2B5EF4-FFF2-40B4-BE49-F238E27FC236}">
                <a16:creationId xmlns:a16="http://schemas.microsoft.com/office/drawing/2014/main" id="{FAAC8B5D-B86C-6AC7-05EE-D2122CDAE820}"/>
              </a:ext>
            </a:extLst>
          </p:cNvPr>
          <p:cNvSpPr txBox="1"/>
          <p:nvPr/>
        </p:nvSpPr>
        <p:spPr>
          <a:xfrm>
            <a:off x="25291790" y="19297959"/>
            <a:ext cx="549005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200" b="1">
                <a:cs typeface="Calibri"/>
              </a:rPr>
              <a:t>Table 1: Pin Labels represent pins used on the </a:t>
            </a:r>
            <a:r>
              <a:rPr lang="en-US" sz="2200" b="1" err="1">
                <a:cs typeface="Calibri"/>
              </a:rPr>
              <a:t>PyBoard</a:t>
            </a:r>
            <a:r>
              <a:rPr lang="en-US" sz="2200" b="1">
                <a:cs typeface="Calibri"/>
              </a:rPr>
              <a:t> as seen in the schematic, with each of their functions listed. Any pins not included have No Connection (N.C.).</a:t>
            </a:r>
            <a:endParaRPr lang="en-US" sz="6700" b="1">
              <a:cs typeface="Calibri" panose="020F0502020204030204"/>
            </a:endParaRPr>
          </a:p>
        </p:txBody>
      </p:sp>
      <p:sp>
        <p:nvSpPr>
          <p:cNvPr id="27" name="TextBox 26">
            <a:extLst>
              <a:ext uri="{FF2B5EF4-FFF2-40B4-BE49-F238E27FC236}">
                <a16:creationId xmlns:a16="http://schemas.microsoft.com/office/drawing/2014/main" id="{56A63467-7893-B9E1-495D-7A9C483D691F}"/>
              </a:ext>
            </a:extLst>
          </p:cNvPr>
          <p:cNvSpPr txBox="1"/>
          <p:nvPr/>
        </p:nvSpPr>
        <p:spPr>
          <a:xfrm>
            <a:off x="31033664" y="12295796"/>
            <a:ext cx="739421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Sans-Serif"/>
              <a:buChar char="Ø"/>
            </a:pPr>
            <a:r>
              <a:rPr lang="en-US" sz="2200" b="1">
                <a:cs typeface="Calibri"/>
              </a:rPr>
              <a:t>Table 2: Specs of each individual component are listed for absolute maximum ratings. The actual spectrometer will typically not run at these ratings, but it is built for them to ensure it does not overload.</a:t>
            </a:r>
          </a:p>
        </p:txBody>
      </p:sp>
    </p:spTree>
    <p:extLst>
      <p:ext uri="{BB962C8B-B14F-4D97-AF65-F5344CB8AC3E}">
        <p14:creationId xmlns:p14="http://schemas.microsoft.com/office/powerpoint/2010/main" val="276588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F9636B-809F-2140-9ABB-FED362148E3A}"/>
              </a:ext>
            </a:extLst>
          </p:cNvPr>
          <p:cNvSpPr/>
          <p:nvPr/>
        </p:nvSpPr>
        <p:spPr>
          <a:xfrm>
            <a:off x="0" y="0"/>
            <a:ext cx="40233600" cy="6181344"/>
          </a:xfrm>
          <a:prstGeom prst="rect">
            <a:avLst/>
          </a:prstGeom>
          <a:solidFill>
            <a:srgbClr val="08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42CF64-2D16-F449-A9DC-5613AC8D92E6}"/>
              </a:ext>
            </a:extLst>
          </p:cNvPr>
          <p:cNvSpPr txBox="1"/>
          <p:nvPr/>
        </p:nvSpPr>
        <p:spPr>
          <a:xfrm>
            <a:off x="6434035" y="390090"/>
            <a:ext cx="33432496" cy="2400657"/>
          </a:xfrm>
          <a:prstGeom prst="rect">
            <a:avLst/>
          </a:prstGeom>
          <a:noFill/>
        </p:spPr>
        <p:txBody>
          <a:bodyPr wrap="square" rtlCol="0">
            <a:spAutoFit/>
          </a:bodyPr>
          <a:lstStyle/>
          <a:p>
            <a:r>
              <a:rPr lang="en-US" sz="15000" b="1">
                <a:solidFill>
                  <a:schemeClr val="bg1"/>
                </a:solidFill>
                <a:latin typeface="Arial" panose="020B0604020202020204" pitchFamily="34" charset="0"/>
                <a:ea typeface="Oswald"/>
                <a:cs typeface="Arial" panose="020B0604020202020204" pitchFamily="34" charset="0"/>
                <a:sym typeface="Oswald"/>
              </a:rPr>
              <a:t>Spectral Forest</a:t>
            </a:r>
          </a:p>
        </p:txBody>
      </p:sp>
      <p:sp>
        <p:nvSpPr>
          <p:cNvPr id="33" name="Shape 68">
            <a:extLst>
              <a:ext uri="{FF2B5EF4-FFF2-40B4-BE49-F238E27FC236}">
                <a16:creationId xmlns:a16="http://schemas.microsoft.com/office/drawing/2014/main" id="{77CFE7F5-BDF6-FC43-A324-CCE525A0F54E}"/>
              </a:ext>
            </a:extLst>
          </p:cNvPr>
          <p:cNvSpPr txBox="1"/>
          <p:nvPr/>
        </p:nvSpPr>
        <p:spPr>
          <a:xfrm>
            <a:off x="10529236" y="7647897"/>
            <a:ext cx="14122985" cy="13905581"/>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200">
                <a:latin typeface="Arial" panose="020B0604020202020204" pitchFamily="34" charset="0"/>
                <a:ea typeface="Oswald"/>
                <a:cs typeface="Arial" panose="020B0604020202020204" pitchFamily="34" charset="0"/>
                <a:sym typeface="Oswald"/>
              </a:rPr>
              <a:t> </a:t>
            </a:r>
            <a:endParaRPr sz="2200">
              <a:latin typeface="Arial" panose="020B0604020202020204" pitchFamily="34" charset="0"/>
              <a:ea typeface="Oswald"/>
              <a:cs typeface="Arial" panose="020B0604020202020204" pitchFamily="34" charset="0"/>
              <a:sym typeface="Oswald"/>
            </a:endParaRPr>
          </a:p>
        </p:txBody>
      </p:sp>
      <p:sp>
        <p:nvSpPr>
          <p:cNvPr id="9" name="TextBox 8">
            <a:extLst>
              <a:ext uri="{FF2B5EF4-FFF2-40B4-BE49-F238E27FC236}">
                <a16:creationId xmlns:a16="http://schemas.microsoft.com/office/drawing/2014/main" id="{199CE728-D159-834E-9FC9-F62FBD3B6DFE}"/>
              </a:ext>
            </a:extLst>
          </p:cNvPr>
          <p:cNvSpPr txBox="1"/>
          <p:nvPr/>
        </p:nvSpPr>
        <p:spPr>
          <a:xfrm>
            <a:off x="6434035" y="3928355"/>
            <a:ext cx="33432496" cy="923330"/>
          </a:xfrm>
          <a:prstGeom prst="rect">
            <a:avLst/>
          </a:prstGeom>
          <a:noFill/>
        </p:spPr>
        <p:txBody>
          <a:bodyPr wrap="square" lIns="91440" tIns="45720" rIns="91440" bIns="45720" rtlCol="0" anchor="t">
            <a:spAutoFit/>
          </a:bodyPr>
          <a:lstStyle/>
          <a:p>
            <a:r>
              <a:rPr lang="en-US" sz="5400">
                <a:solidFill>
                  <a:srgbClr val="FBCE20"/>
                </a:solidFill>
                <a:latin typeface="Arial"/>
                <a:cs typeface="Arial"/>
              </a:rPr>
              <a:t>College of Engineering, Informatics, and Applied Science, Northern Arizona University, Flagstaff, AZ 86011</a:t>
            </a:r>
            <a:endParaRPr lang="en-US" sz="5400">
              <a:solidFill>
                <a:srgbClr val="FBCE20"/>
              </a:solidFill>
              <a:latin typeface="Arial"/>
              <a:ea typeface="Oswald"/>
              <a:cs typeface="Arial"/>
              <a:sym typeface="Oswald"/>
            </a:endParaRPr>
          </a:p>
        </p:txBody>
      </p:sp>
      <p:sp>
        <p:nvSpPr>
          <p:cNvPr id="10" name="TextBox 9">
            <a:extLst>
              <a:ext uri="{FF2B5EF4-FFF2-40B4-BE49-F238E27FC236}">
                <a16:creationId xmlns:a16="http://schemas.microsoft.com/office/drawing/2014/main" id="{C3863D5C-B706-1A48-8A0A-585D2FB84CE3}"/>
              </a:ext>
            </a:extLst>
          </p:cNvPr>
          <p:cNvSpPr txBox="1"/>
          <p:nvPr/>
        </p:nvSpPr>
        <p:spPr>
          <a:xfrm>
            <a:off x="6434035" y="2884720"/>
            <a:ext cx="33432496" cy="923330"/>
          </a:xfrm>
          <a:prstGeom prst="rect">
            <a:avLst/>
          </a:prstGeom>
          <a:noFill/>
        </p:spPr>
        <p:txBody>
          <a:bodyPr wrap="square" lIns="91440" tIns="45720" rIns="91440" bIns="45720" rtlCol="0" anchor="t">
            <a:spAutoFit/>
          </a:bodyPr>
          <a:lstStyle/>
          <a:p>
            <a:r>
              <a:rPr lang="en-US" sz="5400">
                <a:solidFill>
                  <a:srgbClr val="FBCE20"/>
                </a:solidFill>
                <a:latin typeface="Arial"/>
                <a:ea typeface="Droid Serif"/>
                <a:cs typeface="Arial"/>
                <a:sym typeface="Droid Serif"/>
              </a:rPr>
              <a:t>Benjamin Reed, Hayden O'Reilly, Manolo Ortiz </a:t>
            </a:r>
            <a:endParaRPr lang="en-US" sz="5400">
              <a:solidFill>
                <a:srgbClr val="FBCE20"/>
              </a:solidFill>
              <a:latin typeface="Arial" panose="020B0604020202020204" pitchFamily="34" charset="0"/>
              <a:ea typeface="Droid Serif"/>
              <a:cs typeface="Arial" panose="020B0604020202020204" pitchFamily="34" charset="0"/>
              <a:sym typeface="Droid Serif"/>
            </a:endParaRPr>
          </a:p>
        </p:txBody>
      </p:sp>
      <p:sp>
        <p:nvSpPr>
          <p:cNvPr id="17" name="Shape 63">
            <a:extLst>
              <a:ext uri="{FF2B5EF4-FFF2-40B4-BE49-F238E27FC236}">
                <a16:creationId xmlns:a16="http://schemas.microsoft.com/office/drawing/2014/main" id="{D4FA2EE0-800B-4C4F-9CE5-566078DE4E21}"/>
              </a:ext>
            </a:extLst>
          </p:cNvPr>
          <p:cNvSpPr txBox="1"/>
          <p:nvPr/>
        </p:nvSpPr>
        <p:spPr>
          <a:xfrm>
            <a:off x="910592" y="6546156"/>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a:ea typeface="Oswald"/>
                <a:cs typeface="Arial"/>
                <a:sym typeface="Oswald"/>
              </a:rPr>
              <a:t>Introduction </a:t>
            </a:r>
            <a:endParaRPr sz="5000" b="1">
              <a:solidFill>
                <a:srgbClr val="003366"/>
              </a:solidFill>
              <a:latin typeface="Arial" panose="020B0604020202020204" pitchFamily="34" charset="0"/>
              <a:ea typeface="Oswald"/>
              <a:cs typeface="Arial" panose="020B0604020202020204" pitchFamily="34" charset="0"/>
              <a:sym typeface="Oswald"/>
            </a:endParaRPr>
          </a:p>
          <a:p>
            <a:endParaRPr lang="en-US" sz="1500">
              <a:solidFill>
                <a:srgbClr val="003366"/>
              </a:solidFill>
              <a:latin typeface="Oswald"/>
              <a:ea typeface="Oswald"/>
              <a:cs typeface="Oswald"/>
            </a:endParaRPr>
          </a:p>
        </p:txBody>
      </p:sp>
      <p:pic>
        <p:nvPicPr>
          <p:cNvPr id="21" name="Picture 20">
            <a:extLst>
              <a:ext uri="{FF2B5EF4-FFF2-40B4-BE49-F238E27FC236}">
                <a16:creationId xmlns:a16="http://schemas.microsoft.com/office/drawing/2014/main" id="{C62D080D-52BD-5A44-BE21-B28F322DB081}"/>
              </a:ext>
            </a:extLst>
          </p:cNvPr>
          <p:cNvPicPr>
            <a:picLocks noChangeAspect="1"/>
          </p:cNvPicPr>
          <p:nvPr/>
        </p:nvPicPr>
        <p:blipFill>
          <a:blip r:embed="rId3"/>
          <a:stretch>
            <a:fillRect/>
          </a:stretch>
        </p:blipFill>
        <p:spPr>
          <a:xfrm>
            <a:off x="1022664" y="856282"/>
            <a:ext cx="3443525" cy="4056875"/>
          </a:xfrm>
          <a:prstGeom prst="rect">
            <a:avLst/>
          </a:prstGeom>
        </p:spPr>
      </p:pic>
      <p:sp>
        <p:nvSpPr>
          <p:cNvPr id="24" name="Shape 63">
            <a:extLst>
              <a:ext uri="{FF2B5EF4-FFF2-40B4-BE49-F238E27FC236}">
                <a16:creationId xmlns:a16="http://schemas.microsoft.com/office/drawing/2014/main" id="{B372B3D2-5966-644C-B559-B2F5592F0C08}"/>
              </a:ext>
            </a:extLst>
          </p:cNvPr>
          <p:cNvSpPr txBox="1"/>
          <p:nvPr/>
        </p:nvSpPr>
        <p:spPr>
          <a:xfrm>
            <a:off x="888726" y="21891069"/>
            <a:ext cx="8672169" cy="100567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Concept </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29" name="Shape 63">
            <a:extLst>
              <a:ext uri="{FF2B5EF4-FFF2-40B4-BE49-F238E27FC236}">
                <a16:creationId xmlns:a16="http://schemas.microsoft.com/office/drawing/2014/main" id="{CFEB8CDB-2F46-5847-BD01-970E8AC7FF18}"/>
              </a:ext>
            </a:extLst>
          </p:cNvPr>
          <p:cNvSpPr txBox="1"/>
          <p:nvPr/>
        </p:nvSpPr>
        <p:spPr>
          <a:xfrm>
            <a:off x="10529234" y="6582971"/>
            <a:ext cx="10016747" cy="842295"/>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Function &amp; Behavioral Analysis </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32" name="Shape 68">
            <a:extLst>
              <a:ext uri="{FF2B5EF4-FFF2-40B4-BE49-F238E27FC236}">
                <a16:creationId xmlns:a16="http://schemas.microsoft.com/office/drawing/2014/main" id="{A6BAED58-4C1F-A14A-A44E-084F6FEC7936}"/>
              </a:ext>
            </a:extLst>
          </p:cNvPr>
          <p:cNvSpPr txBox="1"/>
          <p:nvPr/>
        </p:nvSpPr>
        <p:spPr>
          <a:xfrm>
            <a:off x="21618732" y="7961994"/>
            <a:ext cx="17254347" cy="3669174"/>
          </a:xfrm>
          <a:prstGeom prst="rect">
            <a:avLst/>
          </a:prstGeom>
          <a:noFill/>
          <a:ln>
            <a:noFill/>
          </a:ln>
        </p:spPr>
        <p:txBody>
          <a:bodyPr spcFirstLastPara="1" wrap="square" lIns="83806" tIns="83806" rIns="83806" bIns="83806" anchor="t" anchorCtr="0">
            <a:noAutofit/>
          </a:bodyPr>
          <a:lstStyle/>
          <a:p>
            <a:pPr>
              <a:lnSpc>
                <a:spcPct val="115000"/>
              </a:lnSpc>
            </a:pPr>
            <a:endParaRPr sz="2200">
              <a:latin typeface="Arial" panose="020B0604020202020204" pitchFamily="34" charset="0"/>
              <a:ea typeface="Oswald"/>
              <a:cs typeface="Arial" panose="020B0604020202020204" pitchFamily="34" charset="0"/>
              <a:sym typeface="Oswald"/>
            </a:endParaRPr>
          </a:p>
        </p:txBody>
      </p:sp>
      <p:sp>
        <p:nvSpPr>
          <p:cNvPr id="52" name="Rectangle 51">
            <a:extLst>
              <a:ext uri="{FF2B5EF4-FFF2-40B4-BE49-F238E27FC236}">
                <a16:creationId xmlns:a16="http://schemas.microsoft.com/office/drawing/2014/main" id="{16FDEA0F-E87F-044D-B491-D80AD80FC8EB}"/>
              </a:ext>
            </a:extLst>
          </p:cNvPr>
          <p:cNvSpPr/>
          <p:nvPr/>
        </p:nvSpPr>
        <p:spPr>
          <a:xfrm>
            <a:off x="875947" y="22989416"/>
            <a:ext cx="10724024" cy="726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hape 63">
            <a:extLst>
              <a:ext uri="{FF2B5EF4-FFF2-40B4-BE49-F238E27FC236}">
                <a16:creationId xmlns:a16="http://schemas.microsoft.com/office/drawing/2014/main" id="{98D00785-3B22-8445-BFB6-F2B6486DFEB4}"/>
              </a:ext>
            </a:extLst>
          </p:cNvPr>
          <p:cNvSpPr txBox="1"/>
          <p:nvPr/>
        </p:nvSpPr>
        <p:spPr>
          <a:xfrm>
            <a:off x="25223180" y="6558988"/>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a:ea typeface="Oswald"/>
                <a:cs typeface="Arial"/>
                <a:sym typeface="Oswald"/>
              </a:rPr>
              <a:t>Specifications</a:t>
            </a:r>
            <a:endParaRPr sz="5000" b="1">
              <a:solidFill>
                <a:srgbClr val="003366"/>
              </a:solidFill>
              <a:latin typeface="Arial"/>
              <a:ea typeface="Oswald"/>
              <a:cs typeface="Arial"/>
              <a:sym typeface="Oswald"/>
            </a:endParaRPr>
          </a:p>
          <a:p>
            <a:endParaRPr sz="1532">
              <a:solidFill>
                <a:srgbClr val="003366"/>
              </a:solidFill>
              <a:latin typeface="Oswald"/>
              <a:ea typeface="Oswald"/>
              <a:cs typeface="Oswald"/>
              <a:sym typeface="Oswald"/>
            </a:endParaRPr>
          </a:p>
        </p:txBody>
      </p:sp>
      <p:sp>
        <p:nvSpPr>
          <p:cNvPr id="48" name="Shape 68">
            <a:extLst>
              <a:ext uri="{FF2B5EF4-FFF2-40B4-BE49-F238E27FC236}">
                <a16:creationId xmlns:a16="http://schemas.microsoft.com/office/drawing/2014/main" id="{5AABC876-F20B-F148-8B9C-C3B6EBAEC0D5}"/>
              </a:ext>
            </a:extLst>
          </p:cNvPr>
          <p:cNvSpPr txBox="1"/>
          <p:nvPr/>
        </p:nvSpPr>
        <p:spPr>
          <a:xfrm>
            <a:off x="25279216" y="7648682"/>
            <a:ext cx="14149593" cy="13918779"/>
          </a:xfrm>
          <a:prstGeom prst="rect">
            <a:avLst/>
          </a:prstGeom>
          <a:solidFill>
            <a:schemeClr val="bg1"/>
          </a:solidFill>
          <a:ln>
            <a:noFill/>
          </a:ln>
        </p:spPr>
        <p:txBody>
          <a:bodyPr spcFirstLastPara="1" wrap="square" lIns="83806" tIns="83806" rIns="83806" bIns="83806" anchor="t" anchorCtr="0">
            <a:noAutofit/>
          </a:bodyPr>
          <a:lstStyle/>
          <a:p>
            <a:pPr marL="342900" marR="0" lvl="0" indent="-342900" fontAlgn="base">
              <a:spcBef>
                <a:spcPts val="0"/>
              </a:spcBef>
              <a:spcAft>
                <a:spcPts val="0"/>
              </a:spcAft>
              <a:buSzPts val="1000"/>
              <a:buFont typeface="Wingdings" panose="05000000000000000000" pitchFamily="2" charset="2"/>
              <a:buChar char=""/>
              <a:tabLst>
                <a:tab pos="457200" algn="l"/>
              </a:tabLst>
            </a:pPr>
            <a:endParaRPr sz="2200">
              <a:latin typeface="Arial" panose="020B0604020202020204" pitchFamily="34" charset="0"/>
              <a:ea typeface="Oswald"/>
              <a:cs typeface="Arial" panose="020B0604020202020204" pitchFamily="34" charset="0"/>
              <a:sym typeface="Oswald"/>
            </a:endParaRPr>
          </a:p>
        </p:txBody>
      </p:sp>
      <p:sp>
        <p:nvSpPr>
          <p:cNvPr id="53" name="Shape 63">
            <a:extLst>
              <a:ext uri="{FF2B5EF4-FFF2-40B4-BE49-F238E27FC236}">
                <a16:creationId xmlns:a16="http://schemas.microsoft.com/office/drawing/2014/main" id="{80C0D93F-5806-C44F-84E4-48D9ACDD1144}"/>
              </a:ext>
            </a:extLst>
          </p:cNvPr>
          <p:cNvSpPr txBox="1"/>
          <p:nvPr/>
        </p:nvSpPr>
        <p:spPr>
          <a:xfrm>
            <a:off x="25284612" y="22256294"/>
            <a:ext cx="9361558" cy="85314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References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54" name="Shape 68">
            <a:extLst>
              <a:ext uri="{FF2B5EF4-FFF2-40B4-BE49-F238E27FC236}">
                <a16:creationId xmlns:a16="http://schemas.microsoft.com/office/drawing/2014/main" id="{E6B44C92-91DF-934E-896F-776D99682005}"/>
              </a:ext>
            </a:extLst>
          </p:cNvPr>
          <p:cNvSpPr txBox="1"/>
          <p:nvPr/>
        </p:nvSpPr>
        <p:spPr>
          <a:xfrm>
            <a:off x="25298227" y="23331807"/>
            <a:ext cx="13990494" cy="3771293"/>
          </a:xfrm>
          <a:prstGeom prst="rect">
            <a:avLst/>
          </a:prstGeom>
          <a:solidFill>
            <a:schemeClr val="bg1"/>
          </a:solidFill>
          <a:ln>
            <a:noFill/>
          </a:ln>
        </p:spPr>
        <p:txBody>
          <a:bodyPr spcFirstLastPara="1" wrap="square" lIns="83806" tIns="83806" rIns="83806" bIns="83806" anchor="ctr" anchorCtr="0">
            <a:noAutofit/>
          </a:bodyPr>
          <a:lstStyle/>
          <a:p>
            <a:pPr rtl="0" fontAlgn="base">
              <a:spcBef>
                <a:spcPts val="1200"/>
              </a:spcBef>
              <a:spcAft>
                <a:spcPts val="0"/>
              </a:spcAft>
            </a:pPr>
            <a:r>
              <a:rPr lang="en-US" sz="2200" b="0" i="0" u="none" strike="noStrike" dirty="0">
                <a:solidFill>
                  <a:srgbClr val="000000"/>
                </a:solidFill>
                <a:effectLst/>
                <a:cs typeface="Arial"/>
              </a:rPr>
              <a:t>[1]  J. R. Vanderveen, B. Martin, and K. J. Ooms, “Developing Tools for Undergraduate Spectroscopy: An Inexpensive Visible Light Spectrometer,” Journal of chemical education, vol. 90, no. 7, pp. 894–899, 2013, </a:t>
            </a:r>
            <a:r>
              <a:rPr lang="en-US" sz="2200" b="0" i="0" u="none" strike="noStrike" dirty="0" err="1">
                <a:solidFill>
                  <a:srgbClr val="000000"/>
                </a:solidFill>
                <a:effectLst/>
                <a:cs typeface="Arial"/>
              </a:rPr>
              <a:t>doi</a:t>
            </a:r>
            <a:r>
              <a:rPr lang="en-US" sz="2200" b="0" i="0" u="none" strike="noStrike" dirty="0">
                <a:solidFill>
                  <a:srgbClr val="000000"/>
                </a:solidFill>
                <a:effectLst/>
                <a:cs typeface="Arial"/>
              </a:rPr>
              <a:t>: 10.1021/ed300396x.</a:t>
            </a:r>
          </a:p>
          <a:p>
            <a:pPr rtl="0" fontAlgn="base">
              <a:spcBef>
                <a:spcPts val="0"/>
              </a:spcBef>
              <a:spcAft>
                <a:spcPts val="0"/>
              </a:spcAft>
            </a:pPr>
            <a:r>
              <a:rPr lang="en-US" sz="2200" b="0" i="0" u="none" strike="noStrike" dirty="0">
                <a:solidFill>
                  <a:srgbClr val="000000"/>
                </a:solidFill>
                <a:effectLst/>
                <a:cs typeface="Arial"/>
              </a:rPr>
              <a:t>[2]  N. Savage, “Spectrometers,” Nature photonics, vol. 3, no. 10, pp. 601–602, 2009, </a:t>
            </a:r>
            <a:r>
              <a:rPr lang="en-US" sz="2200" b="0" i="0" u="none" strike="noStrike" dirty="0" err="1">
                <a:solidFill>
                  <a:srgbClr val="000000"/>
                </a:solidFill>
                <a:effectLst/>
                <a:cs typeface="Arial"/>
              </a:rPr>
              <a:t>doi</a:t>
            </a:r>
            <a:r>
              <a:rPr lang="en-US" sz="2200" b="0" i="0" u="none" strike="noStrike" dirty="0">
                <a:solidFill>
                  <a:srgbClr val="000000"/>
                </a:solidFill>
                <a:effectLst/>
                <a:cs typeface="Arial"/>
              </a:rPr>
              <a:t>: 10.1038/nphoton.2009.185.</a:t>
            </a:r>
            <a:endParaRPr lang="en-US" sz="2200" b="0" i="0" u="none" strike="noStrike" dirty="0">
              <a:solidFill>
                <a:srgbClr val="000000"/>
              </a:solidFill>
              <a:effectLst/>
              <a:ea typeface="Calibri"/>
              <a:cs typeface="Arial"/>
            </a:endParaRPr>
          </a:p>
          <a:p>
            <a:pPr rtl="0" fontAlgn="base">
              <a:spcBef>
                <a:spcPts val="0"/>
              </a:spcBef>
              <a:spcAft>
                <a:spcPts val="0"/>
              </a:spcAft>
            </a:pPr>
            <a:r>
              <a:rPr lang="en-US" sz="2200" b="0" i="0" u="none" strike="noStrike" dirty="0">
                <a:solidFill>
                  <a:srgbClr val="000000"/>
                </a:solidFill>
                <a:effectLst/>
                <a:cs typeface="Arial"/>
              </a:rPr>
              <a:t>[3]  M. Faraji-Dana, E. Arbabi, A. Arbabi, S. M. Kamali, H. Kwon, and A. Faraon, “Compact folded </a:t>
            </a:r>
            <a:r>
              <a:rPr lang="en-US" sz="2200" b="0" i="0" u="none" strike="noStrike" dirty="0" err="1">
                <a:solidFill>
                  <a:srgbClr val="000000"/>
                </a:solidFill>
                <a:effectLst/>
                <a:cs typeface="Arial"/>
              </a:rPr>
              <a:t>metasurface</a:t>
            </a:r>
            <a:r>
              <a:rPr lang="en-US" sz="2200" b="0" i="0" u="none" strike="noStrike" dirty="0">
                <a:solidFill>
                  <a:srgbClr val="000000"/>
                </a:solidFill>
                <a:effectLst/>
                <a:cs typeface="Arial"/>
              </a:rPr>
              <a:t> spectrometer,” Nature communications, vol. 9, no. 1, pp. 4196–8, 2018, </a:t>
            </a:r>
            <a:r>
              <a:rPr lang="en-US" sz="2200" b="0" i="0" u="none" strike="noStrike" dirty="0" err="1">
                <a:solidFill>
                  <a:srgbClr val="000000"/>
                </a:solidFill>
                <a:effectLst/>
                <a:cs typeface="Arial"/>
              </a:rPr>
              <a:t>doi</a:t>
            </a:r>
            <a:r>
              <a:rPr lang="en-US" sz="2200" b="0" i="0" u="none" strike="noStrike" dirty="0">
                <a:solidFill>
                  <a:srgbClr val="000000"/>
                </a:solidFill>
                <a:effectLst/>
                <a:cs typeface="Arial"/>
              </a:rPr>
              <a:t>: 10.1038/s41467-018-06495-5.</a:t>
            </a:r>
            <a:endParaRPr lang="en-US" sz="2200" b="0" i="0" u="none" strike="noStrike" dirty="0">
              <a:solidFill>
                <a:srgbClr val="000000"/>
              </a:solidFill>
              <a:effectLst/>
              <a:ea typeface="Calibri"/>
              <a:cs typeface="Arial"/>
            </a:endParaRPr>
          </a:p>
          <a:p>
            <a:pPr rtl="0" fontAlgn="base">
              <a:spcBef>
                <a:spcPts val="0"/>
              </a:spcBef>
              <a:spcAft>
                <a:spcPts val="0"/>
              </a:spcAft>
            </a:pPr>
            <a:r>
              <a:rPr lang="en-US" sz="2200" b="0" i="0" u="none" strike="noStrike" dirty="0">
                <a:solidFill>
                  <a:srgbClr val="000000"/>
                </a:solidFill>
                <a:effectLst/>
                <a:cs typeface="Arial"/>
              </a:rPr>
              <a:t>[4] S. Meerdink et al., “Plant species’ spectral emissivity and temperature using the hyperspectral thermal emission spectrometer (</a:t>
            </a:r>
            <a:r>
              <a:rPr lang="en-US" sz="2200" b="0" i="0" u="none" strike="noStrike" dirty="0" err="1">
                <a:solidFill>
                  <a:srgbClr val="000000"/>
                </a:solidFill>
                <a:effectLst/>
                <a:cs typeface="Arial"/>
              </a:rPr>
              <a:t>HyTES</a:t>
            </a:r>
            <a:r>
              <a:rPr lang="en-US" sz="2200" b="0" i="0" u="none" strike="noStrike" dirty="0">
                <a:solidFill>
                  <a:srgbClr val="000000"/>
                </a:solidFill>
                <a:effectLst/>
                <a:cs typeface="Arial"/>
              </a:rPr>
              <a:t>) sensor,” Remote sensing of environment, vol. 224, pp. 421–435, 2019, </a:t>
            </a:r>
            <a:r>
              <a:rPr lang="en-US" sz="2200" b="0" i="0" u="none" strike="noStrike" dirty="0" err="1">
                <a:solidFill>
                  <a:srgbClr val="000000"/>
                </a:solidFill>
                <a:effectLst/>
                <a:cs typeface="Arial"/>
              </a:rPr>
              <a:t>doi</a:t>
            </a:r>
            <a:r>
              <a:rPr lang="en-US" sz="2200" b="0" i="0" u="none" strike="noStrike" dirty="0">
                <a:solidFill>
                  <a:srgbClr val="000000"/>
                </a:solidFill>
                <a:effectLst/>
                <a:cs typeface="Arial"/>
              </a:rPr>
              <a:t>: 10.1016/j.rse.2019.02.009.</a:t>
            </a:r>
            <a:endParaRPr lang="en-US" sz="2200" b="0" i="0" u="none" strike="noStrike" dirty="0">
              <a:solidFill>
                <a:srgbClr val="000000"/>
              </a:solidFill>
              <a:effectLst/>
              <a:ea typeface="Calibri"/>
              <a:cs typeface="Arial"/>
            </a:endParaRPr>
          </a:p>
          <a:p>
            <a:pPr rtl="0" fontAlgn="base">
              <a:spcBef>
                <a:spcPts val="0"/>
              </a:spcBef>
              <a:spcAft>
                <a:spcPts val="1200"/>
              </a:spcAft>
            </a:pPr>
            <a:r>
              <a:rPr lang="en-US" sz="2200" b="0" i="0" u="none" strike="noStrike" dirty="0">
                <a:solidFill>
                  <a:srgbClr val="000000"/>
                </a:solidFill>
                <a:effectLst/>
                <a:cs typeface="Arial"/>
              </a:rPr>
              <a:t>[5] F. Thomas, R. Petzold, C. Becker, and U. </a:t>
            </a:r>
            <a:r>
              <a:rPr lang="en-US" sz="2200" b="0" i="0" u="none" strike="noStrike" dirty="0" err="1">
                <a:solidFill>
                  <a:srgbClr val="000000"/>
                </a:solidFill>
                <a:effectLst/>
                <a:cs typeface="Arial"/>
              </a:rPr>
              <a:t>Werban</a:t>
            </a:r>
            <a:r>
              <a:rPr lang="en-US" sz="2200" b="0" i="0" u="none" strike="noStrike" dirty="0">
                <a:solidFill>
                  <a:srgbClr val="000000"/>
                </a:solidFill>
                <a:effectLst/>
                <a:cs typeface="Arial"/>
              </a:rPr>
              <a:t>, “Application of Low-Cost MEMS Spectrometers for Forest Topsoil Properties Prediction,” Sensors (Basel, Switzerland), vol. 21, no. 11, p. 3927–, 2021, </a:t>
            </a:r>
            <a:r>
              <a:rPr lang="en-US" sz="2200" b="0" i="0" u="none" strike="noStrike" dirty="0" err="1">
                <a:solidFill>
                  <a:srgbClr val="000000"/>
                </a:solidFill>
                <a:effectLst/>
                <a:cs typeface="Arial"/>
              </a:rPr>
              <a:t>doi</a:t>
            </a:r>
            <a:r>
              <a:rPr lang="en-US" sz="2200" b="0" i="0" u="none" strike="noStrike" dirty="0">
                <a:solidFill>
                  <a:srgbClr val="000000"/>
                </a:solidFill>
                <a:effectLst/>
                <a:cs typeface="Arial"/>
              </a:rPr>
              <a:t>: 10.3390/s21113927.</a:t>
            </a:r>
            <a:endParaRPr lang="en-US" sz="2200" b="0" i="0" u="none" strike="noStrike" dirty="0">
              <a:solidFill>
                <a:srgbClr val="000000"/>
              </a:solidFill>
              <a:effectLst/>
              <a:ea typeface="Calibri"/>
              <a:cs typeface="Arial"/>
            </a:endParaRPr>
          </a:p>
        </p:txBody>
      </p:sp>
      <p:sp>
        <p:nvSpPr>
          <p:cNvPr id="55" name="Shape 63">
            <a:extLst>
              <a:ext uri="{FF2B5EF4-FFF2-40B4-BE49-F238E27FC236}">
                <a16:creationId xmlns:a16="http://schemas.microsoft.com/office/drawing/2014/main" id="{DC93CC0C-B97D-634C-B5F8-E39CF748FB0C}"/>
              </a:ext>
            </a:extLst>
          </p:cNvPr>
          <p:cNvSpPr txBox="1"/>
          <p:nvPr/>
        </p:nvSpPr>
        <p:spPr>
          <a:xfrm>
            <a:off x="25296123" y="27473347"/>
            <a:ext cx="9433305" cy="1019856"/>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a:ea typeface="Oswald"/>
                <a:cs typeface="Arial"/>
                <a:sym typeface="Oswald"/>
              </a:rPr>
              <a:t>Acknowledgements</a:t>
            </a:r>
            <a:endParaRPr sz="5000" b="1">
              <a:solidFill>
                <a:srgbClr val="003366"/>
              </a:solidFill>
              <a:latin typeface="Arial"/>
              <a:ea typeface="Oswald"/>
              <a:cs typeface="Arial"/>
              <a:sym typeface="Oswald"/>
            </a:endParaRPr>
          </a:p>
        </p:txBody>
      </p:sp>
      <p:sp>
        <p:nvSpPr>
          <p:cNvPr id="56" name="Shape 68">
            <a:extLst>
              <a:ext uri="{FF2B5EF4-FFF2-40B4-BE49-F238E27FC236}">
                <a16:creationId xmlns:a16="http://schemas.microsoft.com/office/drawing/2014/main" id="{EB3CDB43-C2A1-3344-86EF-7546AF36F2D1}"/>
              </a:ext>
            </a:extLst>
          </p:cNvPr>
          <p:cNvSpPr txBox="1"/>
          <p:nvPr/>
        </p:nvSpPr>
        <p:spPr>
          <a:xfrm>
            <a:off x="25301569" y="28517649"/>
            <a:ext cx="13987151" cy="1929349"/>
          </a:xfrm>
          <a:prstGeom prst="rect">
            <a:avLst/>
          </a:prstGeom>
          <a:solidFill>
            <a:schemeClr val="bg1"/>
          </a:solidFill>
          <a:ln>
            <a:noFill/>
          </a:ln>
        </p:spPr>
        <p:txBody>
          <a:bodyPr spcFirstLastPara="1" wrap="square" lIns="83806" tIns="83806" rIns="83806" bIns="83806" anchor="t" anchorCtr="0">
            <a:noAutofit/>
          </a:bodyPr>
          <a:lstStyle/>
          <a:p>
            <a:pPr rtl="0">
              <a:spcBef>
                <a:spcPts val="0"/>
              </a:spcBef>
              <a:spcAft>
                <a:spcPts val="0"/>
              </a:spcAft>
            </a:pPr>
            <a:r>
              <a:rPr lang="en-US" sz="2200" b="0" i="0" u="none" strike="noStrike">
                <a:solidFill>
                  <a:srgbClr val="000000"/>
                </a:solidFill>
                <a:effectLst/>
                <a:cs typeface="Arial" panose="020B0604020202020204" pitchFamily="34" charset="0"/>
              </a:rPr>
              <a:t>Dr. Alexander </a:t>
            </a:r>
            <a:r>
              <a:rPr lang="en-US" sz="2200" b="0" i="0" u="none" strike="noStrike" err="1">
                <a:solidFill>
                  <a:srgbClr val="000000"/>
                </a:solidFill>
                <a:effectLst/>
                <a:cs typeface="Arial" panose="020B0604020202020204" pitchFamily="34" charset="0"/>
              </a:rPr>
              <a:t>Shenkin</a:t>
            </a:r>
            <a:r>
              <a:rPr lang="en-US" sz="2200" b="0" i="0" u="none" strike="noStrike">
                <a:solidFill>
                  <a:srgbClr val="000000"/>
                </a:solidFill>
                <a:effectLst/>
                <a:cs typeface="Arial" panose="020B0604020202020204" pitchFamily="34" charset="0"/>
              </a:rPr>
              <a:t>, Assistant Research Professor.</a:t>
            </a:r>
            <a:endParaRPr lang="en-US" sz="2200" b="0">
              <a:effectLst/>
              <a:cs typeface="Arial" panose="020B0604020202020204" pitchFamily="34" charset="0"/>
            </a:endParaRPr>
          </a:p>
          <a:p>
            <a:pPr rtl="0">
              <a:spcBef>
                <a:spcPts val="0"/>
              </a:spcBef>
              <a:spcAft>
                <a:spcPts val="0"/>
              </a:spcAft>
            </a:pPr>
            <a:r>
              <a:rPr lang="en-US" sz="2200" b="0" i="0" u="none" strike="noStrike">
                <a:solidFill>
                  <a:srgbClr val="000000"/>
                </a:solidFill>
                <a:effectLst/>
                <a:cs typeface="Arial" panose="020B0604020202020204" pitchFamily="34" charset="0"/>
              </a:rPr>
              <a:t>Dr. Carlo da Cunha, Assistant Professor.</a:t>
            </a:r>
            <a:endParaRPr lang="en-US" sz="2200" b="0">
              <a:effectLst/>
              <a:cs typeface="Arial" panose="020B0604020202020204" pitchFamily="34" charset="0"/>
            </a:endParaRPr>
          </a:p>
          <a:p>
            <a:pPr rtl="0">
              <a:spcBef>
                <a:spcPts val="0"/>
              </a:spcBef>
              <a:spcAft>
                <a:spcPts val="0"/>
              </a:spcAft>
            </a:pPr>
            <a:r>
              <a:rPr lang="en-US" sz="2200" b="0" i="0" u="none" strike="noStrike">
                <a:solidFill>
                  <a:srgbClr val="000000"/>
                </a:solidFill>
                <a:effectLst/>
                <a:cs typeface="Arial" panose="020B0604020202020204" pitchFamily="34" charset="0"/>
              </a:rPr>
              <a:t>Christopher Edwards and the Space Grant Consortium.</a:t>
            </a:r>
            <a:endParaRPr lang="en-US" sz="2200" b="0">
              <a:effectLst/>
              <a:cs typeface="Arial" panose="020B0604020202020204" pitchFamily="34" charset="0"/>
            </a:endParaRPr>
          </a:p>
          <a:p>
            <a:pPr rtl="0">
              <a:spcBef>
                <a:spcPts val="0"/>
              </a:spcBef>
              <a:spcAft>
                <a:spcPts val="0"/>
              </a:spcAft>
            </a:pPr>
            <a:r>
              <a:rPr lang="en-US" sz="2200" b="0" i="0" u="none" strike="noStrike">
                <a:solidFill>
                  <a:srgbClr val="000000"/>
                </a:solidFill>
                <a:effectLst/>
                <a:cs typeface="Arial" panose="020B0604020202020204" pitchFamily="34" charset="0"/>
              </a:rPr>
              <a:t>John Hardy, GTA Mentor.</a:t>
            </a:r>
            <a:endParaRPr lang="en-US" sz="2200" b="0">
              <a:effectLst/>
              <a:cs typeface="Arial" panose="020B0604020202020204" pitchFamily="34" charset="0"/>
            </a:endParaRPr>
          </a:p>
          <a:p>
            <a:pPr rtl="0">
              <a:spcBef>
                <a:spcPts val="0"/>
              </a:spcBef>
              <a:spcAft>
                <a:spcPts val="0"/>
              </a:spcAft>
            </a:pPr>
            <a:r>
              <a:rPr lang="en-US" sz="2200" b="0" i="0" u="none" strike="noStrike">
                <a:solidFill>
                  <a:srgbClr val="000000"/>
                </a:solidFill>
                <a:effectLst/>
                <a:cs typeface="Arial" panose="020B0604020202020204" pitchFamily="34" charset="0"/>
              </a:rPr>
              <a:t>Engineering Department.</a:t>
            </a:r>
            <a:endParaRPr lang="en-US" sz="2200" b="0">
              <a:effectLst/>
              <a:cs typeface="Arial" panose="020B0604020202020204" pitchFamily="34" charset="0"/>
            </a:endParaRPr>
          </a:p>
          <a:p>
            <a:br>
              <a:rPr lang="en-US" sz="800"/>
            </a:br>
            <a:endParaRPr lang="en-US" sz="2200">
              <a:solidFill>
                <a:srgbClr val="000000"/>
              </a:solidFill>
              <a:latin typeface="Arial" panose="020B0604020202020204" pitchFamily="34" charset="0"/>
            </a:endParaRPr>
          </a:p>
        </p:txBody>
      </p:sp>
      <p:sp>
        <p:nvSpPr>
          <p:cNvPr id="2" name="Shape 68">
            <a:extLst>
              <a:ext uri="{FF2B5EF4-FFF2-40B4-BE49-F238E27FC236}">
                <a16:creationId xmlns:a16="http://schemas.microsoft.com/office/drawing/2014/main" id="{BDF18C05-64BB-1FD5-2E50-BD91C72C9442}"/>
              </a:ext>
            </a:extLst>
          </p:cNvPr>
          <p:cNvSpPr txBox="1"/>
          <p:nvPr/>
        </p:nvSpPr>
        <p:spPr>
          <a:xfrm>
            <a:off x="885094" y="15254744"/>
            <a:ext cx="9185140" cy="6310936"/>
          </a:xfrm>
          <a:prstGeom prst="rect">
            <a:avLst/>
          </a:prstGeom>
          <a:solidFill>
            <a:schemeClr val="bg1"/>
          </a:solidFill>
          <a:ln>
            <a:noFill/>
          </a:ln>
        </p:spPr>
        <p:txBody>
          <a:bodyPr spcFirstLastPara="1" wrap="square" lIns="83806" tIns="83806" rIns="83806" bIns="83806" anchor="t" anchorCtr="0">
            <a:noAutofit/>
          </a:bodyPr>
          <a:lstStyle/>
          <a:p>
            <a:pPr marL="34290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Measure hyperspectral range from 350 nm to 1000 nm at minimum.</a:t>
            </a:r>
          </a:p>
          <a:p>
            <a:pPr marL="34290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Design spectrometer electronics to seamlessly integrate with a custom-tailored Printed Circuit Board(PCB).</a:t>
            </a:r>
          </a:p>
          <a:p>
            <a:pPr marL="34290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Must have a low-power mode that enables it to operate on battery power for at least five days.</a:t>
            </a:r>
          </a:p>
          <a:p>
            <a:pPr marL="34290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Must be able to charge while running and have a self-sustaining power source. </a:t>
            </a:r>
          </a:p>
          <a:p>
            <a:pPr marL="34290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Must have a user interface to capture and save data in a CSV file format. </a:t>
            </a:r>
          </a:p>
          <a:p>
            <a:pPr marL="34290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Implemented Stretch Goals </a:t>
            </a:r>
          </a:p>
          <a:p>
            <a:pPr marL="2054225" lvl="1" indent="-342900">
              <a:spcBef>
                <a:spcPts val="1200"/>
              </a:spcBef>
              <a:spcAft>
                <a:spcPts val="1200"/>
              </a:spcAft>
              <a:buFont typeface="Courier New" panose="05000000000000000000" pitchFamily="2" charset="2"/>
              <a:buChar char="o"/>
            </a:pPr>
            <a:r>
              <a:rPr lang="en-US" sz="2200" dirty="0">
                <a:solidFill>
                  <a:srgbClr val="000000"/>
                </a:solidFill>
                <a:cs typeface="Arial"/>
              </a:rPr>
              <a:t>Auto-tune integration function.</a:t>
            </a:r>
          </a:p>
          <a:p>
            <a:pPr marL="2054225" lvl="1" indent="-342900">
              <a:spcBef>
                <a:spcPts val="1200"/>
              </a:spcBef>
              <a:spcAft>
                <a:spcPts val="1200"/>
              </a:spcAft>
              <a:buFont typeface="Courier New" panose="05000000000000000000" pitchFamily="2" charset="2"/>
              <a:buChar char="o"/>
            </a:pPr>
            <a:r>
              <a:rPr lang="en-US" sz="2200" dirty="0">
                <a:ea typeface="Calibri" panose="020F0502020204030204"/>
                <a:cs typeface="Arial"/>
              </a:rPr>
              <a:t>Supplemental power via Solar Panel</a:t>
            </a:r>
          </a:p>
        </p:txBody>
      </p:sp>
      <p:sp>
        <p:nvSpPr>
          <p:cNvPr id="4" name="Shape 63">
            <a:extLst>
              <a:ext uri="{FF2B5EF4-FFF2-40B4-BE49-F238E27FC236}">
                <a16:creationId xmlns:a16="http://schemas.microsoft.com/office/drawing/2014/main" id="{2925F9C8-2B03-8047-378F-87CDC9BE0598}"/>
              </a:ext>
            </a:extLst>
          </p:cNvPr>
          <p:cNvSpPr txBox="1"/>
          <p:nvPr/>
        </p:nvSpPr>
        <p:spPr>
          <a:xfrm>
            <a:off x="875947" y="14163956"/>
            <a:ext cx="9173241" cy="88016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a:ea typeface="Oswald"/>
                <a:cs typeface="Arial"/>
                <a:sym typeface="Oswald"/>
              </a:rPr>
              <a:t>Goals &amp; Requirements </a:t>
            </a:r>
            <a:endParaRPr sz="5000" b="1">
              <a:solidFill>
                <a:srgbClr val="003366"/>
              </a:solidFill>
              <a:latin typeface="Arial" panose="020B0604020202020204" pitchFamily="34" charset="0"/>
              <a:ea typeface="Oswald"/>
              <a:cs typeface="Arial" panose="020B0604020202020204" pitchFamily="34" charset="0"/>
              <a:sym typeface="Oswald"/>
            </a:endParaRPr>
          </a:p>
          <a:p>
            <a:endParaRPr lang="en-US" sz="1500">
              <a:solidFill>
                <a:srgbClr val="003366"/>
              </a:solidFill>
              <a:latin typeface="Oswald"/>
              <a:ea typeface="Oswald"/>
              <a:cs typeface="Oswald"/>
            </a:endParaRPr>
          </a:p>
        </p:txBody>
      </p:sp>
      <p:sp>
        <p:nvSpPr>
          <p:cNvPr id="5" name="Shape 68">
            <a:extLst>
              <a:ext uri="{FF2B5EF4-FFF2-40B4-BE49-F238E27FC236}">
                <a16:creationId xmlns:a16="http://schemas.microsoft.com/office/drawing/2014/main" id="{A0DFB5DF-688D-452E-2AE5-6CBC965DD00D}"/>
              </a:ext>
            </a:extLst>
          </p:cNvPr>
          <p:cNvSpPr txBox="1"/>
          <p:nvPr/>
        </p:nvSpPr>
        <p:spPr>
          <a:xfrm>
            <a:off x="12526710" y="22981756"/>
            <a:ext cx="11892937" cy="7280237"/>
          </a:xfrm>
          <a:prstGeom prst="rect">
            <a:avLst/>
          </a:prstGeom>
          <a:solidFill>
            <a:schemeClr val="bg1"/>
          </a:solidFill>
          <a:ln>
            <a:noFill/>
          </a:ln>
        </p:spPr>
        <p:txBody>
          <a:bodyPr spcFirstLastPara="1" wrap="square" lIns="83806" tIns="83806" rIns="83806" bIns="83806" anchor="t" anchorCtr="0">
            <a:noAutofit/>
          </a:bodyPr>
          <a:lstStyle/>
          <a:p>
            <a:pPr marL="342900" indent="-342900" fontAlgn="base">
              <a:spcBef>
                <a:spcPts val="1200"/>
              </a:spcBef>
              <a:spcAft>
                <a:spcPts val="1200"/>
              </a:spcAft>
              <a:buFont typeface="Wingdings"/>
              <a:buChar char="Ø"/>
            </a:pPr>
            <a:r>
              <a:rPr lang="en-US" sz="2200" dirty="0">
                <a:solidFill>
                  <a:srgbClr val="000000"/>
                </a:solidFill>
                <a:cs typeface="Arial"/>
              </a:rPr>
              <a:t>Test electrical hardware and software.</a:t>
            </a:r>
          </a:p>
          <a:p>
            <a:pPr marL="342900" indent="-342900">
              <a:spcBef>
                <a:spcPts val="1200"/>
              </a:spcBef>
              <a:spcAft>
                <a:spcPts val="1200"/>
              </a:spcAft>
              <a:buFont typeface="Wingdings"/>
              <a:buChar char="Ø"/>
            </a:pPr>
            <a:r>
              <a:rPr lang="en-US" sz="2200" dirty="0">
                <a:solidFill>
                  <a:srgbClr val="000000"/>
                </a:solidFill>
                <a:cs typeface="Arial"/>
              </a:rPr>
              <a:t>Fabricate the final design for the PCB.</a:t>
            </a:r>
            <a:endParaRPr lang="en-US" sz="2200" dirty="0">
              <a:solidFill>
                <a:srgbClr val="000000"/>
              </a:solidFill>
              <a:ea typeface="Calibri"/>
              <a:cs typeface="Arial"/>
            </a:endParaRPr>
          </a:p>
          <a:p>
            <a:pPr marL="342900" indent="-342900">
              <a:spcBef>
                <a:spcPts val="1200"/>
              </a:spcBef>
              <a:spcAft>
                <a:spcPts val="1200"/>
              </a:spcAft>
              <a:buFont typeface="Wingdings"/>
              <a:buChar char="Ø"/>
            </a:pPr>
            <a:r>
              <a:rPr lang="en-US" sz="2200" dirty="0">
                <a:solidFill>
                  <a:srgbClr val="000000"/>
                </a:solidFill>
                <a:cs typeface="Arial"/>
              </a:rPr>
              <a:t>Assemble the PCB.</a:t>
            </a:r>
            <a:endParaRPr lang="en-US" sz="2200" dirty="0">
              <a:solidFill>
                <a:srgbClr val="000000"/>
              </a:solidFill>
              <a:ea typeface="Calibri"/>
              <a:cs typeface="Arial"/>
            </a:endParaRPr>
          </a:p>
          <a:p>
            <a:pPr marL="342900" indent="-342900" fontAlgn="base">
              <a:spcBef>
                <a:spcPts val="1200"/>
              </a:spcBef>
              <a:spcAft>
                <a:spcPts val="1200"/>
              </a:spcAft>
              <a:buFont typeface="Wingdings"/>
              <a:buChar char="Ø"/>
            </a:pPr>
            <a:r>
              <a:rPr lang="en-US" sz="2200" dirty="0">
                <a:solidFill>
                  <a:srgbClr val="000000"/>
                </a:solidFill>
                <a:cs typeface="Arial"/>
              </a:rPr>
              <a:t>Integrate the optics and electronics to work in harmony.</a:t>
            </a:r>
            <a:endParaRPr lang="en-US" sz="2200" dirty="0">
              <a:solidFill>
                <a:srgbClr val="000000"/>
              </a:solidFill>
              <a:ea typeface="Calibri"/>
              <a:cs typeface="Arial"/>
            </a:endParaRPr>
          </a:p>
          <a:p>
            <a:pPr marL="342900" indent="-342900" fontAlgn="base">
              <a:spcBef>
                <a:spcPts val="1200"/>
              </a:spcBef>
              <a:spcAft>
                <a:spcPts val="1200"/>
              </a:spcAft>
              <a:buFont typeface="Wingdings"/>
              <a:buChar char="Ø"/>
            </a:pPr>
            <a:r>
              <a:rPr lang="en-US" sz="2200" dirty="0">
                <a:solidFill>
                  <a:srgbClr val="000000"/>
                </a:solidFill>
                <a:cs typeface="Arial"/>
              </a:rPr>
              <a:t>Calibration and characterization of spectrometer response and accuracy in the usable temperature range of an outdoor environment.</a:t>
            </a:r>
            <a:endParaRPr lang="en-US" sz="2200" dirty="0">
              <a:solidFill>
                <a:srgbClr val="000000"/>
              </a:solidFill>
              <a:ea typeface="Calibri"/>
              <a:cs typeface="Arial"/>
            </a:endParaRPr>
          </a:p>
          <a:p>
            <a:pPr marL="342900" indent="-342900">
              <a:spcBef>
                <a:spcPts val="1200"/>
              </a:spcBef>
              <a:spcAft>
                <a:spcPts val="1200"/>
              </a:spcAft>
              <a:buFont typeface="Wingdings"/>
              <a:buChar char="Ø"/>
            </a:pPr>
            <a:r>
              <a:rPr lang="en-US" sz="2200" dirty="0">
                <a:solidFill>
                  <a:srgbClr val="000000"/>
                </a:solidFill>
                <a:cs typeface="Arial"/>
              </a:rPr>
              <a:t>Flight mode for areal stereoscopy while deployed on a drone.</a:t>
            </a:r>
            <a:endParaRPr lang="en-US" sz="2200" dirty="0">
              <a:solidFill>
                <a:srgbClr val="000000"/>
              </a:solidFill>
              <a:ea typeface="Calibri"/>
              <a:cs typeface="Arial"/>
            </a:endParaRPr>
          </a:p>
          <a:p>
            <a:pPr marL="342900" indent="-342900">
              <a:spcBef>
                <a:spcPts val="1200"/>
              </a:spcBef>
              <a:spcAft>
                <a:spcPts val="1200"/>
              </a:spcAft>
              <a:buFont typeface="Wingdings"/>
              <a:buChar char="Ø"/>
            </a:pPr>
            <a:r>
              <a:rPr lang="en-US" sz="2200" dirty="0">
                <a:solidFill>
                  <a:srgbClr val="000000"/>
                </a:solidFill>
                <a:cs typeface="Arial"/>
              </a:rPr>
              <a:t>In situ testing of unit.</a:t>
            </a:r>
            <a:endParaRPr lang="en-US" sz="2200" dirty="0">
              <a:solidFill>
                <a:srgbClr val="000000"/>
              </a:solidFill>
              <a:ea typeface="Calibri"/>
              <a:cs typeface="Arial"/>
            </a:endParaRPr>
          </a:p>
          <a:p>
            <a:pPr marL="342900" indent="-342900">
              <a:spcBef>
                <a:spcPts val="1200"/>
              </a:spcBef>
              <a:spcAft>
                <a:spcPts val="1200"/>
              </a:spcAft>
              <a:buFont typeface="Wingdings"/>
              <a:buChar char="Ø"/>
            </a:pPr>
            <a:r>
              <a:rPr lang="en-US" sz="2200" dirty="0">
                <a:solidFill>
                  <a:srgbClr val="000000"/>
                </a:solidFill>
                <a:cs typeface="Arial"/>
              </a:rPr>
              <a:t>Test for maximum runtime without "plugged in" charging.</a:t>
            </a:r>
            <a:endParaRPr lang="en-US" sz="2200" dirty="0">
              <a:solidFill>
                <a:srgbClr val="000000"/>
              </a:solidFill>
              <a:ea typeface="Calibri"/>
              <a:cs typeface="Arial"/>
            </a:endParaRPr>
          </a:p>
          <a:p>
            <a:pPr marL="342900" indent="-342900">
              <a:spcBef>
                <a:spcPts val="1200"/>
              </a:spcBef>
              <a:spcAft>
                <a:spcPts val="1200"/>
              </a:spcAft>
              <a:buFont typeface="Wingdings"/>
              <a:buChar char="Ø"/>
            </a:pPr>
            <a:r>
              <a:rPr lang="en-US" sz="2200" dirty="0">
                <a:solidFill>
                  <a:srgbClr val="000000"/>
                </a:solidFill>
                <a:cs typeface="Arial"/>
              </a:rPr>
              <a:t>Design and develop the user interface. </a:t>
            </a:r>
            <a:endParaRPr lang="en-US" sz="2200" dirty="0">
              <a:solidFill>
                <a:srgbClr val="000000"/>
              </a:solidFill>
              <a:ea typeface="Calibri"/>
              <a:cs typeface="Arial"/>
            </a:endParaRPr>
          </a:p>
          <a:p>
            <a:pPr marL="342900" indent="-342900" fontAlgn="base">
              <a:spcBef>
                <a:spcPts val="1200"/>
              </a:spcBef>
              <a:spcAft>
                <a:spcPts val="1200"/>
              </a:spcAft>
              <a:buFont typeface="Wingdings"/>
              <a:buChar char="Ø"/>
            </a:pPr>
            <a:r>
              <a:rPr lang="en-US" sz="2200" dirty="0">
                <a:solidFill>
                  <a:srgbClr val="000000"/>
                </a:solidFill>
                <a:cs typeface="Arial"/>
              </a:rPr>
              <a:t>A second linear array to include a hyperspectral response from 1000 nm to 2500 nm (Stretch Goal).</a:t>
            </a:r>
            <a:endParaRPr lang="en-US" sz="2200" dirty="0">
              <a:solidFill>
                <a:srgbClr val="000000"/>
              </a:solidFill>
              <a:ea typeface="Calibri"/>
              <a:cs typeface="Arial"/>
            </a:endParaRPr>
          </a:p>
          <a:p>
            <a:pPr marL="342900" indent="-342900">
              <a:spcBef>
                <a:spcPts val="1200"/>
              </a:spcBef>
              <a:spcAft>
                <a:spcPts val="1200"/>
              </a:spcAft>
              <a:buFont typeface="Wingdings"/>
              <a:buChar char="Ø"/>
            </a:pPr>
            <a:r>
              <a:rPr lang="en-US" sz="2200" dirty="0">
                <a:solidFill>
                  <a:srgbClr val="000000"/>
                </a:solidFill>
                <a:cs typeface="Arial"/>
              </a:rPr>
              <a:t>Toggleable Wi-Fi connectivity (Stretch Goal).</a:t>
            </a:r>
            <a:endParaRPr lang="en-US" sz="2200" dirty="0">
              <a:solidFill>
                <a:srgbClr val="000000"/>
              </a:solidFill>
              <a:ea typeface="Calibri"/>
              <a:cs typeface="Arial"/>
            </a:endParaRPr>
          </a:p>
          <a:p>
            <a:pPr>
              <a:spcBef>
                <a:spcPts val="1200"/>
              </a:spcBef>
              <a:spcAft>
                <a:spcPts val="1200"/>
              </a:spcAft>
            </a:pPr>
            <a:endParaRPr lang="en-US" sz="2200" dirty="0">
              <a:solidFill>
                <a:srgbClr val="000000"/>
              </a:solidFill>
              <a:cs typeface="Arial"/>
            </a:endParaRPr>
          </a:p>
          <a:p>
            <a:pPr>
              <a:spcBef>
                <a:spcPts val="1200"/>
              </a:spcBef>
              <a:spcAft>
                <a:spcPts val="1200"/>
              </a:spcAft>
            </a:pPr>
            <a:endParaRPr lang="en-US" sz="2200" dirty="0">
              <a:solidFill>
                <a:srgbClr val="000000"/>
              </a:solidFill>
              <a:cs typeface="Arial"/>
            </a:endParaRPr>
          </a:p>
        </p:txBody>
      </p:sp>
      <p:sp>
        <p:nvSpPr>
          <p:cNvPr id="7" name="Shape 63">
            <a:extLst>
              <a:ext uri="{FF2B5EF4-FFF2-40B4-BE49-F238E27FC236}">
                <a16:creationId xmlns:a16="http://schemas.microsoft.com/office/drawing/2014/main" id="{34A7F5DB-1829-463E-A716-783CC04965B9}"/>
              </a:ext>
            </a:extLst>
          </p:cNvPr>
          <p:cNvSpPr txBox="1"/>
          <p:nvPr/>
        </p:nvSpPr>
        <p:spPr>
          <a:xfrm>
            <a:off x="12535032" y="21898786"/>
            <a:ext cx="9033152" cy="990244"/>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a:ea typeface="Oswald"/>
                <a:cs typeface="Arial"/>
                <a:sym typeface="Oswald"/>
              </a:rPr>
              <a:t>Future Work  </a:t>
            </a:r>
            <a:endParaRPr sz="5000" b="1">
              <a:solidFill>
                <a:srgbClr val="003366"/>
              </a:solidFill>
              <a:latin typeface="Arial" panose="020B0604020202020204" pitchFamily="34" charset="0"/>
              <a:ea typeface="Oswald"/>
              <a:cs typeface="Arial" panose="020B0604020202020204" pitchFamily="34" charset="0"/>
              <a:sym typeface="Oswald"/>
            </a:endParaRPr>
          </a:p>
          <a:p>
            <a:endParaRPr lang="en-US" sz="1500">
              <a:solidFill>
                <a:srgbClr val="003366"/>
              </a:solidFill>
              <a:latin typeface="Oswald"/>
              <a:ea typeface="Oswald"/>
              <a:cs typeface="Oswald"/>
            </a:endParaRPr>
          </a:p>
        </p:txBody>
      </p:sp>
      <p:sp>
        <p:nvSpPr>
          <p:cNvPr id="12" name="Shape 68">
            <a:extLst>
              <a:ext uri="{FF2B5EF4-FFF2-40B4-BE49-F238E27FC236}">
                <a16:creationId xmlns:a16="http://schemas.microsoft.com/office/drawing/2014/main" id="{6158C6FC-AC9D-B8B0-815D-DC206AAD9620}"/>
              </a:ext>
            </a:extLst>
          </p:cNvPr>
          <p:cNvSpPr txBox="1"/>
          <p:nvPr/>
        </p:nvSpPr>
        <p:spPr>
          <a:xfrm>
            <a:off x="881374" y="7636233"/>
            <a:ext cx="9168844" cy="6195760"/>
          </a:xfrm>
          <a:prstGeom prst="rect">
            <a:avLst/>
          </a:prstGeom>
          <a:solidFill>
            <a:schemeClr val="bg1"/>
          </a:solidFill>
          <a:ln>
            <a:noFill/>
          </a:ln>
        </p:spPr>
        <p:txBody>
          <a:bodyPr spcFirstLastPara="1" wrap="square" lIns="83806" tIns="83806" rIns="83806" bIns="83806" anchor="t" anchorCtr="0">
            <a:noAutofit/>
          </a:bodyPr>
          <a:lstStyle/>
          <a:p>
            <a:pPr marL="5715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The health and diversity of plants in a forest can be determined by the condition of the forest, which can also serve as an indication of plant diseases and fire hazards. However, traditional methods of measuring forest health can be cumbersome, time-consuming, and require significant labor. This highlights the need for a system that can evaluate forest health with minimal effort and waiting time.</a:t>
            </a:r>
          </a:p>
          <a:p>
            <a:pPr marL="5715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The main goal of this project is to develop and calibrate a spectrometer that can evaluate the general health of forests. The device will enable researchers to capture and store spectral image wavelengths that can be utilized to determine the condition of plants and trees. By having remote data-capturing features, the device will eliminate the necessity for physical presence during data collection.</a:t>
            </a:r>
            <a:endParaRPr lang="en-US" sz="2200" dirty="0">
              <a:solidFill>
                <a:srgbClr val="000000"/>
              </a:solidFill>
              <a:ea typeface="Calibri"/>
              <a:cs typeface="Arial"/>
            </a:endParaRPr>
          </a:p>
          <a:p>
            <a:pPr marL="5715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A spectrometer is a scientific instrument that measures electromagnetic radiation from visible to near-infrared wavelengths. It has many uses in scientific research, including monitoring plant health and analyzing chemical composition.</a:t>
            </a:r>
            <a:endParaRPr lang="en-US" sz="2200" dirty="0">
              <a:solidFill>
                <a:srgbClr val="000000"/>
              </a:solidFill>
              <a:ea typeface="Calibri"/>
              <a:cs typeface="Arial"/>
            </a:endParaRPr>
          </a:p>
          <a:p>
            <a:pPr rtl="0" fontAlgn="base">
              <a:spcBef>
                <a:spcPts val="1200"/>
              </a:spcBef>
              <a:spcAft>
                <a:spcPts val="1200"/>
              </a:spcAft>
            </a:pPr>
            <a:endParaRPr lang="en-US" sz="1800" b="0" i="0" u="none" strike="noStrike">
              <a:solidFill>
                <a:srgbClr val="000000"/>
              </a:solidFill>
              <a:effectLst/>
              <a:latin typeface="Arial" panose="020B0604020202020204" pitchFamily="34" charset="0"/>
            </a:endParaRPr>
          </a:p>
        </p:txBody>
      </p:sp>
      <p:pic>
        <p:nvPicPr>
          <p:cNvPr id="3" name="Picture 2" descr="A group of electronic components&#10;&#10;Description automatically generated">
            <a:extLst>
              <a:ext uri="{FF2B5EF4-FFF2-40B4-BE49-F238E27FC236}">
                <a16:creationId xmlns:a16="http://schemas.microsoft.com/office/drawing/2014/main" id="{4C844520-B4B9-741A-4BB7-F14554DB47E9}"/>
              </a:ext>
            </a:extLst>
          </p:cNvPr>
          <p:cNvPicPr>
            <a:picLocks noChangeAspect="1"/>
          </p:cNvPicPr>
          <p:nvPr/>
        </p:nvPicPr>
        <p:blipFill>
          <a:blip r:embed="rId4"/>
          <a:stretch>
            <a:fillRect/>
          </a:stretch>
        </p:blipFill>
        <p:spPr>
          <a:xfrm>
            <a:off x="8182286" y="23335232"/>
            <a:ext cx="3247223" cy="2167973"/>
          </a:xfrm>
          <a:prstGeom prst="rect">
            <a:avLst/>
          </a:prstGeom>
        </p:spPr>
      </p:pic>
      <p:pic>
        <p:nvPicPr>
          <p:cNvPr id="11" name="Picture 10" descr="A group of microchips with different components&#10;&#10;Description automatically generated">
            <a:extLst>
              <a:ext uri="{FF2B5EF4-FFF2-40B4-BE49-F238E27FC236}">
                <a16:creationId xmlns:a16="http://schemas.microsoft.com/office/drawing/2014/main" id="{9605BA58-FA42-213D-0409-EB9A58E1BE39}"/>
              </a:ext>
            </a:extLst>
          </p:cNvPr>
          <p:cNvPicPr>
            <a:picLocks noChangeAspect="1"/>
          </p:cNvPicPr>
          <p:nvPr/>
        </p:nvPicPr>
        <p:blipFill>
          <a:blip r:embed="rId5"/>
          <a:stretch>
            <a:fillRect/>
          </a:stretch>
        </p:blipFill>
        <p:spPr>
          <a:xfrm>
            <a:off x="5025281" y="23335232"/>
            <a:ext cx="2778301" cy="2167973"/>
          </a:xfrm>
          <a:prstGeom prst="rect">
            <a:avLst/>
          </a:prstGeom>
        </p:spPr>
      </p:pic>
      <p:pic>
        <p:nvPicPr>
          <p:cNvPr id="13" name="Picture 12">
            <a:extLst>
              <a:ext uri="{FF2B5EF4-FFF2-40B4-BE49-F238E27FC236}">
                <a16:creationId xmlns:a16="http://schemas.microsoft.com/office/drawing/2014/main" id="{8712A14B-01CC-B19C-983F-A6AC26370139}"/>
              </a:ext>
            </a:extLst>
          </p:cNvPr>
          <p:cNvPicPr>
            <a:picLocks noChangeAspect="1"/>
          </p:cNvPicPr>
          <p:nvPr/>
        </p:nvPicPr>
        <p:blipFill>
          <a:blip r:embed="rId6"/>
          <a:stretch>
            <a:fillRect/>
          </a:stretch>
        </p:blipFill>
        <p:spPr>
          <a:xfrm>
            <a:off x="5223972" y="25928647"/>
            <a:ext cx="5923901" cy="2372443"/>
          </a:xfrm>
          <a:prstGeom prst="rect">
            <a:avLst/>
          </a:prstGeom>
        </p:spPr>
      </p:pic>
      <p:sp>
        <p:nvSpPr>
          <p:cNvPr id="16" name="TextBox 15">
            <a:extLst>
              <a:ext uri="{FF2B5EF4-FFF2-40B4-BE49-F238E27FC236}">
                <a16:creationId xmlns:a16="http://schemas.microsoft.com/office/drawing/2014/main" id="{16C14E4B-1786-E840-EFBA-A6496120B8AB}"/>
              </a:ext>
            </a:extLst>
          </p:cNvPr>
          <p:cNvSpPr txBox="1"/>
          <p:nvPr/>
        </p:nvSpPr>
        <p:spPr>
          <a:xfrm>
            <a:off x="878490" y="23002631"/>
            <a:ext cx="4141814" cy="7257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200">
                <a:cs typeface="Calibri"/>
              </a:rPr>
              <a:t>Final dimensions of the three thermally isolated PCBs are being refined in tandem with the ME team we are working with. </a:t>
            </a:r>
            <a:endParaRPr lang="en-US"/>
          </a:p>
          <a:p>
            <a:pPr marL="342900" indent="-342900">
              <a:buFont typeface="Wingdings"/>
              <a:buChar char="Ø"/>
            </a:pPr>
            <a:endParaRPr lang="en-US" sz="2200">
              <a:cs typeface="Calibri"/>
            </a:endParaRPr>
          </a:p>
          <a:p>
            <a:pPr marL="342900" indent="-342900">
              <a:buFont typeface="Wingdings"/>
              <a:buChar char="Ø"/>
            </a:pPr>
            <a:r>
              <a:rPr lang="en-US" sz="2200">
                <a:cs typeface="Calibri"/>
              </a:rPr>
              <a:t>The design is centered around the optical assembly, which will focus gradated and columnated light onto the Linear Array. </a:t>
            </a:r>
            <a:r>
              <a:rPr lang="en-US" sz="2200">
                <a:ea typeface="+mn-lt"/>
                <a:cs typeface="+mn-lt"/>
              </a:rPr>
              <a:t>(Toshiba TCD1304DG)</a:t>
            </a:r>
            <a:r>
              <a:rPr lang="en-US" sz="2200">
                <a:cs typeface="Calibri"/>
              </a:rPr>
              <a:t>. </a:t>
            </a:r>
            <a:endParaRPr lang="en-US"/>
          </a:p>
          <a:p>
            <a:pPr marL="342900" indent="-342900">
              <a:buFont typeface="Wingdings"/>
              <a:buChar char="Ø"/>
            </a:pPr>
            <a:endParaRPr lang="en-US" sz="2200">
              <a:cs typeface="Calibri"/>
            </a:endParaRPr>
          </a:p>
          <a:p>
            <a:pPr marL="342900" indent="-342900">
              <a:buFont typeface="Wingdings"/>
              <a:buChar char="Ø"/>
            </a:pPr>
            <a:r>
              <a:rPr lang="en-US" sz="2200">
                <a:cs typeface="Calibri"/>
              </a:rPr>
              <a:t>A hyperspectral response curve provided Linear Array for wavelengths in the Near Infrared (NIR) range, but will include design space for a second chip in future developments to for added range in hyperspectral responsivity.</a:t>
            </a:r>
            <a:endParaRPr lang="en-US" sz="2200">
              <a:ea typeface="Calibri"/>
              <a:cs typeface="Calibri"/>
            </a:endParaRPr>
          </a:p>
        </p:txBody>
      </p:sp>
      <p:pic>
        <p:nvPicPr>
          <p:cNvPr id="15" name="Picture 14" descr="A computer diagram of a circuit board&#10;&#10;Description automatically generated">
            <a:extLst>
              <a:ext uri="{FF2B5EF4-FFF2-40B4-BE49-F238E27FC236}">
                <a16:creationId xmlns:a16="http://schemas.microsoft.com/office/drawing/2014/main" id="{038B1A7B-4BDE-F374-0597-18D19776BD7F}"/>
              </a:ext>
            </a:extLst>
          </p:cNvPr>
          <p:cNvPicPr>
            <a:picLocks noChangeAspect="1"/>
          </p:cNvPicPr>
          <p:nvPr/>
        </p:nvPicPr>
        <p:blipFill>
          <a:blip r:embed="rId7"/>
          <a:stretch>
            <a:fillRect/>
          </a:stretch>
        </p:blipFill>
        <p:spPr>
          <a:xfrm>
            <a:off x="10675223" y="7781750"/>
            <a:ext cx="13843396" cy="8022363"/>
          </a:xfrm>
          <a:prstGeom prst="rect">
            <a:avLst/>
          </a:prstGeom>
        </p:spPr>
      </p:pic>
      <p:sp>
        <p:nvSpPr>
          <p:cNvPr id="18" name="TextBox 17">
            <a:extLst>
              <a:ext uri="{FF2B5EF4-FFF2-40B4-BE49-F238E27FC236}">
                <a16:creationId xmlns:a16="http://schemas.microsoft.com/office/drawing/2014/main" id="{86C65FB6-163D-54D4-58F6-154072D51624}"/>
              </a:ext>
            </a:extLst>
          </p:cNvPr>
          <p:cNvSpPr txBox="1"/>
          <p:nvPr/>
        </p:nvSpPr>
        <p:spPr>
          <a:xfrm>
            <a:off x="10521498" y="16596225"/>
            <a:ext cx="14145934"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200">
                <a:ea typeface="Calibri"/>
                <a:cs typeface="Calibri" panose="020F0502020204030204"/>
              </a:rPr>
              <a:t>Microcontroller running </a:t>
            </a:r>
            <a:r>
              <a:rPr lang="en-US" sz="2200" err="1">
                <a:ea typeface="Calibri"/>
                <a:cs typeface="Calibri" panose="020F0502020204030204"/>
              </a:rPr>
              <a:t>MicroPython</a:t>
            </a:r>
            <a:r>
              <a:rPr lang="en-US" sz="2200">
                <a:ea typeface="Calibri"/>
                <a:cs typeface="Calibri" panose="020F0502020204030204"/>
              </a:rPr>
              <a:t> and dual-core ARM processor selected to maximize the efficiency, control, and power consumption of the spectrometer electronics unit.</a:t>
            </a:r>
          </a:p>
          <a:p>
            <a:pPr marL="342900" indent="-342900">
              <a:buFont typeface="Wingdings"/>
              <a:buChar char="Ø"/>
            </a:pPr>
            <a:r>
              <a:rPr lang="en-US" sz="2200">
                <a:ea typeface="Calibri"/>
                <a:cs typeface="Calibri" panose="020F0502020204030204"/>
              </a:rPr>
              <a:t>Power module will supply power intelligently by selecting other active voltage sources when available, to conserve and charge the lithium polymer battery.</a:t>
            </a:r>
          </a:p>
          <a:p>
            <a:pPr marL="342900" indent="-342900">
              <a:buFont typeface="Wingdings"/>
              <a:buChar char="Ø"/>
            </a:pPr>
            <a:r>
              <a:rPr lang="en-US" sz="2200">
                <a:ea typeface="Calibri"/>
                <a:cs typeface="Calibri" panose="020F0502020204030204"/>
              </a:rPr>
              <a:t>Onboard expandable flash memory will store data points including:</a:t>
            </a:r>
          </a:p>
          <a:p>
            <a:pPr marL="2054225" lvl="1" indent="-342900">
              <a:buFont typeface="Courier New"/>
              <a:buChar char="o"/>
            </a:pPr>
            <a:r>
              <a:rPr lang="en-US" sz="2200">
                <a:ea typeface="Calibri"/>
                <a:cs typeface="Calibri" panose="020F0502020204030204"/>
              </a:rPr>
              <a:t>NIR wavelengths</a:t>
            </a:r>
          </a:p>
          <a:p>
            <a:pPr marL="2054225" lvl="1" indent="-342900">
              <a:buFont typeface="Courier New"/>
              <a:buChar char="o"/>
            </a:pPr>
            <a:r>
              <a:rPr lang="en-US" sz="2200">
                <a:ea typeface="Calibri"/>
                <a:cs typeface="Calibri" panose="020F0502020204030204"/>
              </a:rPr>
              <a:t>Temperature / Humidity</a:t>
            </a:r>
          </a:p>
          <a:p>
            <a:pPr marL="2054225" lvl="1" indent="-342900">
              <a:buFont typeface="Courier New"/>
              <a:buChar char="o"/>
            </a:pPr>
            <a:r>
              <a:rPr lang="en-US" sz="2200">
                <a:ea typeface="Calibri"/>
                <a:cs typeface="Calibri" panose="020F0502020204030204"/>
              </a:rPr>
              <a:t>Barometric pressure / Altitude</a:t>
            </a:r>
          </a:p>
          <a:p>
            <a:pPr marL="2054225" lvl="1" indent="-342900">
              <a:buFont typeface="Courier New"/>
              <a:buChar char="o"/>
            </a:pPr>
            <a:r>
              <a:rPr lang="en-US" sz="2200">
                <a:ea typeface="Calibri"/>
                <a:cs typeface="Calibri" panose="020F0502020204030204"/>
              </a:rPr>
              <a:t>Angle of inclination</a:t>
            </a:r>
          </a:p>
          <a:p>
            <a:pPr marL="342900" indent="-342900">
              <a:buFont typeface="Wingdings"/>
              <a:buChar char="Ø"/>
            </a:pPr>
            <a:r>
              <a:rPr lang="en-US" sz="2200">
                <a:ea typeface="Calibri"/>
                <a:cs typeface="Calibri" panose="020F0502020204030204"/>
              </a:rPr>
              <a:t>The control and power modules will be housed in a separate chamber to isolate the optical assembly from temperature induced aberrations and noise.</a:t>
            </a:r>
          </a:p>
          <a:p>
            <a:pPr marL="342900" indent="-342900">
              <a:buFont typeface="Wingdings"/>
              <a:buChar char="Ø"/>
            </a:pPr>
            <a:r>
              <a:rPr lang="en-US" sz="2200">
                <a:ea typeface="Calibri"/>
                <a:cs typeface="Calibri" panose="020F0502020204030204"/>
              </a:rPr>
              <a:t>A toggleable Auto Integration-Time module will change electronic shutter and readout time of the Toshiba Linear Array to adapt optimal exposure to current light conditions. This module will use no power while deactivated.</a:t>
            </a:r>
          </a:p>
          <a:p>
            <a:pPr marL="342900" indent="-342900">
              <a:buFont typeface="Wingdings"/>
              <a:buChar char="Ø"/>
            </a:pPr>
            <a:r>
              <a:rPr lang="en-US" sz="2200">
                <a:ea typeface="Calibri"/>
                <a:cs typeface="Calibri" panose="020F0502020204030204"/>
              </a:rPr>
              <a:t>A tunable conditioning circuit to optimize and limit the analog output signal from the Toshiba TCD1304DG.</a:t>
            </a:r>
          </a:p>
          <a:p>
            <a:pPr marL="342900" indent="-342900">
              <a:buFont typeface="Wingdings"/>
              <a:buChar char="Ø"/>
            </a:pPr>
            <a:endParaRPr lang="en-US" sz="2200">
              <a:ea typeface="Calibri"/>
              <a:cs typeface="Calibri" panose="020F0502020204030204"/>
            </a:endParaRPr>
          </a:p>
        </p:txBody>
      </p:sp>
      <p:pic>
        <p:nvPicPr>
          <p:cNvPr id="8" name="Picture 7" descr="A screenshot of a computer&#10;&#10;Description automatically generated">
            <a:extLst>
              <a:ext uri="{FF2B5EF4-FFF2-40B4-BE49-F238E27FC236}">
                <a16:creationId xmlns:a16="http://schemas.microsoft.com/office/drawing/2014/main" id="{11E045DB-BE86-C67C-78F0-49E0FE0E8416}"/>
              </a:ext>
            </a:extLst>
          </p:cNvPr>
          <p:cNvPicPr>
            <a:picLocks noChangeAspect="1"/>
          </p:cNvPicPr>
          <p:nvPr/>
        </p:nvPicPr>
        <p:blipFill>
          <a:blip r:embed="rId8"/>
          <a:stretch>
            <a:fillRect/>
          </a:stretch>
        </p:blipFill>
        <p:spPr>
          <a:xfrm>
            <a:off x="25867518" y="7969695"/>
            <a:ext cx="4313803" cy="11200987"/>
          </a:xfrm>
          <a:prstGeom prst="rect">
            <a:avLst/>
          </a:prstGeom>
        </p:spPr>
      </p:pic>
      <p:pic>
        <p:nvPicPr>
          <p:cNvPr id="20" name="Picture 19" descr="A screenshot of a table&#10;&#10;Description automatically generated">
            <a:extLst>
              <a:ext uri="{FF2B5EF4-FFF2-40B4-BE49-F238E27FC236}">
                <a16:creationId xmlns:a16="http://schemas.microsoft.com/office/drawing/2014/main" id="{DCEAD6C7-6572-D5A1-24C1-00725FF85A64}"/>
              </a:ext>
            </a:extLst>
          </p:cNvPr>
          <p:cNvPicPr>
            <a:picLocks noChangeAspect="1"/>
          </p:cNvPicPr>
          <p:nvPr/>
        </p:nvPicPr>
        <p:blipFill>
          <a:blip r:embed="rId9"/>
          <a:stretch>
            <a:fillRect/>
          </a:stretch>
        </p:blipFill>
        <p:spPr>
          <a:xfrm>
            <a:off x="31023151" y="7925069"/>
            <a:ext cx="7395057" cy="4092018"/>
          </a:xfrm>
          <a:prstGeom prst="rect">
            <a:avLst/>
          </a:prstGeom>
        </p:spPr>
      </p:pic>
      <p:pic>
        <p:nvPicPr>
          <p:cNvPr id="14" name="Picture 13" descr="A table with text and symbols&#10;&#10;Description automatically generated">
            <a:extLst>
              <a:ext uri="{FF2B5EF4-FFF2-40B4-BE49-F238E27FC236}">
                <a16:creationId xmlns:a16="http://schemas.microsoft.com/office/drawing/2014/main" id="{65D1CF30-787E-089C-03B5-AB40938F6E66}"/>
              </a:ext>
            </a:extLst>
          </p:cNvPr>
          <p:cNvPicPr>
            <a:picLocks noChangeAspect="1"/>
          </p:cNvPicPr>
          <p:nvPr/>
        </p:nvPicPr>
        <p:blipFill>
          <a:blip r:embed="rId10"/>
          <a:stretch>
            <a:fillRect/>
          </a:stretch>
        </p:blipFill>
        <p:spPr>
          <a:xfrm>
            <a:off x="31275313" y="14245583"/>
            <a:ext cx="6918753" cy="4923150"/>
          </a:xfrm>
          <a:prstGeom prst="rect">
            <a:avLst/>
          </a:prstGeom>
        </p:spPr>
      </p:pic>
      <p:sp>
        <p:nvSpPr>
          <p:cNvPr id="22" name="TextBox 21">
            <a:extLst>
              <a:ext uri="{FF2B5EF4-FFF2-40B4-BE49-F238E27FC236}">
                <a16:creationId xmlns:a16="http://schemas.microsoft.com/office/drawing/2014/main" id="{F6F06845-0FBE-5A18-2DF7-650E220DF41B}"/>
              </a:ext>
            </a:extLst>
          </p:cNvPr>
          <p:cNvSpPr txBox="1"/>
          <p:nvPr/>
        </p:nvSpPr>
        <p:spPr>
          <a:xfrm>
            <a:off x="31286037" y="19690080"/>
            <a:ext cx="691749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200" b="1">
                <a:cs typeface="Calibri"/>
              </a:rPr>
              <a:t>Table 3: LED light patterns are included in hopes of making it more user friendly, giving color codes for certain states of the spectrometer.</a:t>
            </a:r>
            <a:endParaRPr lang="en-US" sz="6700" b="1">
              <a:cs typeface="Calibri"/>
            </a:endParaRPr>
          </a:p>
        </p:txBody>
      </p:sp>
      <p:sp>
        <p:nvSpPr>
          <p:cNvPr id="23" name="TextBox 22">
            <a:extLst>
              <a:ext uri="{FF2B5EF4-FFF2-40B4-BE49-F238E27FC236}">
                <a16:creationId xmlns:a16="http://schemas.microsoft.com/office/drawing/2014/main" id="{BBACF371-5E9F-C2F7-4ABE-1E1E9390482B}"/>
              </a:ext>
            </a:extLst>
          </p:cNvPr>
          <p:cNvSpPr txBox="1"/>
          <p:nvPr/>
        </p:nvSpPr>
        <p:spPr>
          <a:xfrm>
            <a:off x="5379103" y="28487878"/>
            <a:ext cx="561533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cs typeface="Calibri"/>
              </a:rPr>
              <a:t>Figure 1: Spectrometer Electronics:</a:t>
            </a:r>
            <a:endParaRPr lang="en-US" sz="6700" b="1" dirty="0">
              <a:cs typeface="Calibri" panose="020F0502020204030204"/>
            </a:endParaRPr>
          </a:p>
          <a:p>
            <a:pPr algn="ctr"/>
            <a:r>
              <a:rPr lang="en-US" sz="2200" b="1" dirty="0">
                <a:cs typeface="Calibri"/>
              </a:rPr>
              <a:t>Linear Array, Environmental Sensors, &amp; Control / Power PCBs</a:t>
            </a:r>
            <a:endParaRPr lang="en-US" b="1" dirty="0">
              <a:cs typeface="Calibri" panose="020F0502020204030204"/>
            </a:endParaRPr>
          </a:p>
        </p:txBody>
      </p:sp>
      <p:sp>
        <p:nvSpPr>
          <p:cNvPr id="25" name="TextBox 24">
            <a:extLst>
              <a:ext uri="{FF2B5EF4-FFF2-40B4-BE49-F238E27FC236}">
                <a16:creationId xmlns:a16="http://schemas.microsoft.com/office/drawing/2014/main" id="{145F6209-4DB7-5034-919D-00EB0D2B3BA9}"/>
              </a:ext>
            </a:extLst>
          </p:cNvPr>
          <p:cNvSpPr txBox="1"/>
          <p:nvPr/>
        </p:nvSpPr>
        <p:spPr>
          <a:xfrm>
            <a:off x="12548557" y="15853535"/>
            <a:ext cx="1012145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cs typeface="Calibri"/>
              </a:rPr>
              <a:t>Figure 2: Electrical schematics showing the three submodules of the spectrometer</a:t>
            </a:r>
            <a:endParaRPr lang="en-US" b="1"/>
          </a:p>
        </p:txBody>
      </p:sp>
      <p:sp>
        <p:nvSpPr>
          <p:cNvPr id="26" name="TextBox 25">
            <a:extLst>
              <a:ext uri="{FF2B5EF4-FFF2-40B4-BE49-F238E27FC236}">
                <a16:creationId xmlns:a16="http://schemas.microsoft.com/office/drawing/2014/main" id="{FAAC8B5D-B86C-6AC7-05EE-D2122CDAE820}"/>
              </a:ext>
            </a:extLst>
          </p:cNvPr>
          <p:cNvSpPr txBox="1"/>
          <p:nvPr/>
        </p:nvSpPr>
        <p:spPr>
          <a:xfrm>
            <a:off x="25291790" y="19690080"/>
            <a:ext cx="549005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200" b="1">
                <a:cs typeface="Calibri"/>
              </a:rPr>
              <a:t>Table 1: Pin Labels represent pins used on the </a:t>
            </a:r>
            <a:r>
              <a:rPr lang="en-US" sz="2200" b="1" err="1">
                <a:cs typeface="Calibri"/>
              </a:rPr>
              <a:t>PyBoard</a:t>
            </a:r>
            <a:r>
              <a:rPr lang="en-US" sz="2200" b="1">
                <a:cs typeface="Calibri"/>
              </a:rPr>
              <a:t> as seen in the schematic, with each of their functions listed. Any pins not included have No Connection (N.C.).</a:t>
            </a:r>
            <a:endParaRPr lang="en-US" sz="6700" b="1">
              <a:cs typeface="Calibri" panose="020F0502020204030204"/>
            </a:endParaRPr>
          </a:p>
        </p:txBody>
      </p:sp>
      <p:sp>
        <p:nvSpPr>
          <p:cNvPr id="27" name="TextBox 26">
            <a:extLst>
              <a:ext uri="{FF2B5EF4-FFF2-40B4-BE49-F238E27FC236}">
                <a16:creationId xmlns:a16="http://schemas.microsoft.com/office/drawing/2014/main" id="{56A63467-7893-B9E1-495D-7A9C483D691F}"/>
              </a:ext>
            </a:extLst>
          </p:cNvPr>
          <p:cNvSpPr txBox="1"/>
          <p:nvPr/>
        </p:nvSpPr>
        <p:spPr>
          <a:xfrm>
            <a:off x="31033664" y="12295796"/>
            <a:ext cx="739421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Sans-Serif"/>
              <a:buChar char="Ø"/>
            </a:pPr>
            <a:r>
              <a:rPr lang="en-US" sz="2200" b="1">
                <a:cs typeface="Calibri"/>
              </a:rPr>
              <a:t>Table 2: Specs of each individual component are listed for absolute maximum ratings. The actual spectrometer will typically not run at these ratings, but it is built for them to ensure it does not overload.</a:t>
            </a:r>
          </a:p>
        </p:txBody>
      </p:sp>
    </p:spTree>
    <p:extLst>
      <p:ext uri="{BB962C8B-B14F-4D97-AF65-F5344CB8AC3E}">
        <p14:creationId xmlns:p14="http://schemas.microsoft.com/office/powerpoint/2010/main" val="31208285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2121</Words>
  <Application>Microsoft Office PowerPoint</Application>
  <PresentationFormat>Custom</PresentationFormat>
  <Paragraphs>131</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Courier New</vt:lpstr>
      <vt:lpstr>Oswald</vt:lpstr>
      <vt:lpstr>Wingdings</vt:lpstr>
      <vt:lpstr>Wingdings,Sans-Serif</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Manolo Ortiz</cp:lastModifiedBy>
  <cp:revision>23</cp:revision>
  <dcterms:created xsi:type="dcterms:W3CDTF">2018-10-09T15:34:40Z</dcterms:created>
  <dcterms:modified xsi:type="dcterms:W3CDTF">2023-11-29T00:30:16Z</dcterms:modified>
</cp:coreProperties>
</file>