
<file path=[Content_Types].xml><?xml version="1.0" encoding="utf-8"?>
<Types xmlns="http://schemas.openxmlformats.org/package/2006/content-types">
  <Default Extension="xml" ContentType="application/xml"/>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60" r:id="rId1"/>
  </p:sldMasterIdLst>
  <p:notesMasterIdLst>
    <p:notesMasterId r:id="rId18"/>
  </p:notesMasterIdLst>
  <p:sldIdLst>
    <p:sldId id="256" r:id="rId2"/>
    <p:sldId id="257" r:id="rId3"/>
    <p:sldId id="258" r:id="rId4"/>
    <p:sldId id="274" r:id="rId5"/>
    <p:sldId id="273" r:id="rId6"/>
    <p:sldId id="261" r:id="rId7"/>
    <p:sldId id="275" r:id="rId8"/>
    <p:sldId id="276" r:id="rId9"/>
    <p:sldId id="264" r:id="rId10"/>
    <p:sldId id="265" r:id="rId11"/>
    <p:sldId id="266" r:id="rId12"/>
    <p:sldId id="267" r:id="rId13"/>
    <p:sldId id="268" r:id="rId14"/>
    <p:sldId id="269" r:id="rId15"/>
    <p:sldId id="270" r:id="rId16"/>
    <p:sldId id="271" r:id="rId17"/>
  </p:sldIdLst>
  <p:sldSz cx="9144000" cy="5143500" type="screen16x9"/>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4752" autoAdjust="0"/>
    <p:restoredTop sz="59713"/>
  </p:normalViewPr>
  <p:slideViewPr>
    <p:cSldViewPr snapToGrid="0">
      <p:cViewPr varScale="1">
        <p:scale>
          <a:sx n="76" d="100"/>
          <a:sy n="76" d="100"/>
        </p:scale>
        <p:origin x="2240" y="1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viewProps" Target="viewProps.xml"/><Relationship Id="rId21" Type="http://schemas.openxmlformats.org/officeDocument/2006/relationships/theme" Target="theme/theme1.xml"/><Relationship Id="rId22"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notesMaster" Target="notesMasters/notesMaster1.xml"/><Relationship Id="rId19" Type="http://schemas.openxmlformats.org/officeDocument/2006/relationships/presProps" Target="presProp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Shape 3"/>
          <p:cNvSpPr>
            <a:spLocks noGrp="1" noRot="1" noChangeAspect="1"/>
          </p:cNvSpPr>
          <p:nvPr>
            <p:ph type="sldImg" idx="2"/>
          </p:nvPr>
        </p:nvSpPr>
        <p:spPr>
          <a:xfrm>
            <a:off x="381300" y="685800"/>
            <a:ext cx="6096075"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4" name="Shape 4"/>
          <p:cNvSpPr txBox="1">
            <a:spLocks noGrp="1"/>
          </p:cNvSpPr>
          <p:nvPr>
            <p:ph type="body" idx="1"/>
          </p:nvPr>
        </p:nvSpPr>
        <p:spPr>
          <a:xfrm>
            <a:off x="685800" y="4343400"/>
            <a:ext cx="5486400" cy="4114800"/>
          </a:xfrm>
          <a:prstGeom prst="rect">
            <a:avLst/>
          </a:prstGeom>
          <a:noFill/>
          <a:ln>
            <a:noFill/>
          </a:ln>
        </p:spPr>
        <p:txBody>
          <a:bodyPr wrap="square" lIns="91425" tIns="91425" rIns="91425" bIns="91425" anchor="t" anchorCtr="0"/>
          <a:lstStyle>
            <a:lvl1pPr lvl="0">
              <a:spcBef>
                <a:spcPts val="0"/>
              </a:spcBef>
              <a:buSzPct val="100000"/>
              <a:buChar char="●"/>
              <a:defRPr sz="1100"/>
            </a:lvl1pPr>
            <a:lvl2pPr lvl="1">
              <a:spcBef>
                <a:spcPts val="0"/>
              </a:spcBef>
              <a:buSzPct val="100000"/>
              <a:buChar char="○"/>
              <a:defRPr sz="1100"/>
            </a:lvl2pPr>
            <a:lvl3pPr lvl="2">
              <a:spcBef>
                <a:spcPts val="0"/>
              </a:spcBef>
              <a:buSzPct val="100000"/>
              <a:buChar char="■"/>
              <a:defRPr sz="1100"/>
            </a:lvl3pPr>
            <a:lvl4pPr lvl="3">
              <a:spcBef>
                <a:spcPts val="0"/>
              </a:spcBef>
              <a:buSzPct val="100000"/>
              <a:buChar char="●"/>
              <a:defRPr sz="1100"/>
            </a:lvl4pPr>
            <a:lvl5pPr lvl="4">
              <a:spcBef>
                <a:spcPts val="0"/>
              </a:spcBef>
              <a:buSzPct val="100000"/>
              <a:buChar char="○"/>
              <a:defRPr sz="1100"/>
            </a:lvl5pPr>
            <a:lvl6pPr lvl="5">
              <a:spcBef>
                <a:spcPts val="0"/>
              </a:spcBef>
              <a:buSzPct val="100000"/>
              <a:buChar char="■"/>
              <a:defRPr sz="1100"/>
            </a:lvl6pPr>
            <a:lvl7pPr lvl="6">
              <a:spcBef>
                <a:spcPts val="0"/>
              </a:spcBef>
              <a:buSzPct val="100000"/>
              <a:buChar char="●"/>
              <a:defRPr sz="1100"/>
            </a:lvl7pPr>
            <a:lvl8pPr lvl="7">
              <a:spcBef>
                <a:spcPts val="0"/>
              </a:spcBef>
              <a:buSzPct val="100000"/>
              <a:buChar char="○"/>
              <a:defRPr sz="1100"/>
            </a:lvl8pPr>
            <a:lvl9pPr lvl="8">
              <a:spcBef>
                <a:spcPts val="0"/>
              </a:spcBef>
              <a:buSzPct val="100000"/>
              <a:buChar char="■"/>
              <a:defRPr sz="1100"/>
            </a:lvl9pPr>
          </a:lstStyle>
          <a:p>
            <a:endParaRPr/>
          </a:p>
        </p:txBody>
      </p:sp>
    </p:spTree>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Shape 5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52" name="Shape 52"/>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a:spcBef>
                <a:spcPts val="0"/>
              </a:spcBef>
              <a:buNone/>
            </a:pPr>
            <a:r>
              <a:rPr lang="en" dirty="0"/>
              <a:t>James, All</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9"/>
        <p:cNvGrpSpPr/>
        <p:nvPr/>
      </p:nvGrpSpPr>
      <p:grpSpPr>
        <a:xfrm>
          <a:off x="0" y="0"/>
          <a:ext cx="0" cy="0"/>
          <a:chOff x="0" y="0"/>
          <a:chExt cx="0" cy="0"/>
        </a:xfrm>
      </p:grpSpPr>
      <p:sp>
        <p:nvSpPr>
          <p:cNvPr id="110" name="Shape 11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11" name="Shape 111"/>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rtl="0">
              <a:spcBef>
                <a:spcPts val="0"/>
              </a:spcBef>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5"/>
        <p:cNvGrpSpPr/>
        <p:nvPr/>
      </p:nvGrpSpPr>
      <p:grpSpPr>
        <a:xfrm>
          <a:off x="0" y="0"/>
          <a:ext cx="0" cy="0"/>
          <a:chOff x="0" y="0"/>
          <a:chExt cx="0" cy="0"/>
        </a:xfrm>
      </p:grpSpPr>
      <p:sp>
        <p:nvSpPr>
          <p:cNvPr id="116" name="Shape 11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17" name="Shape 117"/>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rtl="0">
              <a:spcBef>
                <a:spcPts val="0"/>
              </a:spcBef>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4"/>
        <p:cNvGrpSpPr/>
        <p:nvPr/>
      </p:nvGrpSpPr>
      <p:grpSpPr>
        <a:xfrm>
          <a:off x="0" y="0"/>
          <a:ext cx="0" cy="0"/>
          <a:chOff x="0" y="0"/>
          <a:chExt cx="0" cy="0"/>
        </a:xfrm>
      </p:grpSpPr>
      <p:sp>
        <p:nvSpPr>
          <p:cNvPr id="125" name="Shape 12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26" name="Shape 126"/>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rtl="0">
              <a:spcBef>
                <a:spcPts val="0"/>
              </a:spcBef>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2"/>
        <p:cNvGrpSpPr/>
        <p:nvPr/>
      </p:nvGrpSpPr>
      <p:grpSpPr>
        <a:xfrm>
          <a:off x="0" y="0"/>
          <a:ext cx="0" cy="0"/>
          <a:chOff x="0" y="0"/>
          <a:chExt cx="0" cy="0"/>
        </a:xfrm>
      </p:grpSpPr>
      <p:sp>
        <p:nvSpPr>
          <p:cNvPr id="133" name="Shape 13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34" name="Shape 134"/>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a:spcBef>
                <a:spcPts val="0"/>
              </a:spcBef>
              <a:buNone/>
            </a:pPr>
            <a:r>
              <a:rPr lang="en"/>
              <a:t>James</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8"/>
        <p:cNvGrpSpPr/>
        <p:nvPr/>
      </p:nvGrpSpPr>
      <p:grpSpPr>
        <a:xfrm>
          <a:off x="0" y="0"/>
          <a:ext cx="0" cy="0"/>
          <a:chOff x="0" y="0"/>
          <a:chExt cx="0" cy="0"/>
        </a:xfrm>
      </p:grpSpPr>
      <p:sp>
        <p:nvSpPr>
          <p:cNvPr id="139" name="Shape 13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40" name="Shape 140"/>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a:spcBef>
                <a:spcPts val="0"/>
              </a:spcBef>
              <a:buNone/>
            </a:pPr>
            <a:r>
              <a:rPr lang="en"/>
              <a:t>James</a:t>
            </a: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4"/>
        <p:cNvGrpSpPr/>
        <p:nvPr/>
      </p:nvGrpSpPr>
      <p:grpSpPr>
        <a:xfrm>
          <a:off x="0" y="0"/>
          <a:ext cx="0" cy="0"/>
          <a:chOff x="0" y="0"/>
          <a:chExt cx="0" cy="0"/>
        </a:xfrm>
      </p:grpSpPr>
      <p:sp>
        <p:nvSpPr>
          <p:cNvPr id="145" name="Shape 14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46" name="Shape 146"/>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a:spcBef>
                <a:spcPts val="0"/>
              </a:spcBef>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0"/>
        <p:cNvGrpSpPr/>
        <p:nvPr/>
      </p:nvGrpSpPr>
      <p:grpSpPr>
        <a:xfrm>
          <a:off x="0" y="0"/>
          <a:ext cx="0" cy="0"/>
          <a:chOff x="0" y="0"/>
          <a:chExt cx="0" cy="0"/>
        </a:xfrm>
      </p:grpSpPr>
      <p:sp>
        <p:nvSpPr>
          <p:cNvPr id="151" name="Shape 15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52" name="Shape 152"/>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a:spcBef>
                <a:spcPts val="0"/>
              </a:spcBef>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
        <p:cNvGrpSpPr/>
        <p:nvPr/>
      </p:nvGrpSpPr>
      <p:grpSpPr>
        <a:xfrm>
          <a:off x="0" y="0"/>
          <a:ext cx="0" cy="0"/>
          <a:chOff x="0" y="0"/>
          <a:chExt cx="0" cy="0"/>
        </a:xfrm>
      </p:grpSpPr>
      <p:sp>
        <p:nvSpPr>
          <p:cNvPr id="57" name="Shape 5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58" name="Shape 58"/>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a:spcBef>
                <a:spcPts val="0"/>
              </a:spcBef>
              <a:buNone/>
            </a:pPr>
            <a:r>
              <a:rPr lang="en"/>
              <a:t>James</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
        <p:cNvGrpSpPr/>
        <p:nvPr/>
      </p:nvGrpSpPr>
      <p:grpSpPr>
        <a:xfrm>
          <a:off x="0" y="0"/>
          <a:ext cx="0" cy="0"/>
          <a:chOff x="0" y="0"/>
          <a:chExt cx="0" cy="0"/>
        </a:xfrm>
      </p:grpSpPr>
      <p:sp>
        <p:nvSpPr>
          <p:cNvPr id="63" name="Shape 6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64" name="Shape 64"/>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a:spcBef>
                <a:spcPts val="0"/>
              </a:spcBef>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
        <p:cNvGrpSpPr/>
        <p:nvPr/>
      </p:nvGrpSpPr>
      <p:grpSpPr>
        <a:xfrm>
          <a:off x="0" y="0"/>
          <a:ext cx="0" cy="0"/>
          <a:chOff x="0" y="0"/>
          <a:chExt cx="0" cy="0"/>
        </a:xfrm>
      </p:grpSpPr>
      <p:sp>
        <p:nvSpPr>
          <p:cNvPr id="84" name="Shape 8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85" name="Shape 85"/>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rtl="0" fontAlgn="base"/>
            <a:r>
              <a:rPr lang="en-US" sz="1100" b="0" i="0" u="none" strike="noStrike" kern="1200" dirty="0" smtClean="0">
                <a:solidFill>
                  <a:schemeClr val="tx1"/>
                </a:solidFill>
                <a:effectLst/>
                <a:latin typeface="+mn-lt"/>
                <a:ea typeface="+mn-ea"/>
                <a:cs typeface="+mn-cs"/>
              </a:rPr>
              <a:t>Electric bike” was the highest trending search on eBay during May 2016</a:t>
            </a:r>
          </a:p>
          <a:p>
            <a:pPr lvl="1" rtl="0" fontAlgn="base"/>
            <a:r>
              <a:rPr lang="en-US" sz="1100" b="0" i="0" u="none" strike="noStrike" kern="1200" dirty="0" smtClean="0">
                <a:solidFill>
                  <a:schemeClr val="tx1"/>
                </a:solidFill>
                <a:effectLst/>
                <a:latin typeface="+mn-lt"/>
                <a:ea typeface="+mn-ea"/>
                <a:cs typeface="+mn-cs"/>
              </a:rPr>
              <a:t>(95,529 Views and 108,734 clicks as of 25th May 2016)</a:t>
            </a:r>
          </a:p>
          <a:p>
            <a:pPr rtl="0" fontAlgn="base"/>
            <a:r>
              <a:rPr lang="en-US" sz="1100" b="0" i="0" u="none" strike="noStrike" kern="1200" dirty="0" smtClean="0">
                <a:solidFill>
                  <a:schemeClr val="tx1"/>
                </a:solidFill>
                <a:effectLst/>
                <a:latin typeface="+mn-lt"/>
                <a:ea typeface="+mn-ea"/>
                <a:cs typeface="+mn-cs"/>
              </a:rPr>
              <a:t>e-bikes are the highest selling electric vehicle worldwide with  35 million unit sales forecast for 2016.</a:t>
            </a:r>
          </a:p>
          <a:p>
            <a:r>
              <a:rPr lang="en-US" sz="1100" b="0" i="0" u="none" strike="noStrike" kern="1200" dirty="0" smtClean="0">
                <a:solidFill>
                  <a:schemeClr val="tx1"/>
                </a:solidFill>
                <a:effectLst/>
                <a:latin typeface="+mn-lt"/>
                <a:ea typeface="+mn-ea"/>
                <a:cs typeface="+mn-cs"/>
              </a:rPr>
              <a:t>In first days, we thought this project will be simple as the picture showing how this system seem simple. It’s just perfect KIT (Battery, Motor, Display) give you the level you want of assistance.</a:t>
            </a:r>
            <a:endParaRPr dirty="0"/>
          </a:p>
        </p:txBody>
      </p:sp>
    </p:spTree>
    <p:extLst>
      <p:ext uri="{BB962C8B-B14F-4D97-AF65-F5344CB8AC3E}">
        <p14:creationId xmlns:p14="http://schemas.microsoft.com/office/powerpoint/2010/main" val="388594156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
        <p:cNvGrpSpPr/>
        <p:nvPr/>
      </p:nvGrpSpPr>
      <p:grpSpPr>
        <a:xfrm>
          <a:off x="0" y="0"/>
          <a:ext cx="0" cy="0"/>
          <a:chOff x="0" y="0"/>
          <a:chExt cx="0" cy="0"/>
        </a:xfrm>
      </p:grpSpPr>
      <p:sp>
        <p:nvSpPr>
          <p:cNvPr id="84" name="Shape 8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85" name="Shape 85"/>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rtl="0"/>
            <a:r>
              <a:rPr lang="en-US" sz="1100" b="0" i="0" u="none" strike="noStrike" kern="1200" dirty="0" smtClean="0">
                <a:solidFill>
                  <a:schemeClr val="tx1"/>
                </a:solidFill>
                <a:effectLst/>
                <a:latin typeface="+mn-lt"/>
                <a:ea typeface="+mn-ea"/>
                <a:cs typeface="+mn-cs"/>
              </a:rPr>
              <a:t>But! The problem bigger and complex more than what we thought about it.</a:t>
            </a:r>
            <a:endParaRPr lang="en-US" sz="1800" b="0" dirty="0" smtClean="0">
              <a:effectLst/>
            </a:endParaRPr>
          </a:p>
          <a:p>
            <a:pPr rtl="0"/>
            <a:r>
              <a:rPr lang="en-US" sz="1100" b="0" i="0" u="none" strike="noStrike" kern="1200" dirty="0" smtClean="0">
                <a:solidFill>
                  <a:schemeClr val="tx1"/>
                </a:solidFill>
                <a:effectLst/>
                <a:latin typeface="+mn-lt"/>
                <a:ea typeface="+mn-ea"/>
                <a:cs typeface="+mn-cs"/>
              </a:rPr>
              <a:t>We have to find: </a:t>
            </a:r>
            <a:endParaRPr lang="en-US" sz="1800" b="0" dirty="0" smtClean="0">
              <a:effectLst/>
            </a:endParaRPr>
          </a:p>
          <a:p>
            <a:pPr rtl="0" fontAlgn="base"/>
            <a:r>
              <a:rPr lang="en-US" sz="1100" b="0" i="0" u="none" strike="noStrike" kern="1200" dirty="0" smtClean="0">
                <a:solidFill>
                  <a:schemeClr val="tx1"/>
                </a:solidFill>
                <a:effectLst/>
                <a:latin typeface="+mn-lt"/>
                <a:ea typeface="+mn-ea"/>
                <a:cs typeface="+mn-cs"/>
              </a:rPr>
              <a:t>the right battery to provide the right energy.</a:t>
            </a:r>
          </a:p>
          <a:p>
            <a:pPr rtl="0" fontAlgn="base"/>
            <a:r>
              <a:rPr lang="en-US" sz="1100" b="0" i="0" u="none" strike="noStrike" kern="1200" dirty="0" smtClean="0">
                <a:solidFill>
                  <a:schemeClr val="tx1"/>
                </a:solidFill>
                <a:effectLst/>
                <a:latin typeface="+mn-lt"/>
                <a:ea typeface="+mn-ea"/>
                <a:cs typeface="+mn-cs"/>
              </a:rPr>
              <a:t>The right motor to provide the right power and torque.</a:t>
            </a:r>
          </a:p>
          <a:p>
            <a:pPr rtl="0" fontAlgn="base"/>
            <a:r>
              <a:rPr lang="en-US" sz="1100" b="0" i="0" u="none" strike="noStrike" kern="1200" dirty="0" smtClean="0">
                <a:solidFill>
                  <a:schemeClr val="tx1"/>
                </a:solidFill>
                <a:effectLst/>
                <a:latin typeface="+mn-lt"/>
                <a:ea typeface="+mn-ea"/>
                <a:cs typeface="+mn-cs"/>
              </a:rPr>
              <a:t>The right controller to control *********</a:t>
            </a:r>
          </a:p>
          <a:p>
            <a:pPr lvl="0">
              <a:spcBef>
                <a:spcPts val="0"/>
              </a:spcBef>
              <a:buNone/>
            </a:pPr>
            <a:endParaRPr dirty="0"/>
          </a:p>
        </p:txBody>
      </p:sp>
    </p:spTree>
    <p:extLst>
      <p:ext uri="{BB962C8B-B14F-4D97-AF65-F5344CB8AC3E}">
        <p14:creationId xmlns:p14="http://schemas.microsoft.com/office/powerpoint/2010/main" val="92852073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
        <p:cNvGrpSpPr/>
        <p:nvPr/>
      </p:nvGrpSpPr>
      <p:grpSpPr>
        <a:xfrm>
          <a:off x="0" y="0"/>
          <a:ext cx="0" cy="0"/>
          <a:chOff x="0" y="0"/>
          <a:chExt cx="0" cy="0"/>
        </a:xfrm>
      </p:grpSpPr>
      <p:sp>
        <p:nvSpPr>
          <p:cNvPr id="84" name="Shape 8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85" name="Shape 85"/>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marL="457200" lvl="0" indent="-342900" rtl="0">
              <a:lnSpc>
                <a:spcPct val="115000"/>
              </a:lnSpc>
              <a:spcBef>
                <a:spcPts val="0"/>
              </a:spcBef>
              <a:spcAft>
                <a:spcPts val="1600"/>
              </a:spcAft>
              <a:buClr>
                <a:schemeClr val="dk2"/>
              </a:buClr>
              <a:buSzPct val="100000"/>
            </a:pPr>
            <a:r>
              <a:rPr lang="en" sz="1800" dirty="0">
                <a:solidFill>
                  <a:schemeClr val="dk2"/>
                </a:solidFill>
              </a:rPr>
              <a:t>the range of a fully charged system should be 10 miles.</a:t>
            </a:r>
          </a:p>
          <a:p>
            <a:pPr marL="457200" lvl="0" indent="-342900" rtl="0">
              <a:lnSpc>
                <a:spcPct val="115000"/>
              </a:lnSpc>
              <a:spcBef>
                <a:spcPts val="0"/>
              </a:spcBef>
              <a:spcAft>
                <a:spcPts val="1600"/>
              </a:spcAft>
              <a:buClr>
                <a:schemeClr val="dk2"/>
              </a:buClr>
              <a:buSzPct val="100000"/>
            </a:pPr>
            <a:r>
              <a:rPr lang="en" sz="1800" dirty="0">
                <a:solidFill>
                  <a:schemeClr val="dk2"/>
                </a:solidFill>
              </a:rPr>
              <a:t>the user can pedal at the same time as the power assist is on.</a:t>
            </a:r>
          </a:p>
          <a:p>
            <a:pPr marL="914400" lvl="1" indent="-342900" rtl="0">
              <a:lnSpc>
                <a:spcPct val="115000"/>
              </a:lnSpc>
              <a:spcBef>
                <a:spcPts val="0"/>
              </a:spcBef>
              <a:spcAft>
                <a:spcPts val="1600"/>
              </a:spcAft>
              <a:buClr>
                <a:schemeClr val="dk2"/>
              </a:buClr>
              <a:buSzPct val="100000"/>
            </a:pPr>
            <a:r>
              <a:rPr lang="en" sz="1800" dirty="0" err="1">
                <a:solidFill>
                  <a:schemeClr val="dk2"/>
                </a:solidFill>
              </a:rPr>
              <a:t>Thats</a:t>
            </a:r>
            <a:r>
              <a:rPr lang="en" sz="1800" dirty="0">
                <a:solidFill>
                  <a:schemeClr val="dk2"/>
                </a:solidFill>
              </a:rPr>
              <a:t> mean this system provide 50% assistance </a:t>
            </a:r>
          </a:p>
          <a:p>
            <a:pPr marL="457200" lvl="0" indent="-342900" rtl="0">
              <a:lnSpc>
                <a:spcPct val="115000"/>
              </a:lnSpc>
              <a:spcBef>
                <a:spcPts val="0"/>
              </a:spcBef>
              <a:spcAft>
                <a:spcPts val="1600"/>
              </a:spcAft>
              <a:buClr>
                <a:schemeClr val="dk2"/>
              </a:buClr>
              <a:buSzPct val="100000"/>
            </a:pPr>
            <a:r>
              <a:rPr lang="en" sz="1800" dirty="0">
                <a:solidFill>
                  <a:schemeClr val="dk2"/>
                </a:solidFill>
              </a:rPr>
              <a:t>two levels of assist</a:t>
            </a:r>
          </a:p>
          <a:p>
            <a:pPr marL="914400" lvl="1" indent="-342900" rtl="0">
              <a:lnSpc>
                <a:spcPct val="115000"/>
              </a:lnSpc>
              <a:spcBef>
                <a:spcPts val="0"/>
              </a:spcBef>
              <a:spcAft>
                <a:spcPts val="1600"/>
              </a:spcAft>
              <a:buClr>
                <a:schemeClr val="dk2"/>
              </a:buClr>
              <a:buSzPct val="100000"/>
            </a:pPr>
            <a:r>
              <a:rPr lang="en" sz="1800" dirty="0">
                <a:solidFill>
                  <a:schemeClr val="dk2"/>
                </a:solidFill>
              </a:rPr>
              <a:t>1. When the user Cycling Uphill.</a:t>
            </a:r>
          </a:p>
          <a:p>
            <a:pPr marL="914400" lvl="1" indent="-342900" rtl="0">
              <a:lnSpc>
                <a:spcPct val="115000"/>
              </a:lnSpc>
              <a:spcBef>
                <a:spcPts val="0"/>
              </a:spcBef>
              <a:spcAft>
                <a:spcPts val="1600"/>
              </a:spcAft>
              <a:buClr>
                <a:schemeClr val="dk2"/>
              </a:buClr>
              <a:buSzPct val="100000"/>
            </a:pPr>
            <a:r>
              <a:rPr lang="en" sz="1800" dirty="0">
                <a:solidFill>
                  <a:schemeClr val="dk2"/>
                </a:solidFill>
              </a:rPr>
              <a:t>2. When the user Cycling in flat road.</a:t>
            </a:r>
          </a:p>
          <a:p>
            <a:pPr marL="457200" lvl="0" indent="-342900" rtl="0">
              <a:lnSpc>
                <a:spcPct val="115000"/>
              </a:lnSpc>
              <a:spcBef>
                <a:spcPts val="0"/>
              </a:spcBef>
              <a:spcAft>
                <a:spcPts val="1600"/>
              </a:spcAft>
              <a:buClr>
                <a:schemeClr val="dk2"/>
              </a:buClr>
              <a:buSzPct val="100000"/>
            </a:pPr>
            <a:r>
              <a:rPr lang="en" sz="1800" dirty="0">
                <a:solidFill>
                  <a:schemeClr val="dk2"/>
                </a:solidFill>
              </a:rPr>
              <a:t>maximum weight is 225 lbs.</a:t>
            </a:r>
          </a:p>
          <a:p>
            <a:pPr marL="914400" lvl="1" indent="-342900" rtl="0">
              <a:lnSpc>
                <a:spcPct val="115000"/>
              </a:lnSpc>
              <a:spcBef>
                <a:spcPts val="0"/>
              </a:spcBef>
              <a:spcAft>
                <a:spcPts val="1600"/>
              </a:spcAft>
              <a:buClr>
                <a:schemeClr val="dk2"/>
              </a:buClr>
              <a:buSzPct val="100000"/>
            </a:pPr>
            <a:r>
              <a:rPr lang="en" sz="1800" dirty="0">
                <a:solidFill>
                  <a:schemeClr val="dk2"/>
                </a:solidFill>
              </a:rPr>
              <a:t>Include all tricycle parts and user</a:t>
            </a:r>
          </a:p>
          <a:p>
            <a:pPr marL="457200" lvl="0" indent="-342900" rtl="0">
              <a:lnSpc>
                <a:spcPct val="115000"/>
              </a:lnSpc>
              <a:spcBef>
                <a:spcPts val="0"/>
              </a:spcBef>
              <a:spcAft>
                <a:spcPts val="1600"/>
              </a:spcAft>
              <a:buClr>
                <a:schemeClr val="dk2"/>
              </a:buClr>
              <a:buSzPct val="100000"/>
            </a:pPr>
            <a:r>
              <a:rPr lang="en" sz="1800" dirty="0">
                <a:solidFill>
                  <a:schemeClr val="dk2"/>
                </a:solidFill>
              </a:rPr>
              <a:t>regenerative braking system.</a:t>
            </a:r>
          </a:p>
          <a:p>
            <a:pPr marL="914400" lvl="1" indent="-342900" rtl="0">
              <a:lnSpc>
                <a:spcPct val="115000"/>
              </a:lnSpc>
              <a:spcBef>
                <a:spcPts val="0"/>
              </a:spcBef>
              <a:spcAft>
                <a:spcPts val="1600"/>
              </a:spcAft>
              <a:buClr>
                <a:schemeClr val="dk2"/>
              </a:buClr>
              <a:buSzPct val="100000"/>
            </a:pPr>
            <a:r>
              <a:rPr lang="en" sz="1800" dirty="0">
                <a:solidFill>
                  <a:schemeClr val="dk2"/>
                </a:solidFill>
              </a:rPr>
              <a:t>Gives the bicycle resistance when the tricycle downhill and recharge the battery </a:t>
            </a:r>
          </a:p>
          <a:p>
            <a:pPr marL="457200" lvl="0" indent="-342900" rtl="0">
              <a:lnSpc>
                <a:spcPct val="115000"/>
              </a:lnSpc>
              <a:spcBef>
                <a:spcPts val="0"/>
              </a:spcBef>
              <a:spcAft>
                <a:spcPts val="1600"/>
              </a:spcAft>
              <a:buClr>
                <a:schemeClr val="dk2"/>
              </a:buClr>
              <a:buSzPct val="100000"/>
            </a:pPr>
            <a:r>
              <a:rPr lang="en" sz="1800" dirty="0">
                <a:solidFill>
                  <a:schemeClr val="dk2"/>
                </a:solidFill>
              </a:rPr>
              <a:t>Instrumentation and display.</a:t>
            </a:r>
          </a:p>
          <a:p>
            <a:pPr marL="914400" lvl="1" indent="-342900" rtl="0">
              <a:lnSpc>
                <a:spcPct val="115000"/>
              </a:lnSpc>
              <a:spcBef>
                <a:spcPts val="0"/>
              </a:spcBef>
              <a:spcAft>
                <a:spcPts val="1600"/>
              </a:spcAft>
              <a:buClr>
                <a:schemeClr val="dk2"/>
              </a:buClr>
              <a:buSzPct val="100000"/>
            </a:pPr>
            <a:r>
              <a:rPr lang="en" sz="1800" dirty="0">
                <a:solidFill>
                  <a:schemeClr val="dk2"/>
                </a:solidFill>
              </a:rPr>
              <a:t>Allow the user to chose modes and give him information (speed, battery level, navigation) </a:t>
            </a:r>
          </a:p>
          <a:p>
            <a:pPr marL="457200" lvl="0" indent="-342900" rtl="0">
              <a:lnSpc>
                <a:spcPct val="115000"/>
              </a:lnSpc>
              <a:spcBef>
                <a:spcPts val="0"/>
              </a:spcBef>
              <a:spcAft>
                <a:spcPts val="1600"/>
              </a:spcAft>
              <a:buClr>
                <a:schemeClr val="dk2"/>
              </a:buClr>
              <a:buSzPct val="100000"/>
            </a:pPr>
            <a:r>
              <a:rPr lang="en" sz="1800" dirty="0">
                <a:solidFill>
                  <a:schemeClr val="dk2"/>
                </a:solidFill>
              </a:rPr>
              <a:t>Weatherproof.</a:t>
            </a:r>
          </a:p>
          <a:p>
            <a:pPr marL="914400" lvl="1" indent="-342900" rtl="0">
              <a:lnSpc>
                <a:spcPct val="115000"/>
              </a:lnSpc>
              <a:spcBef>
                <a:spcPts val="0"/>
              </a:spcBef>
              <a:spcAft>
                <a:spcPts val="1600"/>
              </a:spcAft>
              <a:buClr>
                <a:schemeClr val="dk2"/>
              </a:buClr>
              <a:buSzPct val="100000"/>
            </a:pPr>
            <a:r>
              <a:rPr lang="en" sz="1800" dirty="0">
                <a:solidFill>
                  <a:schemeClr val="dk2"/>
                </a:solidFill>
              </a:rPr>
              <a:t>Protect the tricycle from rain and snow.</a:t>
            </a:r>
          </a:p>
          <a:p>
            <a:pPr lvl="0">
              <a:spcBef>
                <a:spcPts val="0"/>
              </a:spcBef>
              <a:buNone/>
            </a:pPr>
            <a:endParaRPr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
        <p:cNvGrpSpPr/>
        <p:nvPr/>
      </p:nvGrpSpPr>
      <p:grpSpPr>
        <a:xfrm>
          <a:off x="0" y="0"/>
          <a:ext cx="0" cy="0"/>
          <a:chOff x="0" y="0"/>
          <a:chExt cx="0" cy="0"/>
        </a:xfrm>
      </p:grpSpPr>
      <p:sp>
        <p:nvSpPr>
          <p:cNvPr id="84" name="Shape 8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85" name="Shape 85"/>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marL="457200" lvl="0" indent="-342900" rtl="0">
              <a:lnSpc>
                <a:spcPct val="115000"/>
              </a:lnSpc>
              <a:spcBef>
                <a:spcPts val="0"/>
              </a:spcBef>
              <a:spcAft>
                <a:spcPts val="1600"/>
              </a:spcAft>
              <a:buClr>
                <a:schemeClr val="dk2"/>
              </a:buClr>
              <a:buSzPct val="100000"/>
            </a:pPr>
            <a:r>
              <a:rPr lang="en" sz="1800" dirty="0">
                <a:solidFill>
                  <a:schemeClr val="dk2"/>
                </a:solidFill>
              </a:rPr>
              <a:t>the range of a fully charged system should be 10 miles.</a:t>
            </a:r>
          </a:p>
          <a:p>
            <a:pPr marL="457200" lvl="0" indent="-342900" rtl="0">
              <a:lnSpc>
                <a:spcPct val="115000"/>
              </a:lnSpc>
              <a:spcBef>
                <a:spcPts val="0"/>
              </a:spcBef>
              <a:spcAft>
                <a:spcPts val="1600"/>
              </a:spcAft>
              <a:buClr>
                <a:schemeClr val="dk2"/>
              </a:buClr>
              <a:buSzPct val="100000"/>
            </a:pPr>
            <a:r>
              <a:rPr lang="en" sz="1800" dirty="0">
                <a:solidFill>
                  <a:schemeClr val="dk2"/>
                </a:solidFill>
              </a:rPr>
              <a:t>the user can pedal at the same time as the power assist is on.</a:t>
            </a:r>
          </a:p>
          <a:p>
            <a:pPr marL="914400" lvl="1" indent="-342900" rtl="0">
              <a:lnSpc>
                <a:spcPct val="115000"/>
              </a:lnSpc>
              <a:spcBef>
                <a:spcPts val="0"/>
              </a:spcBef>
              <a:spcAft>
                <a:spcPts val="1600"/>
              </a:spcAft>
              <a:buClr>
                <a:schemeClr val="dk2"/>
              </a:buClr>
              <a:buSzPct val="100000"/>
            </a:pPr>
            <a:r>
              <a:rPr lang="en" sz="1800" dirty="0" err="1">
                <a:solidFill>
                  <a:schemeClr val="dk2"/>
                </a:solidFill>
              </a:rPr>
              <a:t>Thats</a:t>
            </a:r>
            <a:r>
              <a:rPr lang="en" sz="1800" dirty="0">
                <a:solidFill>
                  <a:schemeClr val="dk2"/>
                </a:solidFill>
              </a:rPr>
              <a:t> mean this system provide 50% assistance </a:t>
            </a:r>
          </a:p>
          <a:p>
            <a:pPr marL="457200" lvl="0" indent="-342900" rtl="0">
              <a:lnSpc>
                <a:spcPct val="115000"/>
              </a:lnSpc>
              <a:spcBef>
                <a:spcPts val="0"/>
              </a:spcBef>
              <a:spcAft>
                <a:spcPts val="1600"/>
              </a:spcAft>
              <a:buClr>
                <a:schemeClr val="dk2"/>
              </a:buClr>
              <a:buSzPct val="100000"/>
            </a:pPr>
            <a:r>
              <a:rPr lang="en" sz="1800" dirty="0">
                <a:solidFill>
                  <a:schemeClr val="dk2"/>
                </a:solidFill>
              </a:rPr>
              <a:t>two levels of assist</a:t>
            </a:r>
          </a:p>
          <a:p>
            <a:pPr marL="914400" lvl="1" indent="-342900" rtl="0">
              <a:lnSpc>
                <a:spcPct val="115000"/>
              </a:lnSpc>
              <a:spcBef>
                <a:spcPts val="0"/>
              </a:spcBef>
              <a:spcAft>
                <a:spcPts val="1600"/>
              </a:spcAft>
              <a:buClr>
                <a:schemeClr val="dk2"/>
              </a:buClr>
              <a:buSzPct val="100000"/>
            </a:pPr>
            <a:r>
              <a:rPr lang="en" sz="1800" dirty="0">
                <a:solidFill>
                  <a:schemeClr val="dk2"/>
                </a:solidFill>
              </a:rPr>
              <a:t>1. When the user Cycling Uphill.</a:t>
            </a:r>
          </a:p>
          <a:p>
            <a:pPr marL="914400" lvl="1" indent="-342900" rtl="0">
              <a:lnSpc>
                <a:spcPct val="115000"/>
              </a:lnSpc>
              <a:spcBef>
                <a:spcPts val="0"/>
              </a:spcBef>
              <a:spcAft>
                <a:spcPts val="1600"/>
              </a:spcAft>
              <a:buClr>
                <a:schemeClr val="dk2"/>
              </a:buClr>
              <a:buSzPct val="100000"/>
            </a:pPr>
            <a:r>
              <a:rPr lang="en" sz="1800" dirty="0">
                <a:solidFill>
                  <a:schemeClr val="dk2"/>
                </a:solidFill>
              </a:rPr>
              <a:t>2. When the user Cycling in flat road.</a:t>
            </a:r>
          </a:p>
          <a:p>
            <a:pPr marL="457200" lvl="0" indent="-342900" rtl="0">
              <a:lnSpc>
                <a:spcPct val="115000"/>
              </a:lnSpc>
              <a:spcBef>
                <a:spcPts val="0"/>
              </a:spcBef>
              <a:spcAft>
                <a:spcPts val="1600"/>
              </a:spcAft>
              <a:buClr>
                <a:schemeClr val="dk2"/>
              </a:buClr>
              <a:buSzPct val="100000"/>
            </a:pPr>
            <a:r>
              <a:rPr lang="en" sz="1800" dirty="0">
                <a:solidFill>
                  <a:schemeClr val="dk2"/>
                </a:solidFill>
              </a:rPr>
              <a:t>maximum weight is 225 lbs.</a:t>
            </a:r>
          </a:p>
          <a:p>
            <a:pPr marL="914400" lvl="1" indent="-342900" rtl="0">
              <a:lnSpc>
                <a:spcPct val="115000"/>
              </a:lnSpc>
              <a:spcBef>
                <a:spcPts val="0"/>
              </a:spcBef>
              <a:spcAft>
                <a:spcPts val="1600"/>
              </a:spcAft>
              <a:buClr>
                <a:schemeClr val="dk2"/>
              </a:buClr>
              <a:buSzPct val="100000"/>
            </a:pPr>
            <a:r>
              <a:rPr lang="en" sz="1800" dirty="0">
                <a:solidFill>
                  <a:schemeClr val="dk2"/>
                </a:solidFill>
              </a:rPr>
              <a:t>Include all tricycle parts and user</a:t>
            </a:r>
          </a:p>
          <a:p>
            <a:pPr marL="457200" lvl="0" indent="-342900" rtl="0">
              <a:lnSpc>
                <a:spcPct val="115000"/>
              </a:lnSpc>
              <a:spcBef>
                <a:spcPts val="0"/>
              </a:spcBef>
              <a:spcAft>
                <a:spcPts val="1600"/>
              </a:spcAft>
              <a:buClr>
                <a:schemeClr val="dk2"/>
              </a:buClr>
              <a:buSzPct val="100000"/>
            </a:pPr>
            <a:r>
              <a:rPr lang="en" sz="1800" dirty="0">
                <a:solidFill>
                  <a:schemeClr val="dk2"/>
                </a:solidFill>
              </a:rPr>
              <a:t>regenerative braking system.</a:t>
            </a:r>
          </a:p>
          <a:p>
            <a:pPr marL="914400" lvl="1" indent="-342900" rtl="0">
              <a:lnSpc>
                <a:spcPct val="115000"/>
              </a:lnSpc>
              <a:spcBef>
                <a:spcPts val="0"/>
              </a:spcBef>
              <a:spcAft>
                <a:spcPts val="1600"/>
              </a:spcAft>
              <a:buClr>
                <a:schemeClr val="dk2"/>
              </a:buClr>
              <a:buSzPct val="100000"/>
            </a:pPr>
            <a:r>
              <a:rPr lang="en" sz="1800" dirty="0">
                <a:solidFill>
                  <a:schemeClr val="dk2"/>
                </a:solidFill>
              </a:rPr>
              <a:t>Gives the bicycle resistance when the tricycle downhill and recharge the battery </a:t>
            </a:r>
          </a:p>
          <a:p>
            <a:pPr marL="457200" lvl="0" indent="-342900" rtl="0">
              <a:lnSpc>
                <a:spcPct val="115000"/>
              </a:lnSpc>
              <a:spcBef>
                <a:spcPts val="0"/>
              </a:spcBef>
              <a:spcAft>
                <a:spcPts val="1600"/>
              </a:spcAft>
              <a:buClr>
                <a:schemeClr val="dk2"/>
              </a:buClr>
              <a:buSzPct val="100000"/>
            </a:pPr>
            <a:r>
              <a:rPr lang="en" sz="1800" dirty="0">
                <a:solidFill>
                  <a:schemeClr val="dk2"/>
                </a:solidFill>
              </a:rPr>
              <a:t>Instrumentation and display.</a:t>
            </a:r>
          </a:p>
          <a:p>
            <a:pPr marL="914400" lvl="1" indent="-342900" rtl="0">
              <a:lnSpc>
                <a:spcPct val="115000"/>
              </a:lnSpc>
              <a:spcBef>
                <a:spcPts val="0"/>
              </a:spcBef>
              <a:spcAft>
                <a:spcPts val="1600"/>
              </a:spcAft>
              <a:buClr>
                <a:schemeClr val="dk2"/>
              </a:buClr>
              <a:buSzPct val="100000"/>
            </a:pPr>
            <a:r>
              <a:rPr lang="en" sz="1800" dirty="0">
                <a:solidFill>
                  <a:schemeClr val="dk2"/>
                </a:solidFill>
              </a:rPr>
              <a:t>Allow the user to chose modes and give him information (speed, battery level, navigation) </a:t>
            </a:r>
          </a:p>
          <a:p>
            <a:pPr marL="457200" lvl="0" indent="-342900" rtl="0">
              <a:lnSpc>
                <a:spcPct val="115000"/>
              </a:lnSpc>
              <a:spcBef>
                <a:spcPts val="0"/>
              </a:spcBef>
              <a:spcAft>
                <a:spcPts val="1600"/>
              </a:spcAft>
              <a:buClr>
                <a:schemeClr val="dk2"/>
              </a:buClr>
              <a:buSzPct val="100000"/>
            </a:pPr>
            <a:r>
              <a:rPr lang="en" sz="1800" dirty="0">
                <a:solidFill>
                  <a:schemeClr val="dk2"/>
                </a:solidFill>
              </a:rPr>
              <a:t>Weatherproof.</a:t>
            </a:r>
          </a:p>
          <a:p>
            <a:pPr marL="914400" lvl="1" indent="-342900" rtl="0">
              <a:lnSpc>
                <a:spcPct val="115000"/>
              </a:lnSpc>
              <a:spcBef>
                <a:spcPts val="0"/>
              </a:spcBef>
              <a:spcAft>
                <a:spcPts val="1600"/>
              </a:spcAft>
              <a:buClr>
                <a:schemeClr val="dk2"/>
              </a:buClr>
              <a:buSzPct val="100000"/>
            </a:pPr>
            <a:r>
              <a:rPr lang="en" sz="1800" dirty="0">
                <a:solidFill>
                  <a:schemeClr val="dk2"/>
                </a:solidFill>
              </a:rPr>
              <a:t>Protect the tricycle from rain and snow.</a:t>
            </a:r>
          </a:p>
          <a:p>
            <a:pPr lvl="0">
              <a:spcBef>
                <a:spcPts val="0"/>
              </a:spcBef>
              <a:buNone/>
            </a:pPr>
            <a:endParaRPr dirty="0"/>
          </a:p>
        </p:txBody>
      </p:sp>
    </p:spTree>
    <p:extLst>
      <p:ext uri="{BB962C8B-B14F-4D97-AF65-F5344CB8AC3E}">
        <p14:creationId xmlns:p14="http://schemas.microsoft.com/office/powerpoint/2010/main" val="266934740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
        <p:cNvGrpSpPr/>
        <p:nvPr/>
      </p:nvGrpSpPr>
      <p:grpSpPr>
        <a:xfrm>
          <a:off x="0" y="0"/>
          <a:ext cx="0" cy="0"/>
          <a:chOff x="0" y="0"/>
          <a:chExt cx="0" cy="0"/>
        </a:xfrm>
      </p:grpSpPr>
      <p:sp>
        <p:nvSpPr>
          <p:cNvPr id="84" name="Shape 8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85" name="Shape 85"/>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marL="457200" lvl="0" indent="-342900" rtl="0">
              <a:lnSpc>
                <a:spcPct val="115000"/>
              </a:lnSpc>
              <a:spcBef>
                <a:spcPts val="0"/>
              </a:spcBef>
              <a:spcAft>
                <a:spcPts val="1600"/>
              </a:spcAft>
              <a:buClr>
                <a:schemeClr val="dk2"/>
              </a:buClr>
              <a:buSzPct val="100000"/>
            </a:pPr>
            <a:r>
              <a:rPr lang="en" sz="1800">
                <a:solidFill>
                  <a:schemeClr val="dk2"/>
                </a:solidFill>
              </a:rPr>
              <a:t>the range of a fully charged system should be 10 miles.</a:t>
            </a:r>
          </a:p>
          <a:p>
            <a:pPr marL="457200" lvl="0" indent="-342900" rtl="0">
              <a:lnSpc>
                <a:spcPct val="115000"/>
              </a:lnSpc>
              <a:spcBef>
                <a:spcPts val="0"/>
              </a:spcBef>
              <a:spcAft>
                <a:spcPts val="1600"/>
              </a:spcAft>
              <a:buClr>
                <a:schemeClr val="dk2"/>
              </a:buClr>
              <a:buSzPct val="100000"/>
            </a:pPr>
            <a:r>
              <a:rPr lang="en" sz="1800">
                <a:solidFill>
                  <a:schemeClr val="dk2"/>
                </a:solidFill>
              </a:rPr>
              <a:t>the user can pedal at the same time as the power assist is on.</a:t>
            </a:r>
          </a:p>
          <a:p>
            <a:pPr marL="914400" lvl="1" indent="-342900" rtl="0">
              <a:lnSpc>
                <a:spcPct val="115000"/>
              </a:lnSpc>
              <a:spcBef>
                <a:spcPts val="0"/>
              </a:spcBef>
              <a:spcAft>
                <a:spcPts val="1600"/>
              </a:spcAft>
              <a:buClr>
                <a:schemeClr val="dk2"/>
              </a:buClr>
              <a:buSzPct val="100000"/>
            </a:pPr>
            <a:r>
              <a:rPr lang="en" sz="1800">
                <a:solidFill>
                  <a:schemeClr val="dk2"/>
                </a:solidFill>
              </a:rPr>
              <a:t>Thats mean this system provide 50% assistance </a:t>
            </a:r>
          </a:p>
          <a:p>
            <a:pPr marL="457200" lvl="0" indent="-342900" rtl="0">
              <a:lnSpc>
                <a:spcPct val="115000"/>
              </a:lnSpc>
              <a:spcBef>
                <a:spcPts val="0"/>
              </a:spcBef>
              <a:spcAft>
                <a:spcPts val="1600"/>
              </a:spcAft>
              <a:buClr>
                <a:schemeClr val="dk2"/>
              </a:buClr>
              <a:buSzPct val="100000"/>
            </a:pPr>
            <a:r>
              <a:rPr lang="en" sz="1800">
                <a:solidFill>
                  <a:schemeClr val="dk2"/>
                </a:solidFill>
              </a:rPr>
              <a:t>two levels of assist</a:t>
            </a:r>
          </a:p>
          <a:p>
            <a:pPr marL="914400" lvl="1" indent="-342900" rtl="0">
              <a:lnSpc>
                <a:spcPct val="115000"/>
              </a:lnSpc>
              <a:spcBef>
                <a:spcPts val="0"/>
              </a:spcBef>
              <a:spcAft>
                <a:spcPts val="1600"/>
              </a:spcAft>
              <a:buClr>
                <a:schemeClr val="dk2"/>
              </a:buClr>
              <a:buSzPct val="100000"/>
            </a:pPr>
            <a:r>
              <a:rPr lang="en" sz="1800">
                <a:solidFill>
                  <a:schemeClr val="dk2"/>
                </a:solidFill>
              </a:rPr>
              <a:t>1. When the user Cycling Uphill.</a:t>
            </a:r>
          </a:p>
          <a:p>
            <a:pPr marL="914400" lvl="1" indent="-342900" rtl="0">
              <a:lnSpc>
                <a:spcPct val="115000"/>
              </a:lnSpc>
              <a:spcBef>
                <a:spcPts val="0"/>
              </a:spcBef>
              <a:spcAft>
                <a:spcPts val="1600"/>
              </a:spcAft>
              <a:buClr>
                <a:schemeClr val="dk2"/>
              </a:buClr>
              <a:buSzPct val="100000"/>
            </a:pPr>
            <a:r>
              <a:rPr lang="en" sz="1800">
                <a:solidFill>
                  <a:schemeClr val="dk2"/>
                </a:solidFill>
              </a:rPr>
              <a:t>2. When the user Cycling in flat road.</a:t>
            </a:r>
          </a:p>
          <a:p>
            <a:pPr marL="457200" lvl="0" indent="-342900" rtl="0">
              <a:lnSpc>
                <a:spcPct val="115000"/>
              </a:lnSpc>
              <a:spcBef>
                <a:spcPts val="0"/>
              </a:spcBef>
              <a:spcAft>
                <a:spcPts val="1600"/>
              </a:spcAft>
              <a:buClr>
                <a:schemeClr val="dk2"/>
              </a:buClr>
              <a:buSzPct val="100000"/>
            </a:pPr>
            <a:r>
              <a:rPr lang="en" sz="1800">
                <a:solidFill>
                  <a:schemeClr val="dk2"/>
                </a:solidFill>
              </a:rPr>
              <a:t>maximum weight is 225 lbs.</a:t>
            </a:r>
          </a:p>
          <a:p>
            <a:pPr marL="914400" lvl="1" indent="-342900" rtl="0">
              <a:lnSpc>
                <a:spcPct val="115000"/>
              </a:lnSpc>
              <a:spcBef>
                <a:spcPts val="0"/>
              </a:spcBef>
              <a:spcAft>
                <a:spcPts val="1600"/>
              </a:spcAft>
              <a:buClr>
                <a:schemeClr val="dk2"/>
              </a:buClr>
              <a:buSzPct val="100000"/>
            </a:pPr>
            <a:r>
              <a:rPr lang="en" sz="1800">
                <a:solidFill>
                  <a:schemeClr val="dk2"/>
                </a:solidFill>
              </a:rPr>
              <a:t>Include all tricycle parts and user</a:t>
            </a:r>
          </a:p>
          <a:p>
            <a:pPr marL="457200" lvl="0" indent="-342900" rtl="0">
              <a:lnSpc>
                <a:spcPct val="115000"/>
              </a:lnSpc>
              <a:spcBef>
                <a:spcPts val="0"/>
              </a:spcBef>
              <a:spcAft>
                <a:spcPts val="1600"/>
              </a:spcAft>
              <a:buClr>
                <a:schemeClr val="dk2"/>
              </a:buClr>
              <a:buSzPct val="100000"/>
            </a:pPr>
            <a:r>
              <a:rPr lang="en" sz="1800">
                <a:solidFill>
                  <a:schemeClr val="dk2"/>
                </a:solidFill>
              </a:rPr>
              <a:t>regenerative braking system.</a:t>
            </a:r>
          </a:p>
          <a:p>
            <a:pPr marL="914400" lvl="1" indent="-342900" rtl="0">
              <a:lnSpc>
                <a:spcPct val="115000"/>
              </a:lnSpc>
              <a:spcBef>
                <a:spcPts val="0"/>
              </a:spcBef>
              <a:spcAft>
                <a:spcPts val="1600"/>
              </a:spcAft>
              <a:buClr>
                <a:schemeClr val="dk2"/>
              </a:buClr>
              <a:buSzPct val="100000"/>
            </a:pPr>
            <a:r>
              <a:rPr lang="en" sz="1800">
                <a:solidFill>
                  <a:schemeClr val="dk2"/>
                </a:solidFill>
              </a:rPr>
              <a:t>Gives the bicycle resistance when the tricycle downhill and recharge the battery </a:t>
            </a:r>
          </a:p>
          <a:p>
            <a:pPr marL="457200" lvl="0" indent="-342900" rtl="0">
              <a:lnSpc>
                <a:spcPct val="115000"/>
              </a:lnSpc>
              <a:spcBef>
                <a:spcPts val="0"/>
              </a:spcBef>
              <a:spcAft>
                <a:spcPts val="1600"/>
              </a:spcAft>
              <a:buClr>
                <a:schemeClr val="dk2"/>
              </a:buClr>
              <a:buSzPct val="100000"/>
            </a:pPr>
            <a:r>
              <a:rPr lang="en" sz="1800">
                <a:solidFill>
                  <a:schemeClr val="dk2"/>
                </a:solidFill>
              </a:rPr>
              <a:t>Instrumentation and display.</a:t>
            </a:r>
          </a:p>
          <a:p>
            <a:pPr marL="914400" lvl="1" indent="-342900" rtl="0">
              <a:lnSpc>
                <a:spcPct val="115000"/>
              </a:lnSpc>
              <a:spcBef>
                <a:spcPts val="0"/>
              </a:spcBef>
              <a:spcAft>
                <a:spcPts val="1600"/>
              </a:spcAft>
              <a:buClr>
                <a:schemeClr val="dk2"/>
              </a:buClr>
              <a:buSzPct val="100000"/>
            </a:pPr>
            <a:r>
              <a:rPr lang="en" sz="1800">
                <a:solidFill>
                  <a:schemeClr val="dk2"/>
                </a:solidFill>
              </a:rPr>
              <a:t>Allow the user to chose modes and give him information (speed, battery level, navigation) </a:t>
            </a:r>
          </a:p>
          <a:p>
            <a:pPr marL="457200" lvl="0" indent="-342900" rtl="0">
              <a:lnSpc>
                <a:spcPct val="115000"/>
              </a:lnSpc>
              <a:spcBef>
                <a:spcPts val="0"/>
              </a:spcBef>
              <a:spcAft>
                <a:spcPts val="1600"/>
              </a:spcAft>
              <a:buClr>
                <a:schemeClr val="dk2"/>
              </a:buClr>
              <a:buSzPct val="100000"/>
            </a:pPr>
            <a:r>
              <a:rPr lang="en" sz="1800">
                <a:solidFill>
                  <a:schemeClr val="dk2"/>
                </a:solidFill>
              </a:rPr>
              <a:t>Weatherproof.</a:t>
            </a:r>
          </a:p>
          <a:p>
            <a:pPr marL="914400" lvl="1" indent="-342900" rtl="0">
              <a:lnSpc>
                <a:spcPct val="115000"/>
              </a:lnSpc>
              <a:spcBef>
                <a:spcPts val="0"/>
              </a:spcBef>
              <a:spcAft>
                <a:spcPts val="1600"/>
              </a:spcAft>
              <a:buClr>
                <a:schemeClr val="dk2"/>
              </a:buClr>
              <a:buSzPct val="100000"/>
            </a:pPr>
            <a:r>
              <a:rPr lang="en" sz="1800">
                <a:solidFill>
                  <a:schemeClr val="dk2"/>
                </a:solidFill>
              </a:rPr>
              <a:t>Protect the tricycle from rain and snow.</a:t>
            </a:r>
          </a:p>
          <a:p>
            <a:pPr lvl="0">
              <a:spcBef>
                <a:spcPts val="0"/>
              </a:spcBef>
              <a:buNone/>
            </a:pPr>
            <a:endParaRPr/>
          </a:p>
        </p:txBody>
      </p:sp>
    </p:spTree>
    <p:extLst>
      <p:ext uri="{BB962C8B-B14F-4D97-AF65-F5344CB8AC3E}">
        <p14:creationId xmlns:p14="http://schemas.microsoft.com/office/powerpoint/2010/main" val="79100043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
        <p:cNvGrpSpPr/>
        <p:nvPr/>
      </p:nvGrpSpPr>
      <p:grpSpPr>
        <a:xfrm>
          <a:off x="0" y="0"/>
          <a:ext cx="0" cy="0"/>
          <a:chOff x="0" y="0"/>
          <a:chExt cx="0" cy="0"/>
        </a:xfrm>
      </p:grpSpPr>
      <p:sp>
        <p:nvSpPr>
          <p:cNvPr id="102" name="Shape 10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03" name="Shape 103"/>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a:spcBef>
                <a:spcPts val="0"/>
              </a:spcBef>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6350"/>
            <a:ext cx="9144000" cy="5149850"/>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130300" y="1803400"/>
            <a:ext cx="5825202" cy="1234727"/>
          </a:xfrm>
        </p:spPr>
        <p:txBody>
          <a:bodyPr anchor="b">
            <a:noAutofit/>
          </a:bodyPr>
          <a:lstStyle>
            <a:lvl1pPr algn="r">
              <a:defRPr sz="4050">
                <a:solidFill>
                  <a:schemeClr val="accent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130300" y="3038125"/>
            <a:ext cx="5825202" cy="822674"/>
          </a:xfrm>
        </p:spPr>
        <p:txBody>
          <a:bodyPr anchor="t"/>
          <a:lstStyle>
            <a:lvl1pPr marL="0" indent="0" algn="r">
              <a:buNone/>
              <a:defRPr>
                <a:solidFill>
                  <a:schemeClr val="tx1">
                    <a:lumMod val="50000"/>
                    <a:lumOff val="50000"/>
                  </a:schemeClr>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11/9/17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pPr lvl="0" algn="r">
              <a:spcBef>
                <a:spcPts val="0"/>
              </a:spcBef>
              <a:buNone/>
            </a:pPr>
            <a:fld id="{00000000-1234-1234-1234-123412341234}" type="slidenum">
              <a:rPr lang="en" sz="1000" smtClean="0">
                <a:solidFill>
                  <a:schemeClr val="dk2"/>
                </a:solidFill>
              </a:rPr>
              <a:t>‹#›</a:t>
            </a:fld>
            <a:endParaRPr lang="en" sz="1000">
              <a:solidFill>
                <a:schemeClr val="dk2"/>
              </a:solidFill>
            </a:endParaRPr>
          </a:p>
        </p:txBody>
      </p:sp>
    </p:spTree>
    <p:extLst>
      <p:ext uri="{BB962C8B-B14F-4D97-AF65-F5344CB8AC3E}">
        <p14:creationId xmlns:p14="http://schemas.microsoft.com/office/powerpoint/2010/main" val="884873076"/>
      </p:ext>
    </p:extLst>
  </p:cSld>
  <p:clrMapOvr>
    <a:masterClrMapping/>
  </p:clrMapOvr>
  <p:hf sldNum="0"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508001" y="457200"/>
            <a:ext cx="6447501" cy="2552700"/>
          </a:xfrm>
        </p:spPr>
        <p:txBody>
          <a:bodyPr anchor="ctr">
            <a:normAutofit/>
          </a:bodyPr>
          <a:lstStyle>
            <a:lvl1pPr algn="l">
              <a:defRPr sz="33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508001" y="3352800"/>
            <a:ext cx="6447501" cy="1178222"/>
          </a:xfrm>
        </p:spPr>
        <p:txBody>
          <a:bodyPr anchor="ctr">
            <a:normAutofit/>
          </a:bodyPr>
          <a:lstStyle>
            <a:lvl1pPr marL="0" indent="0" algn="l">
              <a:buNone/>
              <a:defRPr sz="1350">
                <a:solidFill>
                  <a:schemeClr val="tx1">
                    <a:lumMod val="75000"/>
                    <a:lumOff val="2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11/9/17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pPr lvl="0" algn="r">
              <a:spcBef>
                <a:spcPts val="0"/>
              </a:spcBef>
              <a:buNone/>
            </a:pPr>
            <a:fld id="{00000000-1234-1234-1234-123412341234}" type="slidenum">
              <a:rPr lang="en" sz="1000" smtClean="0">
                <a:solidFill>
                  <a:schemeClr val="dk2"/>
                </a:solidFill>
              </a:rPr>
              <a:t>‹#›</a:t>
            </a:fld>
            <a:endParaRPr lang="en" sz="1000">
              <a:solidFill>
                <a:schemeClr val="dk2"/>
              </a:solidFill>
            </a:endParaRPr>
          </a:p>
        </p:txBody>
      </p:sp>
    </p:spTree>
    <p:extLst>
      <p:ext uri="{BB962C8B-B14F-4D97-AF65-F5344CB8AC3E}">
        <p14:creationId xmlns:p14="http://schemas.microsoft.com/office/powerpoint/2010/main" val="1865254518"/>
      </p:ext>
    </p:extLst>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98500" y="457200"/>
            <a:ext cx="6070601" cy="2266950"/>
          </a:xfrm>
        </p:spPr>
        <p:txBody>
          <a:bodyPr anchor="ctr">
            <a:normAutofit/>
          </a:bodyPr>
          <a:lstStyle>
            <a:lvl1pPr algn="l">
              <a:defRPr sz="33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1024604" y="2724150"/>
            <a:ext cx="5418393" cy="285750"/>
          </a:xfrm>
        </p:spPr>
        <p:txBody>
          <a:bodyPr anchor="ctr">
            <a:noAutofit/>
          </a:bodyPr>
          <a:lstStyle>
            <a:lvl1pPr marL="0" indent="0">
              <a:buFontTx/>
              <a:buNone/>
              <a:defRPr sz="1200">
                <a:solidFill>
                  <a:schemeClr val="tx1">
                    <a:lumMod val="50000"/>
                    <a:lumOff val="50000"/>
                  </a:schemeClr>
                </a:solidFill>
              </a:defRPr>
            </a:lvl1pPr>
            <a:lvl2pPr marL="342900" indent="0">
              <a:buFontTx/>
              <a:buNone/>
              <a:defRPr/>
            </a:lvl2pPr>
            <a:lvl3pPr marL="685800" indent="0">
              <a:buFontTx/>
              <a:buNone/>
              <a:defRPr/>
            </a:lvl3pPr>
            <a:lvl4pPr marL="1028700" indent="0">
              <a:buFontTx/>
              <a:buNone/>
              <a:defRPr/>
            </a:lvl4pPr>
            <a:lvl5pPr marL="1371600" indent="0">
              <a:buFontTx/>
              <a:buNone/>
              <a:defRPr/>
            </a:lvl5pPr>
          </a:lstStyle>
          <a:p>
            <a:pPr lvl="0"/>
            <a:r>
              <a:rPr lang="en-US" smtClean="0"/>
              <a:t>Edit Master text styles</a:t>
            </a:r>
          </a:p>
        </p:txBody>
      </p:sp>
      <p:sp>
        <p:nvSpPr>
          <p:cNvPr id="3" name="Text Placeholder 2"/>
          <p:cNvSpPr>
            <a:spLocks noGrp="1"/>
          </p:cNvSpPr>
          <p:nvPr>
            <p:ph type="body" idx="1"/>
          </p:nvPr>
        </p:nvSpPr>
        <p:spPr>
          <a:xfrm>
            <a:off x="508001" y="3352800"/>
            <a:ext cx="6447501" cy="1178222"/>
          </a:xfrm>
        </p:spPr>
        <p:txBody>
          <a:bodyPr anchor="ctr">
            <a:normAutofit/>
          </a:bodyPr>
          <a:lstStyle>
            <a:lvl1pPr marL="0" indent="0" algn="l">
              <a:buNone/>
              <a:defRPr sz="1350">
                <a:solidFill>
                  <a:schemeClr val="tx1">
                    <a:lumMod val="75000"/>
                    <a:lumOff val="2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11/9/17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pPr lvl="0" algn="r">
              <a:spcBef>
                <a:spcPts val="0"/>
              </a:spcBef>
              <a:buNone/>
            </a:pPr>
            <a:fld id="{00000000-1234-1234-1234-123412341234}" type="slidenum">
              <a:rPr lang="en" sz="1000" smtClean="0">
                <a:solidFill>
                  <a:schemeClr val="dk2"/>
                </a:solidFill>
              </a:rPr>
              <a:t>‹#›</a:t>
            </a:fld>
            <a:endParaRPr lang="en" sz="1000">
              <a:solidFill>
                <a:schemeClr val="dk2"/>
              </a:solidFill>
            </a:endParaRPr>
          </a:p>
        </p:txBody>
      </p:sp>
      <p:sp>
        <p:nvSpPr>
          <p:cNvPr id="20" name="TextBox 19"/>
          <p:cNvSpPr txBox="1"/>
          <p:nvPr/>
        </p:nvSpPr>
        <p:spPr>
          <a:xfrm>
            <a:off x="406403" y="592784"/>
            <a:ext cx="457200" cy="438582"/>
          </a:xfrm>
          <a:prstGeom prst="rect">
            <a:avLst/>
          </a:prstGeom>
        </p:spPr>
        <p:txBody>
          <a:bodyPr vert="horz" lIns="68580" tIns="34290" rIns="68580" bIns="34290" rtlCol="0" anchor="ctr">
            <a:noAutofit/>
          </a:bodyPr>
          <a:lstStyle/>
          <a:p>
            <a:pPr lvl="0"/>
            <a:r>
              <a:rPr lang="en-US" sz="6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6669758" y="2164917"/>
            <a:ext cx="457200" cy="438582"/>
          </a:xfrm>
          <a:prstGeom prst="rect">
            <a:avLst/>
          </a:prstGeom>
        </p:spPr>
        <p:txBody>
          <a:bodyPr vert="horz" lIns="68580" tIns="34290" rIns="68580" bIns="34290" rtlCol="0" anchor="ctr">
            <a:noAutofit/>
          </a:bodyPr>
          <a:lstStyle/>
          <a:p>
            <a:pPr lvl="0"/>
            <a:r>
              <a:rPr lang="en-US" sz="6000" baseline="0" dirty="0">
                <a:ln w="3175" cmpd="sng">
                  <a:noFill/>
                </a:ln>
                <a:solidFill>
                  <a:schemeClr val="accent1">
                    <a:lumMod val="60000"/>
                    <a:lumOff val="40000"/>
                  </a:schemeClr>
                </a:solidFill>
                <a:latin typeface="Arial"/>
              </a:rPr>
              <a:t>”</a:t>
            </a:r>
            <a:endParaRPr lang="en-US" sz="1050" dirty="0">
              <a:solidFill>
                <a:schemeClr val="accent1">
                  <a:lumMod val="60000"/>
                  <a:lumOff val="40000"/>
                </a:schemeClr>
              </a:solidFill>
              <a:latin typeface="Arial"/>
            </a:endParaRPr>
          </a:p>
        </p:txBody>
      </p:sp>
    </p:spTree>
    <p:extLst>
      <p:ext uri="{BB962C8B-B14F-4D97-AF65-F5344CB8AC3E}">
        <p14:creationId xmlns:p14="http://schemas.microsoft.com/office/powerpoint/2010/main" val="3302313593"/>
      </p:ext>
    </p:extLst>
  </p:cSld>
  <p:clrMapOvr>
    <a:masterClrMapping/>
  </p:clrMapOvr>
  <p:hf sldNum="0"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508001" y="1448991"/>
            <a:ext cx="6447501" cy="1946595"/>
          </a:xfrm>
        </p:spPr>
        <p:txBody>
          <a:bodyPr anchor="b">
            <a:normAutofit/>
          </a:bodyPr>
          <a:lstStyle>
            <a:lvl1pPr algn="l">
              <a:defRPr sz="33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508001" y="3395586"/>
            <a:ext cx="6447501" cy="1135436"/>
          </a:xfrm>
        </p:spPr>
        <p:txBody>
          <a:bodyPr anchor="t">
            <a:normAutofit/>
          </a:bodyPr>
          <a:lstStyle>
            <a:lvl1pPr marL="0" indent="0" algn="l">
              <a:buNone/>
              <a:defRPr sz="1350">
                <a:solidFill>
                  <a:schemeClr val="tx1">
                    <a:lumMod val="75000"/>
                    <a:lumOff val="2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11/9/17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pPr lvl="0" algn="r">
              <a:spcBef>
                <a:spcPts val="0"/>
              </a:spcBef>
              <a:buNone/>
            </a:pPr>
            <a:fld id="{00000000-1234-1234-1234-123412341234}" type="slidenum">
              <a:rPr lang="en" sz="1000" smtClean="0">
                <a:solidFill>
                  <a:schemeClr val="dk2"/>
                </a:solidFill>
              </a:rPr>
              <a:t>‹#›</a:t>
            </a:fld>
            <a:endParaRPr lang="en" sz="1000">
              <a:solidFill>
                <a:schemeClr val="dk2"/>
              </a:solidFill>
            </a:endParaRPr>
          </a:p>
        </p:txBody>
      </p:sp>
    </p:spTree>
    <p:extLst>
      <p:ext uri="{BB962C8B-B14F-4D97-AF65-F5344CB8AC3E}">
        <p14:creationId xmlns:p14="http://schemas.microsoft.com/office/powerpoint/2010/main" val="3964987596"/>
      </p:ext>
    </p:extLst>
  </p:cSld>
  <p:clrMapOvr>
    <a:masterClrMapping/>
  </p:clrMapOvr>
  <p:hf sldNum="0"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698500" y="457200"/>
            <a:ext cx="6070601" cy="2266950"/>
          </a:xfrm>
        </p:spPr>
        <p:txBody>
          <a:bodyPr anchor="ctr">
            <a:normAutofit/>
          </a:bodyPr>
          <a:lstStyle>
            <a:lvl1pPr algn="l">
              <a:defRPr sz="33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507999" y="3009900"/>
            <a:ext cx="6447502" cy="385686"/>
          </a:xfrm>
        </p:spPr>
        <p:txBody>
          <a:bodyPr anchor="b">
            <a:noAutofit/>
          </a:bodyPr>
          <a:lstStyle>
            <a:lvl1pPr marL="0" indent="0">
              <a:buFontTx/>
              <a:buNone/>
              <a:defRPr sz="1800">
                <a:solidFill>
                  <a:schemeClr val="tx1">
                    <a:lumMod val="75000"/>
                    <a:lumOff val="25000"/>
                  </a:schemeClr>
                </a:solidFill>
              </a:defRPr>
            </a:lvl1pPr>
            <a:lvl2pPr marL="342900" indent="0">
              <a:buFontTx/>
              <a:buNone/>
              <a:defRPr/>
            </a:lvl2pPr>
            <a:lvl3pPr marL="685800" indent="0">
              <a:buFontTx/>
              <a:buNone/>
              <a:defRPr/>
            </a:lvl3pPr>
            <a:lvl4pPr marL="1028700" indent="0">
              <a:buFontTx/>
              <a:buNone/>
              <a:defRPr/>
            </a:lvl4pPr>
            <a:lvl5pPr marL="1371600" indent="0">
              <a:buFontTx/>
              <a:buNone/>
              <a:defRPr/>
            </a:lvl5pPr>
          </a:lstStyle>
          <a:p>
            <a:pPr lvl="0"/>
            <a:r>
              <a:rPr lang="en-US" smtClean="0"/>
              <a:t>Edit Master text styles</a:t>
            </a:r>
          </a:p>
        </p:txBody>
      </p:sp>
      <p:sp>
        <p:nvSpPr>
          <p:cNvPr id="3" name="Text Placeholder 2"/>
          <p:cNvSpPr>
            <a:spLocks noGrp="1"/>
          </p:cNvSpPr>
          <p:nvPr>
            <p:ph type="body" idx="1"/>
          </p:nvPr>
        </p:nvSpPr>
        <p:spPr>
          <a:xfrm>
            <a:off x="508001" y="3395586"/>
            <a:ext cx="6447501" cy="1135436"/>
          </a:xfrm>
        </p:spPr>
        <p:txBody>
          <a:bodyPr anchor="t">
            <a:normAutofit/>
          </a:bodyPr>
          <a:lstStyle>
            <a:lvl1pPr marL="0" indent="0" algn="l">
              <a:buNone/>
              <a:defRPr sz="1350">
                <a:solidFill>
                  <a:schemeClr val="tx1">
                    <a:lumMod val="50000"/>
                    <a:lumOff val="50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11/9/17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pPr lvl="0" algn="r">
              <a:spcBef>
                <a:spcPts val="0"/>
              </a:spcBef>
              <a:buNone/>
            </a:pPr>
            <a:fld id="{00000000-1234-1234-1234-123412341234}" type="slidenum">
              <a:rPr lang="en" sz="1000" smtClean="0">
                <a:solidFill>
                  <a:schemeClr val="dk2"/>
                </a:solidFill>
              </a:rPr>
              <a:t>‹#›</a:t>
            </a:fld>
            <a:endParaRPr lang="en" sz="1000">
              <a:solidFill>
                <a:schemeClr val="dk2"/>
              </a:solidFill>
            </a:endParaRPr>
          </a:p>
        </p:txBody>
      </p:sp>
      <p:sp>
        <p:nvSpPr>
          <p:cNvPr id="24" name="TextBox 23"/>
          <p:cNvSpPr txBox="1"/>
          <p:nvPr/>
        </p:nvSpPr>
        <p:spPr>
          <a:xfrm>
            <a:off x="406403" y="592784"/>
            <a:ext cx="457200" cy="438582"/>
          </a:xfrm>
          <a:prstGeom prst="rect">
            <a:avLst/>
          </a:prstGeom>
        </p:spPr>
        <p:txBody>
          <a:bodyPr vert="horz" lIns="68580" tIns="34290" rIns="68580" bIns="34290" rtlCol="0" anchor="ctr">
            <a:noAutofit/>
          </a:bodyPr>
          <a:lstStyle/>
          <a:p>
            <a:pPr lvl="0"/>
            <a:r>
              <a:rPr lang="en-US" sz="6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6669758" y="2164917"/>
            <a:ext cx="457200" cy="438582"/>
          </a:xfrm>
          <a:prstGeom prst="rect">
            <a:avLst/>
          </a:prstGeom>
        </p:spPr>
        <p:txBody>
          <a:bodyPr vert="horz" lIns="68580" tIns="34290" rIns="68580" bIns="34290" rtlCol="0" anchor="ctr">
            <a:noAutofit/>
          </a:bodyPr>
          <a:lstStyle/>
          <a:p>
            <a:pPr lvl="0"/>
            <a:r>
              <a:rPr lang="en-US" sz="6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3216197548"/>
      </p:ext>
    </p:extLst>
  </p:cSld>
  <p:clrMapOvr>
    <a:masterClrMapping/>
  </p:clrMapOvr>
  <p:hf sldNum="0"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514350" y="457200"/>
            <a:ext cx="6441152" cy="2266950"/>
          </a:xfrm>
        </p:spPr>
        <p:txBody>
          <a:bodyPr anchor="ctr">
            <a:normAutofit/>
          </a:bodyPr>
          <a:lstStyle>
            <a:lvl1pPr algn="l">
              <a:defRPr sz="33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507999" y="3009900"/>
            <a:ext cx="6447502" cy="385686"/>
          </a:xfrm>
        </p:spPr>
        <p:txBody>
          <a:bodyPr anchor="b">
            <a:noAutofit/>
          </a:bodyPr>
          <a:lstStyle>
            <a:lvl1pPr marL="0" indent="0">
              <a:buFontTx/>
              <a:buNone/>
              <a:defRPr sz="1800">
                <a:solidFill>
                  <a:schemeClr val="accent1"/>
                </a:solidFill>
              </a:defRPr>
            </a:lvl1pPr>
            <a:lvl2pPr marL="342900" indent="0">
              <a:buFontTx/>
              <a:buNone/>
              <a:defRPr/>
            </a:lvl2pPr>
            <a:lvl3pPr marL="685800" indent="0">
              <a:buFontTx/>
              <a:buNone/>
              <a:defRPr/>
            </a:lvl3pPr>
            <a:lvl4pPr marL="1028700" indent="0">
              <a:buFontTx/>
              <a:buNone/>
              <a:defRPr/>
            </a:lvl4pPr>
            <a:lvl5pPr marL="1371600" indent="0">
              <a:buFontTx/>
              <a:buNone/>
              <a:defRPr/>
            </a:lvl5pPr>
          </a:lstStyle>
          <a:p>
            <a:pPr lvl="0"/>
            <a:r>
              <a:rPr lang="en-US" smtClean="0"/>
              <a:t>Edit Master text styles</a:t>
            </a:r>
          </a:p>
        </p:txBody>
      </p:sp>
      <p:sp>
        <p:nvSpPr>
          <p:cNvPr id="3" name="Text Placeholder 2"/>
          <p:cNvSpPr>
            <a:spLocks noGrp="1"/>
          </p:cNvSpPr>
          <p:nvPr>
            <p:ph type="body" idx="1"/>
          </p:nvPr>
        </p:nvSpPr>
        <p:spPr>
          <a:xfrm>
            <a:off x="508001" y="3395586"/>
            <a:ext cx="6447501" cy="1135436"/>
          </a:xfrm>
        </p:spPr>
        <p:txBody>
          <a:bodyPr anchor="t">
            <a:normAutofit/>
          </a:bodyPr>
          <a:lstStyle>
            <a:lvl1pPr marL="0" indent="0" algn="l">
              <a:buNone/>
              <a:defRPr sz="1350">
                <a:solidFill>
                  <a:schemeClr val="tx1">
                    <a:lumMod val="50000"/>
                    <a:lumOff val="50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11/9/17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pPr lvl="0" algn="r">
              <a:spcBef>
                <a:spcPts val="0"/>
              </a:spcBef>
              <a:buNone/>
            </a:pPr>
            <a:fld id="{00000000-1234-1234-1234-123412341234}" type="slidenum">
              <a:rPr lang="en" sz="1000" smtClean="0">
                <a:solidFill>
                  <a:schemeClr val="dk2"/>
                </a:solidFill>
              </a:rPr>
              <a:t>‹#›</a:t>
            </a:fld>
            <a:endParaRPr lang="en" sz="1000">
              <a:solidFill>
                <a:schemeClr val="dk2"/>
              </a:solidFill>
            </a:endParaRPr>
          </a:p>
        </p:txBody>
      </p:sp>
    </p:spTree>
    <p:extLst>
      <p:ext uri="{BB962C8B-B14F-4D97-AF65-F5344CB8AC3E}">
        <p14:creationId xmlns:p14="http://schemas.microsoft.com/office/powerpoint/2010/main" val="4056616105"/>
      </p:ext>
    </p:extLst>
  </p:cSld>
  <p:clrMapOvr>
    <a:masterClrMapping/>
  </p:clrMapOvr>
  <p:hf sldNum="0"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5C6B4A9-1611-4792-9094-5F34BCA07E0B}" type="datetimeFigureOut">
              <a:rPr lang="en-US" dirty="0"/>
              <a:t>11/9/17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pPr lvl="0" algn="r">
              <a:spcBef>
                <a:spcPts val="0"/>
              </a:spcBef>
              <a:buNone/>
            </a:pPr>
            <a:fld id="{00000000-1234-1234-1234-123412341234}" type="slidenum">
              <a:rPr lang="en" sz="1000" smtClean="0">
                <a:solidFill>
                  <a:schemeClr val="dk2"/>
                </a:solidFill>
              </a:rPr>
              <a:t>‹#›</a:t>
            </a:fld>
            <a:endParaRPr lang="en" sz="1000">
              <a:solidFill>
                <a:schemeClr val="dk2"/>
              </a:solidFill>
            </a:endParaRPr>
          </a:p>
        </p:txBody>
      </p:sp>
    </p:spTree>
    <p:extLst>
      <p:ext uri="{BB962C8B-B14F-4D97-AF65-F5344CB8AC3E}">
        <p14:creationId xmlns:p14="http://schemas.microsoft.com/office/powerpoint/2010/main" val="2659928401"/>
      </p:ext>
    </p:extLst>
  </p:cSld>
  <p:clrMapOvr>
    <a:masterClrMapping/>
  </p:clrMapOvr>
  <p:hf sldNum="0"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975755" y="457200"/>
            <a:ext cx="978557" cy="3938588"/>
          </a:xfrm>
        </p:spPr>
        <p:txBody>
          <a:bodyPr vert="eaVert" anchor="ct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508001" y="457200"/>
            <a:ext cx="5295113" cy="393858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11/9/17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pPr lvl="0" algn="r">
              <a:spcBef>
                <a:spcPts val="0"/>
              </a:spcBef>
              <a:buNone/>
            </a:pPr>
            <a:fld id="{00000000-1234-1234-1234-123412341234}" type="slidenum">
              <a:rPr lang="en" sz="1000" smtClean="0">
                <a:solidFill>
                  <a:schemeClr val="dk2"/>
                </a:solidFill>
              </a:rPr>
              <a:t>‹#›</a:t>
            </a:fld>
            <a:endParaRPr lang="en" sz="1000">
              <a:solidFill>
                <a:schemeClr val="dk2"/>
              </a:solidFill>
            </a:endParaRPr>
          </a:p>
        </p:txBody>
      </p:sp>
    </p:spTree>
    <p:extLst>
      <p:ext uri="{BB962C8B-B14F-4D97-AF65-F5344CB8AC3E}">
        <p14:creationId xmlns:p14="http://schemas.microsoft.com/office/powerpoint/2010/main" val="1368475382"/>
      </p:ext>
    </p:extLst>
  </p:cSld>
  <p:clrMapOvr>
    <a:masterClrMapping/>
  </p:clrMapOvr>
  <p:hf sldNum="0" hdr="0" ftr="0" dt="0"/>
</p:sldLayout>
</file>

<file path=ppt/slideLayouts/slideLayout17.xml><?xml version="1.0" encoding="utf-8"?>
<p:sldLayout xmlns:a="http://schemas.openxmlformats.org/drawingml/2006/main" xmlns:r="http://schemas.openxmlformats.org/officeDocument/2006/relationships" xmlns:p="http://schemas.openxmlformats.org/presentationml/2006/main" type="tx">
  <p:cSld name="Title and body">
    <p:spTree>
      <p:nvGrpSpPr>
        <p:cNvPr id="1" name="Shape 16"/>
        <p:cNvGrpSpPr/>
        <p:nvPr/>
      </p:nvGrpSpPr>
      <p:grpSpPr>
        <a:xfrm>
          <a:off x="0" y="0"/>
          <a:ext cx="0" cy="0"/>
          <a:chOff x="0" y="0"/>
          <a:chExt cx="0" cy="0"/>
        </a:xfrm>
      </p:grpSpPr>
      <p:sp>
        <p:nvSpPr>
          <p:cNvPr id="17" name="Shape 17"/>
          <p:cNvSpPr txBox="1">
            <a:spLocks noGrp="1"/>
          </p:cNvSpPr>
          <p:nvPr>
            <p:ph type="title"/>
          </p:nvPr>
        </p:nvSpPr>
        <p:spPr>
          <a:xfrm>
            <a:off x="311700" y="445025"/>
            <a:ext cx="8520600" cy="572700"/>
          </a:xfrm>
          <a:prstGeom prst="rect">
            <a:avLst/>
          </a:prstGeom>
        </p:spPr>
        <p:txBody>
          <a:bodyPr wrap="square"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18" name="Shape 18"/>
          <p:cNvSpPr txBox="1">
            <a:spLocks noGrp="1"/>
          </p:cNvSpPr>
          <p:nvPr>
            <p:ph type="body" idx="1"/>
          </p:nvPr>
        </p:nvSpPr>
        <p:spPr>
          <a:xfrm>
            <a:off x="311700" y="1152475"/>
            <a:ext cx="8520600" cy="3416400"/>
          </a:xfrm>
          <a:prstGeom prst="rect">
            <a:avLst/>
          </a:prstGeom>
        </p:spPr>
        <p:txBody>
          <a:bodyPr wrap="square"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19" name="Shape 19"/>
          <p:cNvSpPr txBox="1">
            <a:spLocks noGrp="1"/>
          </p:cNvSpPr>
          <p:nvPr>
            <p:ph type="sldNum" idx="12"/>
          </p:nvPr>
        </p:nvSpPr>
        <p:spPr>
          <a:xfrm>
            <a:off x="8472458" y="4663217"/>
            <a:ext cx="548700" cy="393600"/>
          </a:xfrm>
          <a:prstGeom prst="rect">
            <a:avLst/>
          </a:prstGeom>
        </p:spPr>
        <p:txBody>
          <a:bodyPr wrap="square" lIns="91425" tIns="91425" rIns="91425" bIns="91425" anchor="ctr" anchorCtr="0">
            <a:noAutofit/>
          </a:bodyPr>
          <a:lstStyle/>
          <a:p>
            <a:pPr lvl="0">
              <a:spcBef>
                <a:spcPts val="0"/>
              </a:spcBef>
              <a:buNone/>
            </a:pPr>
            <a:fld id="{00000000-1234-1234-1234-123412341234}" type="slidenum">
              <a:rPr lang="en"/>
              <a:t>‹#›</a:t>
            </a:fld>
            <a:endParaRPr lang="en"/>
          </a:p>
        </p:txBody>
      </p:sp>
    </p:spTree>
    <p:extLst>
      <p:ext uri="{BB962C8B-B14F-4D97-AF65-F5344CB8AC3E}">
        <p14:creationId xmlns:p14="http://schemas.microsoft.com/office/powerpoint/2010/main" val="46946740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cSld name="Big number">
    <p:spTree>
      <p:nvGrpSpPr>
        <p:cNvPr id="1" name="Shape 44"/>
        <p:cNvGrpSpPr/>
        <p:nvPr/>
      </p:nvGrpSpPr>
      <p:grpSpPr>
        <a:xfrm>
          <a:off x="0" y="0"/>
          <a:ext cx="0" cy="0"/>
          <a:chOff x="0" y="0"/>
          <a:chExt cx="0" cy="0"/>
        </a:xfrm>
      </p:grpSpPr>
      <p:sp>
        <p:nvSpPr>
          <p:cNvPr id="45" name="Shape 45"/>
          <p:cNvSpPr txBox="1">
            <a:spLocks noGrp="1"/>
          </p:cNvSpPr>
          <p:nvPr>
            <p:ph type="title"/>
          </p:nvPr>
        </p:nvSpPr>
        <p:spPr>
          <a:xfrm>
            <a:off x="311700" y="1106125"/>
            <a:ext cx="8520600" cy="1963500"/>
          </a:xfrm>
          <a:prstGeom prst="rect">
            <a:avLst/>
          </a:prstGeom>
        </p:spPr>
        <p:txBody>
          <a:bodyPr wrap="square" lIns="91425" tIns="91425" rIns="91425" bIns="91425" anchor="b" anchorCtr="0"/>
          <a:lstStyle>
            <a:lvl1pPr lvl="0" algn="ctr">
              <a:spcBef>
                <a:spcPts val="0"/>
              </a:spcBef>
              <a:buSzPct val="100000"/>
              <a:defRPr sz="12000"/>
            </a:lvl1pPr>
            <a:lvl2pPr lvl="1" algn="ctr">
              <a:spcBef>
                <a:spcPts val="0"/>
              </a:spcBef>
              <a:buSzPct val="100000"/>
              <a:defRPr sz="12000"/>
            </a:lvl2pPr>
            <a:lvl3pPr lvl="2" algn="ctr">
              <a:spcBef>
                <a:spcPts val="0"/>
              </a:spcBef>
              <a:buSzPct val="100000"/>
              <a:defRPr sz="12000"/>
            </a:lvl3pPr>
            <a:lvl4pPr lvl="3" algn="ctr">
              <a:spcBef>
                <a:spcPts val="0"/>
              </a:spcBef>
              <a:buSzPct val="100000"/>
              <a:defRPr sz="12000"/>
            </a:lvl4pPr>
            <a:lvl5pPr lvl="4" algn="ctr">
              <a:spcBef>
                <a:spcPts val="0"/>
              </a:spcBef>
              <a:buSzPct val="100000"/>
              <a:defRPr sz="12000"/>
            </a:lvl5pPr>
            <a:lvl6pPr lvl="5" algn="ctr">
              <a:spcBef>
                <a:spcPts val="0"/>
              </a:spcBef>
              <a:buSzPct val="100000"/>
              <a:defRPr sz="12000"/>
            </a:lvl6pPr>
            <a:lvl7pPr lvl="6" algn="ctr">
              <a:spcBef>
                <a:spcPts val="0"/>
              </a:spcBef>
              <a:buSzPct val="100000"/>
              <a:defRPr sz="12000"/>
            </a:lvl7pPr>
            <a:lvl8pPr lvl="7" algn="ctr">
              <a:spcBef>
                <a:spcPts val="0"/>
              </a:spcBef>
              <a:buSzPct val="100000"/>
              <a:defRPr sz="12000"/>
            </a:lvl8pPr>
            <a:lvl9pPr lvl="8" algn="ctr">
              <a:spcBef>
                <a:spcPts val="0"/>
              </a:spcBef>
              <a:buSzPct val="100000"/>
              <a:defRPr sz="12000"/>
            </a:lvl9pPr>
          </a:lstStyle>
          <a:p>
            <a:endParaRPr/>
          </a:p>
        </p:txBody>
      </p:sp>
      <p:sp>
        <p:nvSpPr>
          <p:cNvPr id="46" name="Shape 46"/>
          <p:cNvSpPr txBox="1">
            <a:spLocks noGrp="1"/>
          </p:cNvSpPr>
          <p:nvPr>
            <p:ph type="body" idx="1"/>
          </p:nvPr>
        </p:nvSpPr>
        <p:spPr>
          <a:xfrm>
            <a:off x="311700" y="3152225"/>
            <a:ext cx="8520600" cy="1300800"/>
          </a:xfrm>
          <a:prstGeom prst="rect">
            <a:avLst/>
          </a:prstGeom>
        </p:spPr>
        <p:txBody>
          <a:bodyPr wrap="square" lIns="91425" tIns="91425" rIns="91425" bIns="91425" anchor="t" anchorCtr="0"/>
          <a:lstStyle>
            <a:lvl1pPr lvl="0" algn="ctr">
              <a:spcBef>
                <a:spcPts val="0"/>
              </a:spcBef>
              <a:defRPr/>
            </a:lvl1pPr>
            <a:lvl2pPr lvl="1" algn="ctr">
              <a:spcBef>
                <a:spcPts val="0"/>
              </a:spcBef>
              <a:defRPr/>
            </a:lvl2pPr>
            <a:lvl3pPr lvl="2" algn="ctr">
              <a:spcBef>
                <a:spcPts val="0"/>
              </a:spcBef>
              <a:defRPr/>
            </a:lvl3pPr>
            <a:lvl4pPr lvl="3" algn="ctr">
              <a:spcBef>
                <a:spcPts val="0"/>
              </a:spcBef>
              <a:defRPr/>
            </a:lvl4pPr>
            <a:lvl5pPr lvl="4" algn="ctr">
              <a:spcBef>
                <a:spcPts val="0"/>
              </a:spcBef>
              <a:defRPr/>
            </a:lvl5pPr>
            <a:lvl6pPr lvl="5" algn="ctr">
              <a:spcBef>
                <a:spcPts val="0"/>
              </a:spcBef>
              <a:defRPr/>
            </a:lvl6pPr>
            <a:lvl7pPr lvl="6" algn="ctr">
              <a:spcBef>
                <a:spcPts val="0"/>
              </a:spcBef>
              <a:defRPr/>
            </a:lvl7pPr>
            <a:lvl8pPr lvl="7" algn="ctr">
              <a:spcBef>
                <a:spcPts val="0"/>
              </a:spcBef>
              <a:defRPr/>
            </a:lvl8pPr>
            <a:lvl9pPr lvl="8" algn="ctr">
              <a:spcBef>
                <a:spcPts val="0"/>
              </a:spcBef>
              <a:defRPr/>
            </a:lvl9pPr>
          </a:lstStyle>
          <a:p>
            <a:endParaRPr/>
          </a:p>
        </p:txBody>
      </p:sp>
      <p:sp>
        <p:nvSpPr>
          <p:cNvPr id="47" name="Shape 47"/>
          <p:cNvSpPr txBox="1">
            <a:spLocks noGrp="1"/>
          </p:cNvSpPr>
          <p:nvPr>
            <p:ph type="sldNum" idx="12"/>
          </p:nvPr>
        </p:nvSpPr>
        <p:spPr>
          <a:xfrm>
            <a:off x="8472458" y="4663217"/>
            <a:ext cx="548700" cy="393600"/>
          </a:xfrm>
          <a:prstGeom prst="rect">
            <a:avLst/>
          </a:prstGeom>
        </p:spPr>
        <p:txBody>
          <a:bodyPr wrap="square" lIns="91425" tIns="91425" rIns="91425" bIns="91425" anchor="ctr" anchorCtr="0">
            <a:noAutofit/>
          </a:bodyPr>
          <a:lstStyle/>
          <a:p>
            <a:pPr lvl="0">
              <a:spcBef>
                <a:spcPts val="0"/>
              </a:spcBef>
              <a:buNone/>
            </a:pPr>
            <a:fld id="{00000000-1234-1234-1234-123412341234}" type="slidenum">
              <a:rPr lang="en"/>
              <a:t>‹#›</a:t>
            </a:fld>
            <a:endParaRPr lang="en"/>
          </a:p>
        </p:txBody>
      </p:sp>
    </p:spTree>
    <p:extLst>
      <p:ext uri="{BB962C8B-B14F-4D97-AF65-F5344CB8AC3E}">
        <p14:creationId xmlns:p14="http://schemas.microsoft.com/office/powerpoint/2010/main" val="35987639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2700"/>
            </a:lvl1p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11/9/17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pPr lvl="0" algn="r">
              <a:spcBef>
                <a:spcPts val="0"/>
              </a:spcBef>
              <a:buNone/>
            </a:pPr>
            <a:fld id="{00000000-1234-1234-1234-123412341234}" type="slidenum">
              <a:rPr lang="en" sz="1000" smtClean="0">
                <a:solidFill>
                  <a:schemeClr val="dk2"/>
                </a:solidFill>
              </a:rPr>
              <a:t>‹#›</a:t>
            </a:fld>
            <a:endParaRPr lang="en" sz="1000">
              <a:solidFill>
                <a:schemeClr val="dk2"/>
              </a:solidFill>
            </a:endParaRPr>
          </a:p>
        </p:txBody>
      </p:sp>
    </p:spTree>
    <p:extLst>
      <p:ext uri="{BB962C8B-B14F-4D97-AF65-F5344CB8AC3E}">
        <p14:creationId xmlns:p14="http://schemas.microsoft.com/office/powerpoint/2010/main" val="3125011573"/>
      </p:ext>
    </p:extLst>
  </p:cSld>
  <p:clrMapOvr>
    <a:masterClrMapping/>
  </p:clrMapOvr>
  <p:hf sldNum="0"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08001" y="2025651"/>
            <a:ext cx="6447501" cy="1369936"/>
          </a:xfrm>
        </p:spPr>
        <p:txBody>
          <a:bodyPr anchor="b"/>
          <a:lstStyle>
            <a:lvl1pPr algn="l">
              <a:defRPr sz="3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508001" y="3395586"/>
            <a:ext cx="6447501" cy="645300"/>
          </a:xfrm>
        </p:spPr>
        <p:txBody>
          <a:bodyPr anchor="t"/>
          <a:lstStyle>
            <a:lvl1pPr marL="0" indent="0" algn="l">
              <a:buNone/>
              <a:defRPr sz="1500">
                <a:solidFill>
                  <a:schemeClr val="tx1">
                    <a:lumMod val="50000"/>
                    <a:lumOff val="50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11/9/17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pPr lvl="0" algn="r">
              <a:spcBef>
                <a:spcPts val="0"/>
              </a:spcBef>
              <a:buNone/>
            </a:pPr>
            <a:fld id="{00000000-1234-1234-1234-123412341234}" type="slidenum">
              <a:rPr lang="en" sz="1000" smtClean="0">
                <a:solidFill>
                  <a:schemeClr val="dk2"/>
                </a:solidFill>
              </a:rPr>
              <a:t>‹#›</a:t>
            </a:fld>
            <a:endParaRPr lang="en" sz="1000">
              <a:solidFill>
                <a:schemeClr val="dk2"/>
              </a:solidFill>
            </a:endParaRPr>
          </a:p>
        </p:txBody>
      </p:sp>
    </p:spTree>
    <p:extLst>
      <p:ext uri="{BB962C8B-B14F-4D97-AF65-F5344CB8AC3E}">
        <p14:creationId xmlns:p14="http://schemas.microsoft.com/office/powerpoint/2010/main" val="1167847771"/>
      </p:ext>
    </p:extLst>
  </p:cSld>
  <p:clrMapOvr>
    <a:masterClrMapping/>
  </p:clrMapOvr>
  <p:hf sldNum="0"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508001" y="1620442"/>
            <a:ext cx="3138026" cy="2910579"/>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3817477" y="1620442"/>
            <a:ext cx="3138026" cy="291058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EB712588-04B1-427B-82EE-E8DB90309F08}" type="datetimeFigureOut">
              <a:rPr lang="en-US" dirty="0"/>
              <a:t>11/9/17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pPr lvl="0" algn="r">
              <a:spcBef>
                <a:spcPts val="0"/>
              </a:spcBef>
              <a:buNone/>
            </a:pPr>
            <a:fld id="{00000000-1234-1234-1234-123412341234}" type="slidenum">
              <a:rPr lang="en" sz="1000" smtClean="0">
                <a:solidFill>
                  <a:schemeClr val="dk2"/>
                </a:solidFill>
              </a:rPr>
              <a:t>‹#›</a:t>
            </a:fld>
            <a:endParaRPr lang="en" sz="1000">
              <a:solidFill>
                <a:schemeClr val="dk2"/>
              </a:solidFill>
            </a:endParaRPr>
          </a:p>
        </p:txBody>
      </p:sp>
    </p:spTree>
    <p:extLst>
      <p:ext uri="{BB962C8B-B14F-4D97-AF65-F5344CB8AC3E}">
        <p14:creationId xmlns:p14="http://schemas.microsoft.com/office/powerpoint/2010/main" val="340610897"/>
      </p:ext>
    </p:extLst>
  </p:cSld>
  <p:clrMapOvr>
    <a:masterClrMapping/>
  </p:clrMapOvr>
  <p:hf sldNum="0"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506809" y="1620737"/>
            <a:ext cx="3139217" cy="432197"/>
          </a:xfrm>
        </p:spPr>
        <p:txBody>
          <a:bodyPr anchor="b">
            <a:noAutofit/>
          </a:bodyPr>
          <a:lstStyle>
            <a:lvl1pPr marL="0" indent="0">
              <a:buNone/>
              <a:defRPr sz="1800" b="0"/>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Edit Master text styles</a:t>
            </a:r>
          </a:p>
        </p:txBody>
      </p:sp>
      <p:sp>
        <p:nvSpPr>
          <p:cNvPr id="4" name="Content Placeholder 3"/>
          <p:cNvSpPr>
            <a:spLocks noGrp="1"/>
          </p:cNvSpPr>
          <p:nvPr>
            <p:ph sz="half" idx="2"/>
          </p:nvPr>
        </p:nvSpPr>
        <p:spPr>
          <a:xfrm>
            <a:off x="506809" y="2052934"/>
            <a:ext cx="3139217" cy="2478088"/>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3816287" y="1620737"/>
            <a:ext cx="3139214" cy="432197"/>
          </a:xfrm>
        </p:spPr>
        <p:txBody>
          <a:bodyPr anchor="b">
            <a:noAutofit/>
          </a:bodyPr>
          <a:lstStyle>
            <a:lvl1pPr marL="0" indent="0">
              <a:buNone/>
              <a:defRPr sz="1800" b="0"/>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Edit Master text styles</a:t>
            </a:r>
          </a:p>
        </p:txBody>
      </p:sp>
      <p:sp>
        <p:nvSpPr>
          <p:cNvPr id="6" name="Content Placeholder 5"/>
          <p:cNvSpPr>
            <a:spLocks noGrp="1"/>
          </p:cNvSpPr>
          <p:nvPr>
            <p:ph sz="quarter" idx="4"/>
          </p:nvPr>
        </p:nvSpPr>
        <p:spPr>
          <a:xfrm>
            <a:off x="3816288" y="2052934"/>
            <a:ext cx="3139213" cy="2478088"/>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11/9/17</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pPr lvl="0" algn="r">
              <a:spcBef>
                <a:spcPts val="0"/>
              </a:spcBef>
              <a:buNone/>
            </a:pPr>
            <a:fld id="{00000000-1234-1234-1234-123412341234}" type="slidenum">
              <a:rPr lang="en" sz="1000" smtClean="0">
                <a:solidFill>
                  <a:schemeClr val="dk2"/>
                </a:solidFill>
              </a:rPr>
              <a:t>‹#›</a:t>
            </a:fld>
            <a:endParaRPr lang="en" sz="1000">
              <a:solidFill>
                <a:schemeClr val="dk2"/>
              </a:solidFill>
            </a:endParaRPr>
          </a:p>
        </p:txBody>
      </p:sp>
    </p:spTree>
    <p:extLst>
      <p:ext uri="{BB962C8B-B14F-4D97-AF65-F5344CB8AC3E}">
        <p14:creationId xmlns:p14="http://schemas.microsoft.com/office/powerpoint/2010/main" val="898199313"/>
      </p:ext>
    </p:extLst>
  </p:cSld>
  <p:clrMapOvr>
    <a:masterClrMapping/>
  </p:clrMapOvr>
  <p:hf sldNum="0"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508001" y="457200"/>
            <a:ext cx="6447501" cy="990600"/>
          </a:xfrm>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11/9/17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pPr lvl="0" algn="r">
              <a:spcBef>
                <a:spcPts val="0"/>
              </a:spcBef>
              <a:buNone/>
            </a:pPr>
            <a:fld id="{00000000-1234-1234-1234-123412341234}" type="slidenum">
              <a:rPr lang="en" sz="1000" smtClean="0">
                <a:solidFill>
                  <a:schemeClr val="dk2"/>
                </a:solidFill>
              </a:rPr>
              <a:t>‹#›</a:t>
            </a:fld>
            <a:endParaRPr lang="en" sz="1000">
              <a:solidFill>
                <a:schemeClr val="dk2"/>
              </a:solidFill>
            </a:endParaRPr>
          </a:p>
        </p:txBody>
      </p:sp>
    </p:spTree>
    <p:extLst>
      <p:ext uri="{BB962C8B-B14F-4D97-AF65-F5344CB8AC3E}">
        <p14:creationId xmlns:p14="http://schemas.microsoft.com/office/powerpoint/2010/main" val="3004387462"/>
      </p:ext>
    </p:extLst>
  </p:cSld>
  <p:clrMapOvr>
    <a:masterClrMapping/>
  </p:clrMapOvr>
  <p:hf sldNum="0"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11/9/17</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pPr lvl="0">
              <a:spcBef>
                <a:spcPts val="0"/>
              </a:spcBef>
              <a:buNone/>
            </a:pPr>
            <a:fld id="{00000000-1234-1234-1234-123412341234}" type="slidenum">
              <a:rPr lang="en" smtClean="0"/>
              <a:t>‹#›</a:t>
            </a:fld>
            <a:endParaRPr lang="en"/>
          </a:p>
        </p:txBody>
      </p:sp>
    </p:spTree>
    <p:extLst>
      <p:ext uri="{BB962C8B-B14F-4D97-AF65-F5344CB8AC3E}">
        <p14:creationId xmlns:p14="http://schemas.microsoft.com/office/powerpoint/2010/main" val="150360840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08001" y="1123953"/>
            <a:ext cx="2890896" cy="958850"/>
          </a:xfrm>
        </p:spPr>
        <p:txBody>
          <a:bodyPr anchor="b">
            <a:normAutofit/>
          </a:bodyPr>
          <a:lstStyle>
            <a:lvl1pPr>
              <a:defRPr sz="1500"/>
            </a:lvl1pPr>
          </a:lstStyle>
          <a:p>
            <a:r>
              <a:rPr lang="en-US" smtClean="0"/>
              <a:t>Click to edit Master title style</a:t>
            </a:r>
            <a:endParaRPr lang="en-US" dirty="0"/>
          </a:p>
        </p:txBody>
      </p:sp>
      <p:sp>
        <p:nvSpPr>
          <p:cNvPr id="3" name="Content Placeholder 2"/>
          <p:cNvSpPr>
            <a:spLocks noGrp="1"/>
          </p:cNvSpPr>
          <p:nvPr>
            <p:ph idx="1"/>
          </p:nvPr>
        </p:nvSpPr>
        <p:spPr>
          <a:xfrm>
            <a:off x="3570346" y="386193"/>
            <a:ext cx="3385156" cy="4144828"/>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508001" y="2082802"/>
            <a:ext cx="2890896" cy="1938337"/>
          </a:xfrm>
        </p:spPr>
        <p:txBody>
          <a:bodyPr>
            <a:normAutofit/>
          </a:bodyPr>
          <a:lstStyle>
            <a:lvl1pPr marL="0" indent="0">
              <a:buNone/>
              <a:defRPr sz="1050"/>
            </a:lvl1pPr>
            <a:lvl2pPr marL="342797" indent="0">
              <a:buNone/>
              <a:defRPr sz="1050"/>
            </a:lvl2pPr>
            <a:lvl3pPr marL="685595" indent="0">
              <a:buNone/>
              <a:defRPr sz="900"/>
            </a:lvl3pPr>
            <a:lvl4pPr marL="1028392" indent="0">
              <a:buNone/>
              <a:defRPr sz="750"/>
            </a:lvl4pPr>
            <a:lvl5pPr marL="1371188" indent="0">
              <a:buNone/>
              <a:defRPr sz="750"/>
            </a:lvl5pPr>
            <a:lvl6pPr marL="1713986" indent="0">
              <a:buNone/>
              <a:defRPr sz="750"/>
            </a:lvl6pPr>
            <a:lvl7pPr marL="2056783" indent="0">
              <a:buNone/>
              <a:defRPr sz="750"/>
            </a:lvl7pPr>
            <a:lvl8pPr marL="2399580" indent="0">
              <a:buNone/>
              <a:defRPr sz="750"/>
            </a:lvl8pPr>
            <a:lvl9pPr marL="2742377" indent="0">
              <a:buNone/>
              <a:defRPr sz="750"/>
            </a:lvl9pPr>
          </a:lstStyle>
          <a:p>
            <a:pPr lvl="0"/>
            <a:r>
              <a:rPr lang="en-US" smtClean="0"/>
              <a:t>Edit Master text styles</a:t>
            </a:r>
          </a:p>
        </p:txBody>
      </p:sp>
      <p:sp>
        <p:nvSpPr>
          <p:cNvPr id="5" name="Date Placeholder 4"/>
          <p:cNvSpPr>
            <a:spLocks noGrp="1"/>
          </p:cNvSpPr>
          <p:nvPr>
            <p:ph type="dt" sz="half" idx="10"/>
          </p:nvPr>
        </p:nvSpPr>
        <p:spPr/>
        <p:txBody>
          <a:bodyPr/>
          <a:lstStyle/>
          <a:p>
            <a:fld id="{42A54C80-263E-416B-A8E0-580EDEADCBDC}" type="datetimeFigureOut">
              <a:rPr lang="en-US" dirty="0"/>
              <a:t>11/9/17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pPr lvl="0" algn="r">
              <a:spcBef>
                <a:spcPts val="0"/>
              </a:spcBef>
              <a:buNone/>
            </a:pPr>
            <a:fld id="{00000000-1234-1234-1234-123412341234}" type="slidenum">
              <a:rPr lang="en" sz="1000" smtClean="0">
                <a:solidFill>
                  <a:schemeClr val="dk2"/>
                </a:solidFill>
              </a:rPr>
              <a:t>‹#›</a:t>
            </a:fld>
            <a:endParaRPr lang="en" sz="1000">
              <a:solidFill>
                <a:schemeClr val="dk2"/>
              </a:solidFill>
            </a:endParaRPr>
          </a:p>
        </p:txBody>
      </p:sp>
    </p:spTree>
    <p:extLst>
      <p:ext uri="{BB962C8B-B14F-4D97-AF65-F5344CB8AC3E}">
        <p14:creationId xmlns:p14="http://schemas.microsoft.com/office/powerpoint/2010/main" val="2156403260"/>
      </p:ext>
    </p:extLst>
  </p:cSld>
  <p:clrMapOvr>
    <a:masterClrMapping/>
  </p:clrMapOvr>
  <p:hf sldNum="0"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08001" y="3600450"/>
            <a:ext cx="6447500" cy="425054"/>
          </a:xfrm>
        </p:spPr>
        <p:txBody>
          <a:bodyPr anchor="b">
            <a:normAutofit/>
          </a:bodyPr>
          <a:lstStyle>
            <a:lvl1pPr algn="l">
              <a:defRPr sz="18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508001" y="457200"/>
            <a:ext cx="6447501" cy="2884289"/>
          </a:xfrm>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en-US" smtClean="0"/>
              <a:t>Click icon to add picture</a:t>
            </a:r>
            <a:endParaRPr lang="en-US" dirty="0"/>
          </a:p>
        </p:txBody>
      </p:sp>
      <p:sp>
        <p:nvSpPr>
          <p:cNvPr id="4" name="Text Placeholder 3"/>
          <p:cNvSpPr>
            <a:spLocks noGrp="1"/>
          </p:cNvSpPr>
          <p:nvPr>
            <p:ph type="body" sz="half" idx="2"/>
          </p:nvPr>
        </p:nvSpPr>
        <p:spPr>
          <a:xfrm>
            <a:off x="508001" y="4025504"/>
            <a:ext cx="6447500" cy="505518"/>
          </a:xfrm>
        </p:spPr>
        <p:txBody>
          <a:bodyPr>
            <a:normAutofit/>
          </a:bodyPr>
          <a:lstStyle>
            <a:lvl1pPr marL="0" indent="0">
              <a:buNone/>
              <a:defRPr sz="90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smtClean="0"/>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11/9/17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pPr lvl="0" algn="r">
              <a:spcBef>
                <a:spcPts val="0"/>
              </a:spcBef>
              <a:buNone/>
            </a:pPr>
            <a:fld id="{00000000-1234-1234-1234-123412341234}" type="slidenum">
              <a:rPr lang="en" sz="1000" smtClean="0">
                <a:solidFill>
                  <a:schemeClr val="dk2"/>
                </a:solidFill>
              </a:rPr>
              <a:t>‹#›</a:t>
            </a:fld>
            <a:endParaRPr lang="en" sz="1000">
              <a:solidFill>
                <a:schemeClr val="dk2"/>
              </a:solidFill>
            </a:endParaRPr>
          </a:p>
        </p:txBody>
      </p:sp>
    </p:spTree>
    <p:extLst>
      <p:ext uri="{BB962C8B-B14F-4D97-AF65-F5344CB8AC3E}">
        <p14:creationId xmlns:p14="http://schemas.microsoft.com/office/powerpoint/2010/main" val="1577850900"/>
      </p:ext>
    </p:extLst>
  </p:cSld>
  <p:clrMapOvr>
    <a:masterClrMapping/>
  </p:clrMapOvr>
  <p:hf sldNum="0" hdr="0" ftr="0" dt="0"/>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slideLayout" Target="../slideLayouts/slideLayout15.xml"/><Relationship Id="rId16" Type="http://schemas.openxmlformats.org/officeDocument/2006/relationships/slideLayout" Target="../slideLayouts/slideLayout16.xml"/><Relationship Id="rId17" Type="http://schemas.openxmlformats.org/officeDocument/2006/relationships/slideLayout" Target="../slideLayouts/slideLayout17.xml"/><Relationship Id="rId18" Type="http://schemas.openxmlformats.org/officeDocument/2006/relationships/slideLayout" Target="../slideLayouts/slideLayout18.xml"/><Relationship Id="rId19"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6350"/>
            <a:ext cx="9144000" cy="5149850"/>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508001" y="457200"/>
            <a:ext cx="6447501" cy="99060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508001" y="1620442"/>
            <a:ext cx="6447501" cy="2910580"/>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5403850" y="4531022"/>
            <a:ext cx="683954" cy="273844"/>
          </a:xfrm>
          <a:prstGeom prst="rect">
            <a:avLst/>
          </a:prstGeom>
        </p:spPr>
        <p:txBody>
          <a:bodyPr vert="horz" lIns="91440" tIns="45720" rIns="91440" bIns="45720" rtlCol="0" anchor="ctr"/>
          <a:lstStyle>
            <a:lvl1pPr algn="r">
              <a:defRPr sz="675">
                <a:solidFill>
                  <a:schemeClr val="tx1">
                    <a:tint val="75000"/>
                  </a:schemeClr>
                </a:solidFill>
              </a:defRPr>
            </a:lvl1pPr>
          </a:lstStyle>
          <a:p>
            <a:fld id="{B61BEF0D-F0BB-DE4B-95CE-6DB70DBA9567}" type="datetimeFigureOut">
              <a:rPr lang="en-US" dirty="0"/>
              <a:pPr/>
              <a:t>11/9/17</a:t>
            </a:fld>
            <a:endParaRPr lang="en-US" dirty="0"/>
          </a:p>
        </p:txBody>
      </p:sp>
      <p:sp>
        <p:nvSpPr>
          <p:cNvPr id="5" name="Footer Placeholder 4"/>
          <p:cNvSpPr>
            <a:spLocks noGrp="1"/>
          </p:cNvSpPr>
          <p:nvPr>
            <p:ph type="ftr" sz="quarter" idx="3"/>
          </p:nvPr>
        </p:nvSpPr>
        <p:spPr>
          <a:xfrm>
            <a:off x="508001" y="4531022"/>
            <a:ext cx="4723209" cy="273844"/>
          </a:xfrm>
          <a:prstGeom prst="rect">
            <a:avLst/>
          </a:prstGeom>
        </p:spPr>
        <p:txBody>
          <a:bodyPr vert="horz" lIns="91440" tIns="45720" rIns="91440" bIns="45720" rtlCol="0" anchor="ctr"/>
          <a:lstStyle>
            <a:lvl1pPr algn="l">
              <a:defRPr sz="675">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442998" y="4531022"/>
            <a:ext cx="512504" cy="273844"/>
          </a:xfrm>
          <a:prstGeom prst="rect">
            <a:avLst/>
          </a:prstGeom>
        </p:spPr>
        <p:txBody>
          <a:bodyPr vert="horz" lIns="91440" tIns="45720" rIns="91440" bIns="45720" rtlCol="0" anchor="ctr"/>
          <a:lstStyle>
            <a:lvl1pPr algn="r">
              <a:defRPr sz="675">
                <a:solidFill>
                  <a:schemeClr val="accent1"/>
                </a:solidFill>
              </a:defRPr>
            </a:lvl1pPr>
          </a:lstStyle>
          <a:p>
            <a:pPr lvl="0" algn="r">
              <a:spcBef>
                <a:spcPts val="0"/>
              </a:spcBef>
              <a:buNone/>
            </a:pPr>
            <a:fld id="{00000000-1234-1234-1234-123412341234}" type="slidenum">
              <a:rPr lang="en" sz="1000" smtClean="0">
                <a:solidFill>
                  <a:schemeClr val="dk2"/>
                </a:solidFill>
              </a:rPr>
              <a:t>‹#›</a:t>
            </a:fld>
            <a:endParaRPr lang="en" sz="1000">
              <a:solidFill>
                <a:schemeClr val="dk2"/>
              </a:solidFill>
            </a:endParaRPr>
          </a:p>
        </p:txBody>
      </p:sp>
    </p:spTree>
    <p:extLst>
      <p:ext uri="{BB962C8B-B14F-4D97-AF65-F5344CB8AC3E}">
        <p14:creationId xmlns:p14="http://schemas.microsoft.com/office/powerpoint/2010/main" val="418071538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Lst>
  <p:hf sldNum="0" hdr="0" ftr="0" dt="0"/>
  <p:txStyles>
    <p:titleStyle>
      <a:lvl1pPr algn="l" defTabSz="342900" rtl="0" eaLnBrk="1" latinLnBrk="0" hangingPunct="1">
        <a:spcBef>
          <a:spcPct val="0"/>
        </a:spcBef>
        <a:buNone/>
        <a:defRPr sz="27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57175" indent="-257175" algn="l" defTabSz="342900" rtl="0" eaLnBrk="1" latinLnBrk="0" hangingPunct="1">
        <a:spcBef>
          <a:spcPts val="750"/>
        </a:spcBef>
        <a:spcAft>
          <a:spcPts val="0"/>
        </a:spcAft>
        <a:buClr>
          <a:schemeClr val="accent1"/>
        </a:buClr>
        <a:buSzPct val="80000"/>
        <a:buFont typeface="Wingdings 3" charset="2"/>
        <a:buChar char=""/>
        <a:defRPr sz="1350" kern="1200">
          <a:solidFill>
            <a:schemeClr val="tx1">
              <a:lumMod val="75000"/>
              <a:lumOff val="25000"/>
            </a:schemeClr>
          </a:solidFill>
          <a:latin typeface="+mn-lt"/>
          <a:ea typeface="+mn-ea"/>
          <a:cs typeface="+mn-cs"/>
        </a:defRPr>
      </a:lvl1pPr>
      <a:lvl2pPr marL="557213" indent="-214313" algn="l" defTabSz="342900" rtl="0" eaLnBrk="1" latinLnBrk="0" hangingPunct="1">
        <a:spcBef>
          <a:spcPts val="75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2pPr>
      <a:lvl3pPr marL="857250" indent="-171450" algn="l" defTabSz="342900" rtl="0" eaLnBrk="1" latinLnBrk="0" hangingPunct="1">
        <a:spcBef>
          <a:spcPts val="750"/>
        </a:spcBef>
        <a:spcAft>
          <a:spcPts val="0"/>
        </a:spcAft>
        <a:buClr>
          <a:schemeClr val="accent1"/>
        </a:buClr>
        <a:buSzPct val="80000"/>
        <a:buFont typeface="Wingdings 3" charset="2"/>
        <a:buChar char=""/>
        <a:defRPr sz="1050" kern="1200">
          <a:solidFill>
            <a:schemeClr val="tx1">
              <a:lumMod val="75000"/>
              <a:lumOff val="25000"/>
            </a:schemeClr>
          </a:solidFill>
          <a:latin typeface="+mn-lt"/>
          <a:ea typeface="+mn-ea"/>
          <a:cs typeface="+mn-cs"/>
        </a:defRPr>
      </a:lvl3pPr>
      <a:lvl4pPr marL="12001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4pPr>
      <a:lvl5pPr marL="15430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5pPr>
      <a:lvl6pPr marL="18859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6pPr>
      <a:lvl7pPr marL="22288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7pPr>
      <a:lvl8pPr marL="25717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8pPr>
      <a:lvl9pPr marL="29146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9pPr>
    </p:bodyStyle>
    <p:other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4" Type="http://schemas.openxmlformats.org/officeDocument/2006/relationships/image" Target="../media/image6.png"/><Relationship Id="rId5" Type="http://schemas.openxmlformats.org/officeDocument/2006/relationships/image" Target="../media/image7.png"/><Relationship Id="rId1" Type="http://schemas.openxmlformats.org/officeDocument/2006/relationships/slideLayout" Target="../slideLayouts/slideLayout17.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4" Type="http://schemas.openxmlformats.org/officeDocument/2006/relationships/image" Target="../media/image9.png"/><Relationship Id="rId1" Type="http://schemas.openxmlformats.org/officeDocument/2006/relationships/slideLayout" Target="../slideLayouts/slideLayout17.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16.xml"/><Relationship Id="rId3" Type="http://schemas.openxmlformats.org/officeDocument/2006/relationships/hyperlink" Target="http://www.ebikeclass.com/buying-guides/facts-electric-bikes/"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4.xml"/><Relationship Id="rId3" Type="http://schemas.openxmlformats.org/officeDocument/2006/relationships/image" Target="../media/image1.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5.xml"/><Relationship Id="rId3" Type="http://schemas.openxmlformats.org/officeDocument/2006/relationships/image" Target="../media/image2.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4" Type="http://schemas.openxmlformats.org/officeDocument/2006/relationships/image" Target="../media/image4.png"/><Relationship Id="rId1" Type="http://schemas.openxmlformats.org/officeDocument/2006/relationships/slideLayout" Target="../slideLayouts/slideLayout17.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sp>
        <p:nvSpPr>
          <p:cNvPr id="54" name="Shape 54"/>
          <p:cNvSpPr txBox="1">
            <a:spLocks noGrp="1"/>
          </p:cNvSpPr>
          <p:nvPr>
            <p:ph type="ctrTitle"/>
          </p:nvPr>
        </p:nvSpPr>
        <p:spPr>
          <a:prstGeom prst="rect">
            <a:avLst/>
          </a:prstGeom>
        </p:spPr>
        <p:txBody>
          <a:bodyPr wrap="square" lIns="91425" tIns="91425" rIns="91425" bIns="91425" anchor="b" anchorCtr="0">
            <a:noAutofit/>
          </a:bodyPr>
          <a:lstStyle/>
          <a:p>
            <a:pPr lvl="0">
              <a:spcBef>
                <a:spcPts val="0"/>
              </a:spcBef>
              <a:buNone/>
            </a:pPr>
            <a:r>
              <a:rPr lang="en"/>
              <a:t>Motorized Tricycle</a:t>
            </a:r>
          </a:p>
        </p:txBody>
      </p:sp>
      <p:sp>
        <p:nvSpPr>
          <p:cNvPr id="55" name="Shape 55"/>
          <p:cNvSpPr txBox="1">
            <a:spLocks noGrp="1"/>
          </p:cNvSpPr>
          <p:nvPr>
            <p:ph type="subTitle" idx="1"/>
          </p:nvPr>
        </p:nvSpPr>
        <p:spPr>
          <a:xfrm>
            <a:off x="595901" y="3038125"/>
            <a:ext cx="6606283" cy="822674"/>
          </a:xfrm>
          <a:prstGeom prst="rect">
            <a:avLst/>
          </a:prstGeom>
        </p:spPr>
        <p:txBody>
          <a:bodyPr wrap="square" lIns="91425" tIns="91425" rIns="91425" bIns="91425" anchor="t" anchorCtr="0">
            <a:noAutofit/>
          </a:bodyPr>
          <a:lstStyle/>
          <a:p>
            <a:pPr lvl="0">
              <a:spcBef>
                <a:spcPts val="0"/>
              </a:spcBef>
            </a:pPr>
            <a:r>
              <a:rPr lang="en" sz="1800" dirty="0">
                <a:solidFill>
                  <a:schemeClr val="dk1"/>
                </a:solidFill>
              </a:rPr>
              <a:t>Mohammed </a:t>
            </a:r>
            <a:r>
              <a:rPr lang="en" sz="1800" dirty="0" err="1">
                <a:solidFill>
                  <a:schemeClr val="dk1"/>
                </a:solidFill>
              </a:rPr>
              <a:t>Allahyani</a:t>
            </a:r>
            <a:r>
              <a:rPr lang="en" sz="1800" dirty="0">
                <a:solidFill>
                  <a:schemeClr val="dk1"/>
                </a:solidFill>
              </a:rPr>
              <a:t>, Khalid </a:t>
            </a:r>
            <a:r>
              <a:rPr lang="en" sz="1800" dirty="0" err="1">
                <a:solidFill>
                  <a:schemeClr val="dk1"/>
                </a:solidFill>
              </a:rPr>
              <a:t>Alghamdi</a:t>
            </a:r>
            <a:r>
              <a:rPr lang="en" sz="1800" dirty="0">
                <a:solidFill>
                  <a:schemeClr val="dk1"/>
                </a:solidFill>
              </a:rPr>
              <a:t>, </a:t>
            </a:r>
            <a:r>
              <a:rPr lang="en" sz="1800" dirty="0">
                <a:solidFill>
                  <a:schemeClr val="dk1"/>
                </a:solidFill>
              </a:rPr>
              <a:t>Yu Sun, </a:t>
            </a:r>
            <a:r>
              <a:rPr lang="en" sz="1800" dirty="0" smtClean="0">
                <a:solidFill>
                  <a:schemeClr val="dk1"/>
                </a:solidFill>
              </a:rPr>
              <a:t>James </a:t>
            </a:r>
            <a:r>
              <a:rPr lang="en" sz="1800" dirty="0">
                <a:solidFill>
                  <a:schemeClr val="dk1"/>
                </a:solidFill>
              </a:rPr>
              <a:t>Sigler</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12"/>
        <p:cNvGrpSpPr/>
        <p:nvPr/>
      </p:nvGrpSpPr>
      <p:grpSpPr>
        <a:xfrm>
          <a:off x="0" y="0"/>
          <a:ext cx="0" cy="0"/>
          <a:chOff x="0" y="0"/>
          <a:chExt cx="0" cy="0"/>
        </a:xfrm>
      </p:grpSpPr>
      <p:sp>
        <p:nvSpPr>
          <p:cNvPr id="113" name="Shape 113"/>
          <p:cNvSpPr txBox="1">
            <a:spLocks noGrp="1"/>
          </p:cNvSpPr>
          <p:nvPr>
            <p:ph type="title"/>
          </p:nvPr>
        </p:nvSpPr>
        <p:spPr>
          <a:prstGeom prst="rect">
            <a:avLst/>
          </a:prstGeom>
        </p:spPr>
        <p:txBody>
          <a:bodyPr wrap="square" lIns="91425" tIns="91425" rIns="91425" bIns="91425" anchor="t" anchorCtr="0">
            <a:noAutofit/>
          </a:bodyPr>
          <a:lstStyle/>
          <a:p>
            <a:pPr lvl="0" rtl="0">
              <a:spcBef>
                <a:spcPts val="0"/>
              </a:spcBef>
              <a:buNone/>
            </a:pPr>
            <a:r>
              <a:rPr lang="en"/>
              <a:t>Possible Solutions</a:t>
            </a:r>
          </a:p>
        </p:txBody>
      </p:sp>
      <p:sp>
        <p:nvSpPr>
          <p:cNvPr id="114" name="Shape 114"/>
          <p:cNvSpPr txBox="1">
            <a:spLocks noGrp="1"/>
          </p:cNvSpPr>
          <p:nvPr>
            <p:ph type="body" idx="1"/>
          </p:nvPr>
        </p:nvSpPr>
        <p:spPr>
          <a:prstGeom prst="rect">
            <a:avLst/>
          </a:prstGeom>
        </p:spPr>
        <p:txBody>
          <a:bodyPr wrap="square" lIns="91425" tIns="91425" rIns="91425" bIns="91425" anchor="t" anchorCtr="0">
            <a:noAutofit/>
          </a:bodyPr>
          <a:lstStyle/>
          <a:p>
            <a:r>
              <a:rPr lang="en" sz="2000" dirty="0">
                <a:solidFill>
                  <a:schemeClr val="tx1"/>
                </a:solidFill>
              </a:rPr>
              <a:t>Regenerative braking system-How the system works</a:t>
            </a:r>
          </a:p>
          <a:p>
            <a:pPr lvl="1"/>
            <a:r>
              <a:rPr lang="en" sz="1850" dirty="0">
                <a:solidFill>
                  <a:schemeClr val="tx1"/>
                </a:solidFill>
              </a:rPr>
              <a:t>Hold the hand brake-&gt; </a:t>
            </a:r>
            <a:endParaRPr lang="en" sz="1850" dirty="0" smtClean="0">
              <a:solidFill>
                <a:schemeClr val="tx1"/>
              </a:solidFill>
            </a:endParaRPr>
          </a:p>
          <a:p>
            <a:pPr lvl="1"/>
            <a:r>
              <a:rPr lang="en" sz="1850" dirty="0" smtClean="0">
                <a:solidFill>
                  <a:schemeClr val="tx1"/>
                </a:solidFill>
              </a:rPr>
              <a:t>Drive </a:t>
            </a:r>
            <a:r>
              <a:rPr lang="en" sz="1850" dirty="0">
                <a:solidFill>
                  <a:schemeClr val="tx1"/>
                </a:solidFill>
              </a:rPr>
              <a:t>system open-&gt; </a:t>
            </a:r>
            <a:endParaRPr lang="en" sz="1850" dirty="0" smtClean="0">
              <a:solidFill>
                <a:schemeClr val="tx1"/>
              </a:solidFill>
            </a:endParaRPr>
          </a:p>
          <a:p>
            <a:pPr lvl="1"/>
            <a:r>
              <a:rPr lang="en" sz="1850" dirty="0" smtClean="0">
                <a:solidFill>
                  <a:schemeClr val="tx1"/>
                </a:solidFill>
              </a:rPr>
              <a:t>Gearbox </a:t>
            </a:r>
            <a:r>
              <a:rPr lang="en" sz="1850" dirty="0">
                <a:solidFill>
                  <a:schemeClr val="tx1"/>
                </a:solidFill>
              </a:rPr>
              <a:t>gear meshes with gear on wheel shaft-&gt; </a:t>
            </a:r>
            <a:endParaRPr lang="en" sz="1850" dirty="0" smtClean="0">
              <a:solidFill>
                <a:schemeClr val="tx1"/>
              </a:solidFill>
            </a:endParaRPr>
          </a:p>
          <a:p>
            <a:pPr lvl="1"/>
            <a:r>
              <a:rPr lang="en" sz="1850" dirty="0" smtClean="0">
                <a:solidFill>
                  <a:schemeClr val="tx1"/>
                </a:solidFill>
              </a:rPr>
              <a:t>The </a:t>
            </a:r>
            <a:r>
              <a:rPr lang="en" sz="1850" dirty="0">
                <a:solidFill>
                  <a:schemeClr val="tx1"/>
                </a:solidFill>
              </a:rPr>
              <a:t>kinetic energy of the wheel drives the generator to generate electricity(When the generator works, the brake effect on the wheels will generate at the same time)</a:t>
            </a:r>
          </a:p>
          <a:p>
            <a:pPr lvl="0" rtl="0">
              <a:spcBef>
                <a:spcPts val="0"/>
              </a:spcBef>
              <a:buClr>
                <a:schemeClr val="dk1"/>
              </a:buClr>
              <a:buSzPct val="61111"/>
              <a:buFont typeface="Arial"/>
              <a:buNone/>
            </a:pPr>
            <a:endParaRPr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18"/>
        <p:cNvGrpSpPr/>
        <p:nvPr/>
      </p:nvGrpSpPr>
      <p:grpSpPr>
        <a:xfrm>
          <a:off x="0" y="0"/>
          <a:ext cx="0" cy="0"/>
          <a:chOff x="0" y="0"/>
          <a:chExt cx="0" cy="0"/>
        </a:xfrm>
      </p:grpSpPr>
      <p:sp>
        <p:nvSpPr>
          <p:cNvPr id="119" name="Shape 119"/>
          <p:cNvSpPr txBox="1">
            <a:spLocks noGrp="1"/>
          </p:cNvSpPr>
          <p:nvPr>
            <p:ph type="title"/>
          </p:nvPr>
        </p:nvSpPr>
        <p:spPr>
          <a:prstGeom prst="rect">
            <a:avLst/>
          </a:prstGeom>
        </p:spPr>
        <p:txBody>
          <a:bodyPr wrap="square" lIns="91425" tIns="91425" rIns="91425" bIns="91425" anchor="t" anchorCtr="0">
            <a:noAutofit/>
          </a:bodyPr>
          <a:lstStyle/>
          <a:p>
            <a:pPr lvl="0" rtl="0">
              <a:spcBef>
                <a:spcPts val="0"/>
              </a:spcBef>
              <a:buNone/>
            </a:pPr>
            <a:r>
              <a:rPr lang="en"/>
              <a:t>Possible Solutions</a:t>
            </a:r>
          </a:p>
        </p:txBody>
      </p:sp>
      <p:sp>
        <p:nvSpPr>
          <p:cNvPr id="120" name="Shape 120"/>
          <p:cNvSpPr txBox="1">
            <a:spLocks noGrp="1"/>
          </p:cNvSpPr>
          <p:nvPr>
            <p:ph type="body" idx="1"/>
          </p:nvPr>
        </p:nvSpPr>
        <p:spPr>
          <a:prstGeom prst="rect">
            <a:avLst/>
          </a:prstGeom>
        </p:spPr>
        <p:txBody>
          <a:bodyPr wrap="square" lIns="91425" tIns="91425" rIns="91425" bIns="91425" anchor="t" anchorCtr="0">
            <a:noAutofit/>
          </a:bodyPr>
          <a:lstStyle/>
          <a:p>
            <a:r>
              <a:rPr lang="en" sz="2000" dirty="0">
                <a:solidFill>
                  <a:schemeClr val="tx1"/>
                </a:solidFill>
              </a:rPr>
              <a:t>Instrumentation and display</a:t>
            </a:r>
          </a:p>
          <a:p>
            <a:pPr lvl="1"/>
            <a:r>
              <a:rPr lang="en" sz="1850" dirty="0">
                <a:solidFill>
                  <a:schemeClr val="tx1"/>
                </a:solidFill>
              </a:rPr>
              <a:t>Sensor- detect the rotate speed of wheels</a:t>
            </a:r>
          </a:p>
          <a:p>
            <a:pPr lvl="1"/>
            <a:r>
              <a:rPr lang="en" sz="1850" dirty="0" smtClean="0">
                <a:solidFill>
                  <a:schemeClr val="tx1"/>
                </a:solidFill>
              </a:rPr>
              <a:t>Single </a:t>
            </a:r>
            <a:r>
              <a:rPr lang="en" sz="1850" dirty="0">
                <a:solidFill>
                  <a:schemeClr val="tx1"/>
                </a:solidFill>
              </a:rPr>
              <a:t>chip - receive and process the information from sensor and transmit the result to LCD</a:t>
            </a:r>
          </a:p>
          <a:p>
            <a:pPr lvl="1"/>
            <a:r>
              <a:rPr lang="en" sz="1850" dirty="0">
                <a:solidFill>
                  <a:schemeClr val="tx1"/>
                </a:solidFill>
              </a:rPr>
              <a:t>LCD- displays speed of bicycle in miles per hour and residual electricity</a:t>
            </a:r>
          </a:p>
          <a:p>
            <a:pPr lvl="0">
              <a:spcBef>
                <a:spcPts val="0"/>
              </a:spcBef>
              <a:buNone/>
            </a:pPr>
            <a:r>
              <a:rPr lang="en" dirty="0"/>
              <a:t> </a:t>
            </a:r>
          </a:p>
          <a:p>
            <a:pPr lvl="0" rtl="0">
              <a:spcBef>
                <a:spcPts val="0"/>
              </a:spcBef>
              <a:buClr>
                <a:schemeClr val="dk1"/>
              </a:buClr>
              <a:buSzPct val="61111"/>
              <a:buFont typeface="Arial"/>
              <a:buNone/>
            </a:pPr>
            <a:endParaRPr dirty="0"/>
          </a:p>
        </p:txBody>
      </p:sp>
      <p:pic>
        <p:nvPicPr>
          <p:cNvPr id="121" name="Shape 121"/>
          <p:cNvPicPr preferRelativeResize="0"/>
          <p:nvPr/>
        </p:nvPicPr>
        <p:blipFill>
          <a:blip r:embed="rId3">
            <a:alphaModFix/>
          </a:blip>
          <a:stretch>
            <a:fillRect/>
          </a:stretch>
        </p:blipFill>
        <p:spPr>
          <a:xfrm>
            <a:off x="311696" y="2906175"/>
            <a:ext cx="3157125" cy="2162425"/>
          </a:xfrm>
          <a:prstGeom prst="rect">
            <a:avLst/>
          </a:prstGeom>
          <a:noFill/>
          <a:ln>
            <a:noFill/>
          </a:ln>
        </p:spPr>
      </p:pic>
      <p:pic>
        <p:nvPicPr>
          <p:cNvPr id="122" name="Shape 122"/>
          <p:cNvPicPr preferRelativeResize="0"/>
          <p:nvPr/>
        </p:nvPicPr>
        <p:blipFill>
          <a:blip r:embed="rId4">
            <a:alphaModFix/>
          </a:blip>
          <a:stretch>
            <a:fillRect/>
          </a:stretch>
        </p:blipFill>
        <p:spPr>
          <a:xfrm>
            <a:off x="3705400" y="3145512"/>
            <a:ext cx="3224900" cy="1683750"/>
          </a:xfrm>
          <a:prstGeom prst="rect">
            <a:avLst/>
          </a:prstGeom>
          <a:noFill/>
          <a:ln>
            <a:noFill/>
          </a:ln>
        </p:spPr>
      </p:pic>
      <p:pic>
        <p:nvPicPr>
          <p:cNvPr id="123" name="Shape 123"/>
          <p:cNvPicPr preferRelativeResize="0"/>
          <p:nvPr/>
        </p:nvPicPr>
        <p:blipFill>
          <a:blip r:embed="rId5">
            <a:alphaModFix/>
          </a:blip>
          <a:stretch>
            <a:fillRect/>
          </a:stretch>
        </p:blipFill>
        <p:spPr>
          <a:xfrm>
            <a:off x="5028300" y="445037"/>
            <a:ext cx="3804000" cy="1171125"/>
          </a:xfrm>
          <a:prstGeom prst="rect">
            <a:avLst/>
          </a:prstGeom>
          <a:noFill/>
          <a:ln>
            <a:noFill/>
          </a:ln>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27"/>
        <p:cNvGrpSpPr/>
        <p:nvPr/>
      </p:nvGrpSpPr>
      <p:grpSpPr>
        <a:xfrm>
          <a:off x="0" y="0"/>
          <a:ext cx="0" cy="0"/>
          <a:chOff x="0" y="0"/>
          <a:chExt cx="0" cy="0"/>
        </a:xfrm>
      </p:grpSpPr>
      <p:sp>
        <p:nvSpPr>
          <p:cNvPr id="128" name="Shape 128"/>
          <p:cNvSpPr txBox="1">
            <a:spLocks noGrp="1"/>
          </p:cNvSpPr>
          <p:nvPr>
            <p:ph type="title"/>
          </p:nvPr>
        </p:nvSpPr>
        <p:spPr>
          <a:prstGeom prst="rect">
            <a:avLst/>
          </a:prstGeom>
        </p:spPr>
        <p:txBody>
          <a:bodyPr wrap="square" lIns="91425" tIns="91425" rIns="91425" bIns="91425" anchor="t" anchorCtr="0">
            <a:noAutofit/>
          </a:bodyPr>
          <a:lstStyle/>
          <a:p>
            <a:pPr lvl="0" rtl="0">
              <a:spcBef>
                <a:spcPts val="0"/>
              </a:spcBef>
              <a:buNone/>
            </a:pPr>
            <a:r>
              <a:rPr lang="en"/>
              <a:t>Possible Solutions</a:t>
            </a:r>
          </a:p>
        </p:txBody>
      </p:sp>
      <p:sp>
        <p:nvSpPr>
          <p:cNvPr id="129" name="Shape 129"/>
          <p:cNvSpPr txBox="1">
            <a:spLocks noGrp="1"/>
          </p:cNvSpPr>
          <p:nvPr>
            <p:ph type="body" idx="1"/>
          </p:nvPr>
        </p:nvSpPr>
        <p:spPr>
          <a:prstGeom prst="rect">
            <a:avLst/>
          </a:prstGeom>
        </p:spPr>
        <p:txBody>
          <a:bodyPr wrap="square" lIns="91425" tIns="91425" rIns="91425" bIns="91425" anchor="t" anchorCtr="0">
            <a:noAutofit/>
          </a:bodyPr>
          <a:lstStyle/>
          <a:p>
            <a:r>
              <a:rPr lang="en" sz="2000" dirty="0">
                <a:solidFill>
                  <a:schemeClr val="tx1"/>
                </a:solidFill>
              </a:rPr>
              <a:t>Weatherproof</a:t>
            </a:r>
          </a:p>
          <a:p>
            <a:pPr lvl="1"/>
            <a:r>
              <a:rPr lang="en" sz="1850" dirty="0">
                <a:solidFill>
                  <a:schemeClr val="tx1"/>
                </a:solidFill>
              </a:rPr>
              <a:t>There is a closed box on the back of the trike. All the electrical components(motor, battery, controller, and, etc.) on the bike will be covered.</a:t>
            </a:r>
          </a:p>
          <a:p>
            <a:pPr lvl="0" rtl="0">
              <a:spcBef>
                <a:spcPts val="0"/>
              </a:spcBef>
              <a:buNone/>
            </a:pPr>
            <a:endParaRPr dirty="0"/>
          </a:p>
        </p:txBody>
      </p:sp>
      <p:pic>
        <p:nvPicPr>
          <p:cNvPr id="130" name="Shape 130"/>
          <p:cNvPicPr preferRelativeResize="0"/>
          <p:nvPr/>
        </p:nvPicPr>
        <p:blipFill>
          <a:blip r:embed="rId3">
            <a:alphaModFix/>
          </a:blip>
          <a:stretch>
            <a:fillRect/>
          </a:stretch>
        </p:blipFill>
        <p:spPr>
          <a:xfrm>
            <a:off x="399936" y="2518871"/>
            <a:ext cx="4095550" cy="2567749"/>
          </a:xfrm>
          <a:prstGeom prst="rect">
            <a:avLst/>
          </a:prstGeom>
          <a:noFill/>
          <a:ln>
            <a:noFill/>
          </a:ln>
        </p:spPr>
      </p:pic>
      <p:pic>
        <p:nvPicPr>
          <p:cNvPr id="131" name="Shape 131"/>
          <p:cNvPicPr preferRelativeResize="0"/>
          <p:nvPr/>
        </p:nvPicPr>
        <p:blipFill rotWithShape="1">
          <a:blip r:embed="rId4">
            <a:alphaModFix/>
          </a:blip>
          <a:srcRect l="5327" t="22594" r="-1107" b="-3709"/>
          <a:stretch/>
        </p:blipFill>
        <p:spPr>
          <a:xfrm>
            <a:off x="4495486" y="2384121"/>
            <a:ext cx="2668888" cy="2022902"/>
          </a:xfrm>
          <a:prstGeom prst="teardrop">
            <a:avLst/>
          </a:prstGeom>
          <a:noFill/>
          <a:ln>
            <a:noFill/>
          </a:ln>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35"/>
        <p:cNvGrpSpPr/>
        <p:nvPr/>
      </p:nvGrpSpPr>
      <p:grpSpPr>
        <a:xfrm>
          <a:off x="0" y="0"/>
          <a:ext cx="0" cy="0"/>
          <a:chOff x="0" y="0"/>
          <a:chExt cx="0" cy="0"/>
        </a:xfrm>
      </p:grpSpPr>
      <p:sp>
        <p:nvSpPr>
          <p:cNvPr id="136" name="Shape 136"/>
          <p:cNvSpPr txBox="1">
            <a:spLocks noGrp="1"/>
          </p:cNvSpPr>
          <p:nvPr>
            <p:ph type="title"/>
          </p:nvPr>
        </p:nvSpPr>
        <p:spPr>
          <a:prstGeom prst="rect">
            <a:avLst/>
          </a:prstGeom>
        </p:spPr>
        <p:txBody>
          <a:bodyPr wrap="square" lIns="91425" tIns="91425" rIns="91425" bIns="91425" anchor="t" anchorCtr="0">
            <a:noAutofit/>
          </a:bodyPr>
          <a:lstStyle/>
          <a:p>
            <a:pPr lvl="0">
              <a:spcBef>
                <a:spcPts val="0"/>
              </a:spcBef>
              <a:buNone/>
            </a:pPr>
            <a:r>
              <a:rPr lang="en"/>
              <a:t>Recap</a:t>
            </a:r>
          </a:p>
        </p:txBody>
      </p:sp>
      <p:sp>
        <p:nvSpPr>
          <p:cNvPr id="137" name="Shape 137"/>
          <p:cNvSpPr txBox="1">
            <a:spLocks noGrp="1"/>
          </p:cNvSpPr>
          <p:nvPr>
            <p:ph type="body" idx="1"/>
          </p:nvPr>
        </p:nvSpPr>
        <p:spPr>
          <a:prstGeom prst="rect">
            <a:avLst/>
          </a:prstGeom>
        </p:spPr>
        <p:txBody>
          <a:bodyPr wrap="square" lIns="91425" tIns="91425" rIns="91425" bIns="91425" anchor="t" anchorCtr="0">
            <a:noAutofit/>
          </a:bodyPr>
          <a:lstStyle/>
          <a:p>
            <a:pPr marL="419100" indent="-342900">
              <a:buSzPct val="100000"/>
            </a:pPr>
            <a:r>
              <a:rPr lang="en" sz="2000" dirty="0">
                <a:solidFill>
                  <a:schemeClr val="tx1"/>
                </a:solidFill>
              </a:rPr>
              <a:t>Converting a tricycle to a pedal assisted bicycle</a:t>
            </a:r>
          </a:p>
          <a:p>
            <a:pPr marL="457200" lvl="0" indent="-381000" rtl="0">
              <a:spcBef>
                <a:spcPts val="0"/>
              </a:spcBef>
              <a:spcAft>
                <a:spcPts val="0"/>
              </a:spcAft>
              <a:buSzPct val="100000"/>
            </a:pPr>
            <a:r>
              <a:rPr lang="en" sz="2000" dirty="0">
                <a:solidFill>
                  <a:schemeClr val="tx1"/>
                </a:solidFill>
              </a:rPr>
              <a:t>Calculate the rider's torque to provide “smart assist”</a:t>
            </a:r>
          </a:p>
          <a:p>
            <a:pPr marL="914400" lvl="1" indent="-342900" rtl="0">
              <a:spcBef>
                <a:spcPts val="0"/>
              </a:spcBef>
              <a:spcAft>
                <a:spcPts val="0"/>
              </a:spcAft>
              <a:buSzPct val="100000"/>
            </a:pPr>
            <a:r>
              <a:rPr lang="en" sz="1850" dirty="0">
                <a:solidFill>
                  <a:schemeClr val="tx1"/>
                </a:solidFill>
              </a:rPr>
              <a:t>Extra hill help</a:t>
            </a:r>
          </a:p>
          <a:p>
            <a:pPr marL="914400" lvl="1" indent="-342900">
              <a:buSzPct val="100000"/>
            </a:pPr>
            <a:r>
              <a:rPr lang="en-US" sz="1800" dirty="0" smtClean="0">
                <a:solidFill>
                  <a:schemeClr val="tx1"/>
                </a:solidFill>
              </a:rPr>
              <a:t>Automatic </a:t>
            </a:r>
            <a:r>
              <a:rPr lang="en-US" sz="1850" dirty="0" smtClean="0">
                <a:solidFill>
                  <a:schemeClr val="tx1"/>
                </a:solidFill>
              </a:rPr>
              <a:t>speed reduction</a:t>
            </a:r>
            <a:endParaRPr lang="en" sz="1850" dirty="0">
              <a:solidFill>
                <a:schemeClr val="tx1"/>
              </a:solidFill>
            </a:endParaRPr>
          </a:p>
          <a:p>
            <a:pPr marL="457200" lvl="0" indent="-381000">
              <a:buSzPct val="100000"/>
            </a:pPr>
            <a:r>
              <a:rPr lang="en" sz="2000" dirty="0">
                <a:solidFill>
                  <a:schemeClr val="tx1"/>
                </a:solidFill>
              </a:rPr>
              <a:t>Adding training modes to the </a:t>
            </a:r>
            <a:r>
              <a:rPr lang="en" sz="2000" dirty="0" smtClean="0">
                <a:solidFill>
                  <a:schemeClr val="tx1"/>
                </a:solidFill>
              </a:rPr>
              <a:t>GUI</a:t>
            </a:r>
            <a:endParaRPr lang="en" sz="2000" dirty="0">
              <a:solidFill>
                <a:schemeClr val="tx1"/>
              </a:solidFill>
            </a:endParaRPr>
          </a:p>
          <a:p>
            <a:pPr marL="914400" lvl="1" indent="-342900" rtl="0">
              <a:spcBef>
                <a:spcPts val="0"/>
              </a:spcBef>
              <a:spcAft>
                <a:spcPts val="0"/>
              </a:spcAft>
              <a:buSzPct val="100000"/>
            </a:pPr>
            <a:r>
              <a:rPr lang="en" sz="1850" dirty="0">
                <a:solidFill>
                  <a:schemeClr val="tx1"/>
                </a:solidFill>
              </a:rPr>
              <a:t>Interval</a:t>
            </a:r>
          </a:p>
          <a:p>
            <a:pPr marL="914400" lvl="1" indent="-342900">
              <a:spcBef>
                <a:spcPts val="0"/>
              </a:spcBef>
              <a:buSzPct val="100000"/>
            </a:pPr>
            <a:r>
              <a:rPr lang="en" sz="1850" dirty="0">
                <a:solidFill>
                  <a:schemeClr val="tx1"/>
                </a:solidFill>
              </a:rPr>
              <a:t>Trainer</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41"/>
        <p:cNvGrpSpPr/>
        <p:nvPr/>
      </p:nvGrpSpPr>
      <p:grpSpPr>
        <a:xfrm>
          <a:off x="0" y="0"/>
          <a:ext cx="0" cy="0"/>
          <a:chOff x="0" y="0"/>
          <a:chExt cx="0" cy="0"/>
        </a:xfrm>
      </p:grpSpPr>
      <p:sp>
        <p:nvSpPr>
          <p:cNvPr id="142" name="Shape 142"/>
          <p:cNvSpPr txBox="1">
            <a:spLocks noGrp="1"/>
          </p:cNvSpPr>
          <p:nvPr>
            <p:ph type="title"/>
          </p:nvPr>
        </p:nvSpPr>
        <p:spPr>
          <a:prstGeom prst="rect">
            <a:avLst/>
          </a:prstGeom>
        </p:spPr>
        <p:txBody>
          <a:bodyPr wrap="square" lIns="91425" tIns="91425" rIns="91425" bIns="91425" anchor="t" anchorCtr="0">
            <a:noAutofit/>
          </a:bodyPr>
          <a:lstStyle/>
          <a:p>
            <a:pPr lvl="0">
              <a:spcBef>
                <a:spcPts val="0"/>
              </a:spcBef>
              <a:buNone/>
            </a:pPr>
            <a:r>
              <a:rPr lang="en"/>
              <a:t>Conclusions and Future Work</a:t>
            </a:r>
          </a:p>
        </p:txBody>
      </p:sp>
      <p:sp>
        <p:nvSpPr>
          <p:cNvPr id="143" name="Shape 143"/>
          <p:cNvSpPr txBox="1">
            <a:spLocks noGrp="1"/>
          </p:cNvSpPr>
          <p:nvPr>
            <p:ph type="body" idx="1"/>
          </p:nvPr>
        </p:nvSpPr>
        <p:spPr>
          <a:prstGeom prst="rect">
            <a:avLst/>
          </a:prstGeom>
        </p:spPr>
        <p:txBody>
          <a:bodyPr wrap="square" lIns="91425" tIns="91425" rIns="91425" bIns="91425" anchor="t" anchorCtr="0">
            <a:noAutofit/>
          </a:bodyPr>
          <a:lstStyle/>
          <a:p>
            <a:pPr marL="457200" lvl="0" indent="-381000" rtl="0">
              <a:spcBef>
                <a:spcPts val="0"/>
              </a:spcBef>
              <a:spcAft>
                <a:spcPts val="0"/>
              </a:spcAft>
              <a:buSzPct val="100000"/>
            </a:pPr>
            <a:r>
              <a:rPr lang="en" sz="2000" dirty="0" smtClean="0">
                <a:solidFill>
                  <a:schemeClr val="tx1"/>
                </a:solidFill>
              </a:rPr>
              <a:t>Read and plot data from ride around NAU</a:t>
            </a:r>
          </a:p>
          <a:p>
            <a:pPr marL="757238" lvl="1" indent="-381000">
              <a:buSzPct val="100000"/>
            </a:pPr>
            <a:r>
              <a:rPr lang="en" sz="1850" dirty="0" smtClean="0">
                <a:solidFill>
                  <a:schemeClr val="tx1"/>
                </a:solidFill>
              </a:rPr>
              <a:t>Determine average heart rate</a:t>
            </a:r>
          </a:p>
          <a:p>
            <a:pPr marL="757238" lvl="1" indent="-381000">
              <a:buSzPct val="100000"/>
            </a:pPr>
            <a:r>
              <a:rPr lang="en" sz="1850" dirty="0" smtClean="0">
                <a:solidFill>
                  <a:schemeClr val="tx1"/>
                </a:solidFill>
              </a:rPr>
              <a:t>Determine amount of assistance needed</a:t>
            </a:r>
          </a:p>
          <a:p>
            <a:pPr marL="457200" lvl="0" indent="-381000" rtl="0">
              <a:spcBef>
                <a:spcPts val="0"/>
              </a:spcBef>
              <a:spcAft>
                <a:spcPts val="0"/>
              </a:spcAft>
              <a:buSzPct val="100000"/>
            </a:pPr>
            <a:r>
              <a:rPr lang="en" sz="2000" dirty="0" smtClean="0">
                <a:solidFill>
                  <a:schemeClr val="tx1"/>
                </a:solidFill>
              </a:rPr>
              <a:t>Research </a:t>
            </a:r>
            <a:r>
              <a:rPr lang="en" sz="2000" dirty="0">
                <a:solidFill>
                  <a:schemeClr val="tx1"/>
                </a:solidFill>
              </a:rPr>
              <a:t>and order parts</a:t>
            </a:r>
          </a:p>
          <a:p>
            <a:pPr marL="914400" lvl="1" indent="-342900" rtl="0">
              <a:spcBef>
                <a:spcPts val="0"/>
              </a:spcBef>
              <a:spcAft>
                <a:spcPts val="0"/>
              </a:spcAft>
              <a:buSzPct val="100000"/>
            </a:pPr>
            <a:r>
              <a:rPr lang="en" sz="1850" dirty="0">
                <a:solidFill>
                  <a:schemeClr val="tx1"/>
                </a:solidFill>
              </a:rPr>
              <a:t>Battery</a:t>
            </a:r>
          </a:p>
          <a:p>
            <a:pPr marL="914400" lvl="1" indent="-342900" rtl="0">
              <a:spcBef>
                <a:spcPts val="0"/>
              </a:spcBef>
              <a:spcAft>
                <a:spcPts val="0"/>
              </a:spcAft>
              <a:buSzPct val="100000"/>
            </a:pPr>
            <a:r>
              <a:rPr lang="en" sz="1850" dirty="0">
                <a:solidFill>
                  <a:schemeClr val="tx1"/>
                </a:solidFill>
              </a:rPr>
              <a:t>Torque Sensor</a:t>
            </a:r>
          </a:p>
          <a:p>
            <a:pPr marL="914400" lvl="1" indent="-342900" rtl="0">
              <a:spcBef>
                <a:spcPts val="0"/>
              </a:spcBef>
              <a:spcAft>
                <a:spcPts val="0"/>
              </a:spcAft>
              <a:buSzPct val="100000"/>
            </a:pPr>
            <a:r>
              <a:rPr lang="en" sz="1850" dirty="0">
                <a:solidFill>
                  <a:schemeClr val="tx1"/>
                </a:solidFill>
              </a:rPr>
              <a:t>Motor</a:t>
            </a:r>
          </a:p>
          <a:p>
            <a:pPr marL="914400" lvl="1" indent="-342900" rtl="0">
              <a:spcBef>
                <a:spcPts val="0"/>
              </a:spcBef>
              <a:spcAft>
                <a:spcPts val="0"/>
              </a:spcAft>
              <a:buSzPct val="100000"/>
            </a:pPr>
            <a:r>
              <a:rPr lang="en" sz="1850" dirty="0">
                <a:solidFill>
                  <a:schemeClr val="tx1"/>
                </a:solidFill>
              </a:rPr>
              <a:t>Controller</a:t>
            </a:r>
          </a:p>
          <a:p>
            <a:pPr marL="914400" lvl="1" indent="-342900" rtl="0">
              <a:spcBef>
                <a:spcPts val="0"/>
              </a:spcBef>
              <a:spcAft>
                <a:spcPts val="0"/>
              </a:spcAft>
              <a:buSzPct val="100000"/>
            </a:pPr>
            <a:r>
              <a:rPr lang="en" sz="1850" dirty="0">
                <a:solidFill>
                  <a:schemeClr val="tx1"/>
                </a:solidFill>
              </a:rPr>
              <a:t>Display</a:t>
            </a:r>
          </a:p>
          <a:p>
            <a:pPr marL="457200" lvl="0" indent="-381000" rtl="0">
              <a:spcBef>
                <a:spcPts val="0"/>
              </a:spcBef>
              <a:spcAft>
                <a:spcPts val="0"/>
              </a:spcAft>
              <a:buSzPct val="100000"/>
            </a:pPr>
            <a:r>
              <a:rPr lang="en" sz="2000" dirty="0">
                <a:solidFill>
                  <a:schemeClr val="tx1"/>
                </a:solidFill>
              </a:rPr>
              <a:t>Begin working on prototype</a:t>
            </a:r>
          </a:p>
          <a:p>
            <a:pPr marL="914400" lvl="1" indent="-342900" rtl="0">
              <a:spcBef>
                <a:spcPts val="0"/>
              </a:spcBef>
              <a:spcAft>
                <a:spcPts val="0"/>
              </a:spcAft>
              <a:buSzPct val="100000"/>
            </a:pPr>
            <a:r>
              <a:rPr lang="en" sz="1850" dirty="0">
                <a:solidFill>
                  <a:schemeClr val="tx1"/>
                </a:solidFill>
              </a:rPr>
              <a:t>Integrating</a:t>
            </a:r>
          </a:p>
          <a:p>
            <a:pPr marL="914400" lvl="1" indent="-342900">
              <a:spcBef>
                <a:spcPts val="0"/>
              </a:spcBef>
              <a:buSzPct val="100000"/>
            </a:pPr>
            <a:r>
              <a:rPr lang="en" sz="1850" dirty="0">
                <a:solidFill>
                  <a:schemeClr val="tx1"/>
                </a:solidFill>
              </a:rPr>
              <a:t>Creating GUI</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47"/>
        <p:cNvGrpSpPr/>
        <p:nvPr/>
      </p:nvGrpSpPr>
      <p:grpSpPr>
        <a:xfrm>
          <a:off x="0" y="0"/>
          <a:ext cx="0" cy="0"/>
          <a:chOff x="0" y="0"/>
          <a:chExt cx="0" cy="0"/>
        </a:xfrm>
      </p:grpSpPr>
      <p:sp>
        <p:nvSpPr>
          <p:cNvPr id="148" name="Shape 148"/>
          <p:cNvSpPr txBox="1">
            <a:spLocks noGrp="1"/>
          </p:cNvSpPr>
          <p:nvPr>
            <p:ph type="title"/>
          </p:nvPr>
        </p:nvSpPr>
        <p:spPr>
          <a:prstGeom prst="rect">
            <a:avLst/>
          </a:prstGeom>
        </p:spPr>
        <p:txBody>
          <a:bodyPr wrap="square" lIns="91425" tIns="91425" rIns="91425" bIns="91425" anchor="b" anchorCtr="0">
            <a:noAutofit/>
          </a:bodyPr>
          <a:lstStyle/>
          <a:p>
            <a:pPr lvl="0">
              <a:spcBef>
                <a:spcPts val="0"/>
              </a:spcBef>
              <a:buNone/>
            </a:pPr>
            <a:r>
              <a:rPr lang="en" sz="9600"/>
              <a:t>Thank You</a:t>
            </a:r>
          </a:p>
        </p:txBody>
      </p:sp>
      <p:sp>
        <p:nvSpPr>
          <p:cNvPr id="149" name="Shape 149"/>
          <p:cNvSpPr txBox="1">
            <a:spLocks noGrp="1"/>
          </p:cNvSpPr>
          <p:nvPr>
            <p:ph type="body" idx="1"/>
          </p:nvPr>
        </p:nvSpPr>
        <p:spPr>
          <a:prstGeom prst="rect">
            <a:avLst/>
          </a:prstGeom>
        </p:spPr>
        <p:txBody>
          <a:bodyPr wrap="square" lIns="91425" tIns="91425" rIns="91425" bIns="91425" anchor="t" anchorCtr="0">
            <a:noAutofit/>
          </a:bodyPr>
          <a:lstStyle/>
          <a:p>
            <a:pPr lvl="0">
              <a:spcBef>
                <a:spcPts val="0"/>
              </a:spcBef>
              <a:buNone/>
            </a:pPr>
            <a:r>
              <a:rPr lang="en" dirty="0">
                <a:solidFill>
                  <a:schemeClr val="tx1"/>
                </a:solidFill>
              </a:rPr>
              <a:t>More info visit https://www.cefns.nau.edu/capstone/projects/EE/2018/MotorizedTrike/</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53"/>
        <p:cNvGrpSpPr/>
        <p:nvPr/>
      </p:nvGrpSpPr>
      <p:grpSpPr>
        <a:xfrm>
          <a:off x="0" y="0"/>
          <a:ext cx="0" cy="0"/>
          <a:chOff x="0" y="0"/>
          <a:chExt cx="0" cy="0"/>
        </a:xfrm>
      </p:grpSpPr>
      <p:sp>
        <p:nvSpPr>
          <p:cNvPr id="154" name="Shape 154"/>
          <p:cNvSpPr txBox="1">
            <a:spLocks noGrp="1"/>
          </p:cNvSpPr>
          <p:nvPr>
            <p:ph type="title"/>
          </p:nvPr>
        </p:nvSpPr>
        <p:spPr>
          <a:prstGeom prst="rect">
            <a:avLst/>
          </a:prstGeom>
        </p:spPr>
        <p:txBody>
          <a:bodyPr wrap="square" lIns="91425" tIns="91425" rIns="91425" bIns="91425" anchor="t" anchorCtr="0">
            <a:noAutofit/>
          </a:bodyPr>
          <a:lstStyle/>
          <a:p>
            <a:pPr lvl="0">
              <a:spcBef>
                <a:spcPts val="0"/>
              </a:spcBef>
              <a:buNone/>
            </a:pPr>
            <a:r>
              <a:rPr lang="en"/>
              <a:t>References</a:t>
            </a:r>
          </a:p>
        </p:txBody>
      </p:sp>
      <p:sp>
        <p:nvSpPr>
          <p:cNvPr id="155" name="Shape 155"/>
          <p:cNvSpPr txBox="1">
            <a:spLocks noGrp="1"/>
          </p:cNvSpPr>
          <p:nvPr>
            <p:ph type="body" idx="1"/>
          </p:nvPr>
        </p:nvSpPr>
        <p:spPr>
          <a:prstGeom prst="rect">
            <a:avLst/>
          </a:prstGeom>
        </p:spPr>
        <p:txBody>
          <a:bodyPr wrap="square" lIns="91425" tIns="91425" rIns="91425" bIns="91425" anchor="t" anchorCtr="0">
            <a:noAutofit/>
          </a:bodyPr>
          <a:lstStyle/>
          <a:p>
            <a:pPr lvl="0" rtl="0">
              <a:lnSpc>
                <a:spcPct val="100000"/>
              </a:lnSpc>
              <a:spcBef>
                <a:spcPts val="0"/>
              </a:spcBef>
              <a:spcAft>
                <a:spcPts val="0"/>
              </a:spcAft>
              <a:buClr>
                <a:schemeClr val="dk1"/>
              </a:buClr>
              <a:buSzPct val="91666"/>
              <a:buFont typeface="Arial"/>
              <a:buNone/>
            </a:pPr>
            <a:r>
              <a:rPr lang="en" sz="1200">
                <a:solidFill>
                  <a:schemeClr val="dk1"/>
                </a:solidFill>
                <a:latin typeface="Calibri"/>
                <a:ea typeface="Calibri"/>
                <a:cs typeface="Calibri"/>
                <a:sym typeface="Calibri"/>
              </a:rPr>
              <a:t>[1] M. Balmer, “History of Pedal-Assisted Bicycles”, Electric Bike Association, 2016. [Online]</a:t>
            </a:r>
          </a:p>
          <a:p>
            <a:pPr lvl="0" rtl="0">
              <a:lnSpc>
                <a:spcPct val="100000"/>
              </a:lnSpc>
              <a:spcBef>
                <a:spcPts val="0"/>
              </a:spcBef>
              <a:spcAft>
                <a:spcPts val="0"/>
              </a:spcAft>
              <a:buClr>
                <a:schemeClr val="dk1"/>
              </a:buClr>
              <a:buSzPct val="91666"/>
              <a:buFont typeface="Arial"/>
              <a:buNone/>
            </a:pPr>
            <a:r>
              <a:rPr lang="en" sz="1200">
                <a:solidFill>
                  <a:schemeClr val="dk1"/>
                </a:solidFill>
                <a:latin typeface="Calibri"/>
                <a:ea typeface="Calibri"/>
                <a:cs typeface="Calibri"/>
                <a:sym typeface="Calibri"/>
              </a:rPr>
              <a:t>[2] J. Turner, “Understanding Electric Bike Motors with Jim Turner of Optibike,” 2014. [Online]. Available: https://www.youtube.com/watch?v=KL7tTUZCFDs. [Accessed: 01-Oct-2017].</a:t>
            </a:r>
          </a:p>
          <a:p>
            <a:pPr lvl="0" rtl="0">
              <a:lnSpc>
                <a:spcPct val="100000"/>
              </a:lnSpc>
              <a:spcBef>
                <a:spcPts val="0"/>
              </a:spcBef>
              <a:spcAft>
                <a:spcPts val="0"/>
              </a:spcAft>
              <a:buNone/>
            </a:pPr>
            <a:r>
              <a:rPr lang="en" sz="1200">
                <a:solidFill>
                  <a:schemeClr val="dk1"/>
                </a:solidFill>
                <a:latin typeface="Calibri"/>
                <a:ea typeface="Calibri"/>
                <a:cs typeface="Calibri"/>
                <a:sym typeface="Calibri"/>
              </a:rPr>
              <a:t>[3]  J. D. Goodman, “An Electric Boost for Bicyclists,” </a:t>
            </a:r>
            <a:r>
              <a:rPr lang="en" sz="1200" i="1">
                <a:solidFill>
                  <a:schemeClr val="dk1"/>
                </a:solidFill>
                <a:latin typeface="Calibri"/>
                <a:ea typeface="Calibri"/>
                <a:cs typeface="Calibri"/>
                <a:sym typeface="Calibri"/>
              </a:rPr>
              <a:t>New York Times</a:t>
            </a:r>
            <a:r>
              <a:rPr lang="en" sz="1200">
                <a:solidFill>
                  <a:schemeClr val="dk1"/>
                </a:solidFill>
                <a:latin typeface="Calibri"/>
                <a:ea typeface="Calibri"/>
                <a:cs typeface="Calibri"/>
                <a:sym typeface="Calibri"/>
              </a:rPr>
              <a:t>, Jan. 2010.</a:t>
            </a:r>
          </a:p>
          <a:p>
            <a:pPr lvl="0" rtl="0">
              <a:lnSpc>
                <a:spcPct val="100000"/>
              </a:lnSpc>
              <a:spcBef>
                <a:spcPts val="0"/>
              </a:spcBef>
              <a:spcAft>
                <a:spcPts val="0"/>
              </a:spcAft>
              <a:buClr>
                <a:schemeClr val="dk1"/>
              </a:buClr>
              <a:buSzPct val="91666"/>
              <a:buFont typeface="Arial"/>
              <a:buNone/>
            </a:pPr>
            <a:r>
              <a:rPr lang="en" sz="1200">
                <a:solidFill>
                  <a:schemeClr val="dk1"/>
                </a:solidFill>
                <a:latin typeface="Calibri"/>
                <a:ea typeface="Calibri"/>
                <a:cs typeface="Calibri"/>
                <a:sym typeface="Calibri"/>
              </a:rPr>
              <a:t>[4] Bill Cummings, “Why Don’t More E Bikes Use Regenerative Braking?,” </a:t>
            </a:r>
            <a:r>
              <a:rPr lang="en" sz="1200" i="1">
                <a:solidFill>
                  <a:schemeClr val="dk1"/>
                </a:solidFill>
                <a:latin typeface="Calibri"/>
                <a:ea typeface="Calibri"/>
                <a:cs typeface="Calibri"/>
                <a:sym typeface="Calibri"/>
              </a:rPr>
              <a:t>Evelo</a:t>
            </a:r>
            <a:r>
              <a:rPr lang="en" sz="1200">
                <a:solidFill>
                  <a:schemeClr val="dk1"/>
                </a:solidFill>
                <a:latin typeface="Calibri"/>
                <a:ea typeface="Calibri"/>
                <a:cs typeface="Calibri"/>
                <a:sym typeface="Calibri"/>
              </a:rPr>
              <a:t>, 2017. [Online]. Available: https://www.evelo.com/bikes-use-regenerative-braking/. [Accessed: 05-Oct-2017].</a:t>
            </a:r>
          </a:p>
          <a:p>
            <a:pPr lvl="0">
              <a:spcBef>
                <a:spcPts val="0"/>
              </a:spcBef>
              <a:buNone/>
            </a:pPr>
            <a:r>
              <a:rPr lang="en" sz="1200">
                <a:solidFill>
                  <a:srgbClr val="000000"/>
                </a:solidFill>
                <a:latin typeface="Calibri"/>
                <a:ea typeface="Calibri"/>
                <a:cs typeface="Calibri"/>
                <a:sym typeface="Calibri"/>
              </a:rPr>
              <a:t>[5] Hook slide: </a:t>
            </a:r>
            <a:r>
              <a:rPr lang="en" sz="1200" u="sng">
                <a:solidFill>
                  <a:srgbClr val="000000"/>
                </a:solidFill>
                <a:latin typeface="Calibri"/>
                <a:ea typeface="Calibri"/>
                <a:cs typeface="Calibri"/>
                <a:sym typeface="Calibri"/>
                <a:hlinkClick r:id="rId3"/>
              </a:rPr>
              <a:t>http://www.ebikeclass.com/buying-guides/facts-electric-bikes/</a:t>
            </a:r>
          </a:p>
          <a:p>
            <a:pPr lvl="0">
              <a:spcBef>
                <a:spcPts val="0"/>
              </a:spcBef>
              <a:buNone/>
            </a:pPr>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59"/>
        <p:cNvGrpSpPr/>
        <p:nvPr/>
      </p:nvGrpSpPr>
      <p:grpSpPr>
        <a:xfrm>
          <a:off x="0" y="0"/>
          <a:ext cx="0" cy="0"/>
          <a:chOff x="0" y="0"/>
          <a:chExt cx="0" cy="0"/>
        </a:xfrm>
      </p:grpSpPr>
      <p:sp>
        <p:nvSpPr>
          <p:cNvPr id="60" name="Shape 60"/>
          <p:cNvSpPr txBox="1">
            <a:spLocks noGrp="1"/>
          </p:cNvSpPr>
          <p:nvPr>
            <p:ph type="title"/>
          </p:nvPr>
        </p:nvSpPr>
        <p:spPr>
          <a:prstGeom prst="rect">
            <a:avLst/>
          </a:prstGeom>
        </p:spPr>
        <p:txBody>
          <a:bodyPr wrap="square" lIns="91425" tIns="91425" rIns="91425" bIns="91425" anchor="t" anchorCtr="0">
            <a:noAutofit/>
          </a:bodyPr>
          <a:lstStyle/>
          <a:p>
            <a:pPr lvl="0">
              <a:spcBef>
                <a:spcPts val="0"/>
              </a:spcBef>
              <a:buNone/>
            </a:pPr>
            <a:r>
              <a:rPr lang="en"/>
              <a:t>Outline</a:t>
            </a:r>
          </a:p>
        </p:txBody>
      </p:sp>
      <p:sp>
        <p:nvSpPr>
          <p:cNvPr id="61" name="Shape 61"/>
          <p:cNvSpPr txBox="1">
            <a:spLocks noGrp="1"/>
          </p:cNvSpPr>
          <p:nvPr>
            <p:ph type="body" idx="1"/>
          </p:nvPr>
        </p:nvSpPr>
        <p:spPr>
          <a:xfrm>
            <a:off x="311700" y="1152475"/>
            <a:ext cx="5847053" cy="3416400"/>
          </a:xfrm>
          <a:prstGeom prst="rect">
            <a:avLst/>
          </a:prstGeom>
          <a:solidFill>
            <a:srgbClr val="FFFFFF"/>
          </a:solidFill>
          <a:ln w="9525" cap="flat" cmpd="sng">
            <a:solidFill>
              <a:srgbClr val="FFFFFF"/>
            </a:solidFill>
            <a:prstDash val="solid"/>
            <a:round/>
            <a:headEnd type="none" w="med" len="med"/>
            <a:tailEnd type="none" w="med" len="med"/>
          </a:ln>
        </p:spPr>
        <p:txBody>
          <a:bodyPr wrap="square" lIns="91425" tIns="91425" rIns="91425" bIns="91425" anchor="t" anchorCtr="0">
            <a:noAutofit/>
          </a:bodyPr>
          <a:lstStyle/>
          <a:p>
            <a:pPr marL="457200" lvl="0" indent="-381000" rtl="0">
              <a:lnSpc>
                <a:spcPct val="100000"/>
              </a:lnSpc>
              <a:spcBef>
                <a:spcPts val="0"/>
              </a:spcBef>
              <a:spcAft>
                <a:spcPts val="0"/>
              </a:spcAft>
              <a:buSzPct val="100000"/>
            </a:pPr>
            <a:r>
              <a:rPr lang="en" sz="2000" dirty="0">
                <a:solidFill>
                  <a:schemeClr val="tx1"/>
                </a:solidFill>
              </a:rPr>
              <a:t>Introduction </a:t>
            </a:r>
          </a:p>
          <a:p>
            <a:pPr marL="457200" lvl="0" indent="-381000" rtl="0">
              <a:lnSpc>
                <a:spcPct val="100000"/>
              </a:lnSpc>
              <a:spcBef>
                <a:spcPts val="0"/>
              </a:spcBef>
              <a:spcAft>
                <a:spcPts val="0"/>
              </a:spcAft>
              <a:buSzPct val="100000"/>
            </a:pPr>
            <a:r>
              <a:rPr lang="en" sz="2000" dirty="0">
                <a:solidFill>
                  <a:schemeClr val="tx1"/>
                </a:solidFill>
              </a:rPr>
              <a:t>Problem Definition </a:t>
            </a:r>
          </a:p>
          <a:p>
            <a:pPr marL="457200" lvl="0" indent="-381000" rtl="0">
              <a:lnSpc>
                <a:spcPct val="100000"/>
              </a:lnSpc>
              <a:spcBef>
                <a:spcPts val="0"/>
              </a:spcBef>
              <a:spcAft>
                <a:spcPts val="0"/>
              </a:spcAft>
              <a:buSzPct val="100000"/>
            </a:pPr>
            <a:r>
              <a:rPr lang="en" sz="2000" dirty="0">
                <a:solidFill>
                  <a:schemeClr val="tx1"/>
                </a:solidFill>
              </a:rPr>
              <a:t>Problem Overview</a:t>
            </a:r>
          </a:p>
          <a:p>
            <a:pPr marL="457200" lvl="0" indent="-381000" rtl="0">
              <a:lnSpc>
                <a:spcPct val="100000"/>
              </a:lnSpc>
              <a:spcBef>
                <a:spcPts val="0"/>
              </a:spcBef>
              <a:spcAft>
                <a:spcPts val="0"/>
              </a:spcAft>
              <a:buSzPct val="100000"/>
            </a:pPr>
            <a:r>
              <a:rPr lang="en" sz="2000" dirty="0">
                <a:solidFill>
                  <a:schemeClr val="tx1"/>
                </a:solidFill>
              </a:rPr>
              <a:t>Possible Applications</a:t>
            </a:r>
          </a:p>
          <a:p>
            <a:pPr marL="457200" lvl="0" indent="-381000" rtl="0">
              <a:lnSpc>
                <a:spcPct val="100000"/>
              </a:lnSpc>
              <a:spcBef>
                <a:spcPts val="0"/>
              </a:spcBef>
              <a:spcAft>
                <a:spcPts val="0"/>
              </a:spcAft>
              <a:buSzPct val="100000"/>
            </a:pPr>
            <a:r>
              <a:rPr lang="en" sz="2000" dirty="0">
                <a:solidFill>
                  <a:schemeClr val="tx1"/>
                </a:solidFill>
              </a:rPr>
              <a:t>Possible Solutions </a:t>
            </a:r>
          </a:p>
          <a:p>
            <a:pPr marL="457200" lvl="0" indent="-381000" rtl="0">
              <a:lnSpc>
                <a:spcPct val="100000"/>
              </a:lnSpc>
              <a:spcBef>
                <a:spcPts val="0"/>
              </a:spcBef>
              <a:spcAft>
                <a:spcPts val="0"/>
              </a:spcAft>
              <a:buSzPct val="100000"/>
            </a:pPr>
            <a:r>
              <a:rPr lang="en" sz="2000" dirty="0">
                <a:solidFill>
                  <a:schemeClr val="tx1"/>
                </a:solidFill>
              </a:rPr>
              <a:t>Recap </a:t>
            </a:r>
          </a:p>
          <a:p>
            <a:pPr marL="457200" lvl="0" indent="-381000" rtl="0">
              <a:lnSpc>
                <a:spcPct val="100000"/>
              </a:lnSpc>
              <a:spcBef>
                <a:spcPts val="0"/>
              </a:spcBef>
              <a:spcAft>
                <a:spcPts val="0"/>
              </a:spcAft>
              <a:buSzPct val="100000"/>
            </a:pPr>
            <a:r>
              <a:rPr lang="en" sz="2000" dirty="0">
                <a:solidFill>
                  <a:schemeClr val="tx1"/>
                </a:solidFill>
              </a:rPr>
              <a:t>Conclusions and Future Work</a:t>
            </a:r>
          </a:p>
          <a:p>
            <a:pPr lvl="0" rtl="0">
              <a:lnSpc>
                <a:spcPct val="100000"/>
              </a:lnSpc>
              <a:spcBef>
                <a:spcPts val="0"/>
              </a:spcBef>
              <a:spcAft>
                <a:spcPts val="0"/>
              </a:spcAft>
              <a:buNone/>
            </a:pPr>
            <a:endParaRPr dirty="0">
              <a:solidFill>
                <a:schemeClr val="dk1"/>
              </a:solidFill>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65"/>
        <p:cNvGrpSpPr/>
        <p:nvPr/>
      </p:nvGrpSpPr>
      <p:grpSpPr>
        <a:xfrm>
          <a:off x="0" y="0"/>
          <a:ext cx="0" cy="0"/>
          <a:chOff x="0" y="0"/>
          <a:chExt cx="0" cy="0"/>
        </a:xfrm>
      </p:grpSpPr>
      <p:sp>
        <p:nvSpPr>
          <p:cNvPr id="66" name="Shape 66"/>
          <p:cNvSpPr txBox="1">
            <a:spLocks noGrp="1"/>
          </p:cNvSpPr>
          <p:nvPr>
            <p:ph type="title"/>
          </p:nvPr>
        </p:nvSpPr>
        <p:spPr>
          <a:prstGeom prst="rect">
            <a:avLst/>
          </a:prstGeom>
        </p:spPr>
        <p:txBody>
          <a:bodyPr wrap="square" lIns="91425" tIns="91425" rIns="91425" bIns="91425" anchor="t" anchorCtr="0">
            <a:noAutofit/>
          </a:bodyPr>
          <a:lstStyle/>
          <a:p>
            <a:pPr lvl="0">
              <a:spcBef>
                <a:spcPts val="0"/>
              </a:spcBef>
              <a:buNone/>
            </a:pPr>
            <a:r>
              <a:rPr lang="en"/>
              <a:t>Introduction</a:t>
            </a:r>
          </a:p>
        </p:txBody>
      </p:sp>
      <p:sp>
        <p:nvSpPr>
          <p:cNvPr id="67" name="Shape 67"/>
          <p:cNvSpPr txBox="1">
            <a:spLocks noGrp="1"/>
          </p:cNvSpPr>
          <p:nvPr>
            <p:ph type="body" idx="1"/>
          </p:nvPr>
        </p:nvSpPr>
        <p:spPr>
          <a:xfrm>
            <a:off x="311700" y="1152475"/>
            <a:ext cx="6021865" cy="3416400"/>
          </a:xfrm>
          <a:prstGeom prst="rect">
            <a:avLst/>
          </a:prstGeom>
          <a:ln w="9525" cap="flat" cmpd="sng">
            <a:solidFill>
              <a:srgbClr val="FFFFFF"/>
            </a:solidFill>
            <a:prstDash val="solid"/>
            <a:round/>
            <a:headEnd type="none" w="med" len="med"/>
            <a:tailEnd type="none" w="med" len="med"/>
          </a:ln>
        </p:spPr>
        <p:txBody>
          <a:bodyPr wrap="square" lIns="91425" tIns="91425" rIns="91425" bIns="91425" anchor="t" anchorCtr="0">
            <a:noAutofit/>
          </a:bodyPr>
          <a:lstStyle/>
          <a:p>
            <a:pPr lvl="0">
              <a:spcBef>
                <a:spcPts val="0"/>
              </a:spcBef>
              <a:buNone/>
            </a:pPr>
            <a:r>
              <a:rPr lang="en" sz="2000" dirty="0">
                <a:solidFill>
                  <a:schemeClr val="tx1"/>
                </a:solidFill>
              </a:rPr>
              <a:t>Name of project: Motorized </a:t>
            </a:r>
            <a:r>
              <a:rPr lang="en" sz="2000" dirty="0" smtClean="0">
                <a:solidFill>
                  <a:schemeClr val="tx1"/>
                </a:solidFill>
              </a:rPr>
              <a:t>Tricycle</a:t>
            </a:r>
          </a:p>
          <a:p>
            <a:pPr lvl="0">
              <a:spcBef>
                <a:spcPts val="0"/>
              </a:spcBef>
              <a:buNone/>
            </a:pPr>
            <a:endParaRPr lang="en" sz="2000" dirty="0">
              <a:solidFill>
                <a:schemeClr val="tx1"/>
              </a:solidFill>
            </a:endParaRPr>
          </a:p>
          <a:p>
            <a:pPr lvl="0">
              <a:spcBef>
                <a:spcPts val="0"/>
              </a:spcBef>
              <a:buNone/>
            </a:pPr>
            <a:r>
              <a:rPr lang="en" sz="2000" dirty="0">
                <a:solidFill>
                  <a:schemeClr val="tx1"/>
                </a:solidFill>
              </a:rPr>
              <a:t>Client: Dr. Jane </a:t>
            </a:r>
            <a:r>
              <a:rPr lang="en" sz="2000" dirty="0" smtClean="0">
                <a:solidFill>
                  <a:schemeClr val="tx1"/>
                </a:solidFill>
              </a:rPr>
              <a:t>Scott</a:t>
            </a:r>
            <a:br>
              <a:rPr lang="en" sz="2000" dirty="0" smtClean="0">
                <a:solidFill>
                  <a:schemeClr val="tx1"/>
                </a:solidFill>
              </a:rPr>
            </a:br>
            <a:endParaRPr lang="en" sz="2000" dirty="0">
              <a:solidFill>
                <a:schemeClr val="tx1"/>
              </a:solidFill>
            </a:endParaRPr>
          </a:p>
          <a:p>
            <a:pPr lvl="0">
              <a:spcBef>
                <a:spcPts val="0"/>
              </a:spcBef>
              <a:buNone/>
            </a:pPr>
            <a:r>
              <a:rPr lang="en" sz="2000" dirty="0">
                <a:solidFill>
                  <a:schemeClr val="tx1"/>
                </a:solidFill>
              </a:rPr>
              <a:t>Faculty mentor: Dr. Kyle N. Winfree</a:t>
            </a:r>
          </a:p>
          <a:p>
            <a:pPr lvl="0">
              <a:spcBef>
                <a:spcPts val="0"/>
              </a:spcBef>
              <a:buNone/>
            </a:pPr>
            <a:endParaRPr sz="2400" dirty="0"/>
          </a:p>
          <a:p>
            <a:pPr lvl="0">
              <a:spcBef>
                <a:spcPts val="0"/>
              </a:spcBef>
              <a:buNone/>
            </a:pPr>
            <a:endParaRPr sz="2400"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86"/>
        <p:cNvGrpSpPr/>
        <p:nvPr/>
      </p:nvGrpSpPr>
      <p:grpSpPr>
        <a:xfrm>
          <a:off x="0" y="0"/>
          <a:ext cx="0" cy="0"/>
          <a:chOff x="0" y="0"/>
          <a:chExt cx="0" cy="0"/>
        </a:xfrm>
      </p:grpSpPr>
      <p:sp>
        <p:nvSpPr>
          <p:cNvPr id="87" name="Shape 87"/>
          <p:cNvSpPr txBox="1">
            <a:spLocks noGrp="1"/>
          </p:cNvSpPr>
          <p:nvPr>
            <p:ph type="title"/>
          </p:nvPr>
        </p:nvSpPr>
        <p:spPr>
          <a:prstGeom prst="rect">
            <a:avLst/>
          </a:prstGeom>
        </p:spPr>
        <p:txBody>
          <a:bodyPr wrap="square" lIns="91425" tIns="91425" rIns="91425" bIns="91425" anchor="t" anchorCtr="0">
            <a:noAutofit/>
          </a:bodyPr>
          <a:lstStyle/>
          <a:p>
            <a:pPr lvl="0">
              <a:spcBef>
                <a:spcPts val="0"/>
              </a:spcBef>
              <a:buClr>
                <a:schemeClr val="dk1"/>
              </a:buClr>
              <a:buSzPct val="39285"/>
              <a:buFont typeface="Arial"/>
              <a:buNone/>
            </a:pPr>
            <a:r>
              <a:rPr lang="en"/>
              <a:t>Problem Definition</a:t>
            </a:r>
          </a:p>
          <a:p>
            <a:pPr lvl="0">
              <a:spcBef>
                <a:spcPts val="0"/>
              </a:spcBef>
              <a:buNone/>
            </a:pPr>
            <a:endParaRPr/>
          </a:p>
        </p:txBody>
      </p:sp>
      <p:sp>
        <p:nvSpPr>
          <p:cNvPr id="88" name="Shape 88"/>
          <p:cNvSpPr txBox="1">
            <a:spLocks noGrp="1"/>
          </p:cNvSpPr>
          <p:nvPr>
            <p:ph type="body" idx="1"/>
          </p:nvPr>
        </p:nvSpPr>
        <p:spPr>
          <a:prstGeom prst="rect">
            <a:avLst/>
          </a:prstGeom>
        </p:spPr>
        <p:txBody>
          <a:bodyPr wrap="square" lIns="91425" tIns="91425" rIns="91425" bIns="91425" anchor="t" anchorCtr="0">
            <a:noAutofit/>
          </a:bodyPr>
          <a:lstStyle/>
          <a:p>
            <a:r>
              <a:rPr lang="en" sz="2000" dirty="0" smtClean="0">
                <a:solidFill>
                  <a:srgbClr val="000000"/>
                </a:solidFill>
              </a:rPr>
              <a:t>The highest trending search on Ebay</a:t>
            </a:r>
          </a:p>
          <a:p>
            <a:r>
              <a:rPr lang="en" sz="2000" dirty="0" smtClean="0">
                <a:solidFill>
                  <a:srgbClr val="000000"/>
                </a:solidFill>
              </a:rPr>
              <a:t>The highest selling electric vehicle worldwide</a:t>
            </a:r>
          </a:p>
          <a:p>
            <a:endParaRPr lang="en" sz="1850" dirty="0">
              <a:solidFill>
                <a:srgbClr val="000000"/>
              </a:solidFill>
            </a:endParaRPr>
          </a:p>
        </p:txBody>
      </p:sp>
      <p:pic>
        <p:nvPicPr>
          <p:cNvPr id="5" name="Shape 74"/>
          <p:cNvPicPr preferRelativeResize="0"/>
          <p:nvPr/>
        </p:nvPicPr>
        <p:blipFill>
          <a:blip r:embed="rId3">
            <a:alphaModFix/>
          </a:blip>
          <a:stretch>
            <a:fillRect/>
          </a:stretch>
        </p:blipFill>
        <p:spPr>
          <a:xfrm>
            <a:off x="1825034" y="2022162"/>
            <a:ext cx="3136573" cy="2681463"/>
          </a:xfrm>
          <a:prstGeom prst="rect">
            <a:avLst/>
          </a:prstGeom>
          <a:noFill/>
          <a:ln>
            <a:noFill/>
          </a:ln>
        </p:spPr>
      </p:pic>
    </p:spTree>
    <p:extLst>
      <p:ext uri="{BB962C8B-B14F-4D97-AF65-F5344CB8AC3E}">
        <p14:creationId xmlns:p14="http://schemas.microsoft.com/office/powerpoint/2010/main" val="380890292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86"/>
        <p:cNvGrpSpPr/>
        <p:nvPr/>
      </p:nvGrpSpPr>
      <p:grpSpPr>
        <a:xfrm>
          <a:off x="0" y="0"/>
          <a:ext cx="0" cy="0"/>
          <a:chOff x="0" y="0"/>
          <a:chExt cx="0" cy="0"/>
        </a:xfrm>
      </p:grpSpPr>
      <p:sp>
        <p:nvSpPr>
          <p:cNvPr id="87" name="Shape 87"/>
          <p:cNvSpPr txBox="1">
            <a:spLocks noGrp="1"/>
          </p:cNvSpPr>
          <p:nvPr>
            <p:ph type="title"/>
          </p:nvPr>
        </p:nvSpPr>
        <p:spPr>
          <a:prstGeom prst="rect">
            <a:avLst/>
          </a:prstGeom>
        </p:spPr>
        <p:txBody>
          <a:bodyPr wrap="square" lIns="91425" tIns="91425" rIns="91425" bIns="91425" anchor="t" anchorCtr="0">
            <a:noAutofit/>
          </a:bodyPr>
          <a:lstStyle/>
          <a:p>
            <a:pPr lvl="0">
              <a:spcBef>
                <a:spcPts val="0"/>
              </a:spcBef>
              <a:buClr>
                <a:schemeClr val="dk1"/>
              </a:buClr>
              <a:buSzPct val="39285"/>
              <a:buFont typeface="Arial"/>
              <a:buNone/>
            </a:pPr>
            <a:r>
              <a:rPr lang="en"/>
              <a:t>Problem Definition</a:t>
            </a:r>
          </a:p>
          <a:p>
            <a:pPr lvl="0">
              <a:spcBef>
                <a:spcPts val="0"/>
              </a:spcBef>
              <a:buNone/>
            </a:pPr>
            <a:endParaRPr/>
          </a:p>
        </p:txBody>
      </p:sp>
      <p:sp>
        <p:nvSpPr>
          <p:cNvPr id="88" name="Shape 88"/>
          <p:cNvSpPr txBox="1">
            <a:spLocks noGrp="1"/>
          </p:cNvSpPr>
          <p:nvPr>
            <p:ph type="body" idx="1"/>
          </p:nvPr>
        </p:nvSpPr>
        <p:spPr>
          <a:prstGeom prst="rect">
            <a:avLst/>
          </a:prstGeom>
        </p:spPr>
        <p:txBody>
          <a:bodyPr wrap="square" lIns="91425" tIns="91425" rIns="91425" bIns="91425" anchor="t" anchorCtr="0">
            <a:noAutofit/>
          </a:bodyPr>
          <a:lstStyle/>
          <a:p>
            <a:r>
              <a:rPr lang="en" sz="2000" dirty="0" smtClean="0">
                <a:solidFill>
                  <a:srgbClr val="000000"/>
                </a:solidFill>
              </a:rPr>
              <a:t>Convert a tricycle to a pedal-assisted tricycle</a:t>
            </a:r>
          </a:p>
          <a:p>
            <a:r>
              <a:rPr lang="en" sz="2000" dirty="0" smtClean="0">
                <a:solidFill>
                  <a:srgbClr val="000000"/>
                </a:solidFill>
              </a:rPr>
              <a:t>This project is designed for</a:t>
            </a:r>
          </a:p>
          <a:p>
            <a:pPr lvl="1"/>
            <a:r>
              <a:rPr lang="en" sz="1850" dirty="0" smtClean="0">
                <a:solidFill>
                  <a:srgbClr val="000000"/>
                </a:solidFill>
              </a:rPr>
              <a:t>A client with a heart condition</a:t>
            </a:r>
          </a:p>
          <a:p>
            <a:pPr lvl="1"/>
            <a:r>
              <a:rPr lang="en" sz="1850" dirty="0" smtClean="0">
                <a:solidFill>
                  <a:srgbClr val="000000"/>
                </a:solidFill>
              </a:rPr>
              <a:t>Could be used by anyone</a:t>
            </a:r>
          </a:p>
          <a:p>
            <a:endParaRPr lang="en" sz="1850" dirty="0">
              <a:solidFill>
                <a:srgbClr val="000000"/>
              </a:solidFill>
            </a:endParaRPr>
          </a:p>
        </p:txBody>
      </p:sp>
      <p:pic>
        <p:nvPicPr>
          <p:cNvPr id="4" name="Shape 80"/>
          <p:cNvPicPr preferRelativeResize="0"/>
          <p:nvPr/>
        </p:nvPicPr>
        <p:blipFill>
          <a:blip r:embed="rId3">
            <a:alphaModFix/>
          </a:blip>
          <a:stretch>
            <a:fillRect/>
          </a:stretch>
        </p:blipFill>
        <p:spPr>
          <a:xfrm>
            <a:off x="1366329" y="2424701"/>
            <a:ext cx="3698829" cy="2636606"/>
          </a:xfrm>
          <a:prstGeom prst="rect">
            <a:avLst/>
          </a:prstGeom>
          <a:noFill/>
          <a:ln>
            <a:noFill/>
          </a:ln>
        </p:spPr>
      </p:pic>
    </p:spTree>
    <p:extLst>
      <p:ext uri="{BB962C8B-B14F-4D97-AF65-F5344CB8AC3E}">
        <p14:creationId xmlns:p14="http://schemas.microsoft.com/office/powerpoint/2010/main" val="77245771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86"/>
        <p:cNvGrpSpPr/>
        <p:nvPr/>
      </p:nvGrpSpPr>
      <p:grpSpPr>
        <a:xfrm>
          <a:off x="0" y="0"/>
          <a:ext cx="0" cy="0"/>
          <a:chOff x="0" y="0"/>
          <a:chExt cx="0" cy="0"/>
        </a:xfrm>
      </p:grpSpPr>
      <p:sp>
        <p:nvSpPr>
          <p:cNvPr id="87" name="Shape 87"/>
          <p:cNvSpPr txBox="1">
            <a:spLocks noGrp="1"/>
          </p:cNvSpPr>
          <p:nvPr>
            <p:ph type="title"/>
          </p:nvPr>
        </p:nvSpPr>
        <p:spPr>
          <a:prstGeom prst="rect">
            <a:avLst/>
          </a:prstGeom>
        </p:spPr>
        <p:txBody>
          <a:bodyPr wrap="square" lIns="91425" tIns="91425" rIns="91425" bIns="91425" anchor="t" anchorCtr="0">
            <a:noAutofit/>
          </a:bodyPr>
          <a:lstStyle/>
          <a:p>
            <a:pPr lvl="0">
              <a:spcBef>
                <a:spcPts val="0"/>
              </a:spcBef>
              <a:buClr>
                <a:schemeClr val="dk1"/>
              </a:buClr>
              <a:buSzPct val="39285"/>
              <a:buFont typeface="Arial"/>
              <a:buNone/>
            </a:pPr>
            <a:r>
              <a:rPr lang="en"/>
              <a:t>Problem Definition</a:t>
            </a:r>
          </a:p>
          <a:p>
            <a:pPr lvl="0">
              <a:spcBef>
                <a:spcPts val="0"/>
              </a:spcBef>
              <a:buNone/>
            </a:pPr>
            <a:endParaRPr/>
          </a:p>
        </p:txBody>
      </p:sp>
      <p:sp>
        <p:nvSpPr>
          <p:cNvPr id="88" name="Shape 88"/>
          <p:cNvSpPr txBox="1">
            <a:spLocks noGrp="1"/>
          </p:cNvSpPr>
          <p:nvPr>
            <p:ph type="body" idx="1"/>
          </p:nvPr>
        </p:nvSpPr>
        <p:spPr>
          <a:prstGeom prst="rect">
            <a:avLst/>
          </a:prstGeom>
        </p:spPr>
        <p:txBody>
          <a:bodyPr wrap="square" lIns="91425" tIns="91425" rIns="91425" bIns="91425" anchor="t" anchorCtr="0">
            <a:noAutofit/>
          </a:bodyPr>
          <a:lstStyle/>
          <a:p>
            <a:r>
              <a:rPr lang="en" sz="2000" dirty="0" smtClean="0">
                <a:solidFill>
                  <a:srgbClr val="000000"/>
                </a:solidFill>
              </a:rPr>
              <a:t>Constraints</a:t>
            </a:r>
            <a:endParaRPr lang="en" sz="2000" dirty="0">
              <a:solidFill>
                <a:srgbClr val="000000"/>
              </a:solidFill>
            </a:endParaRPr>
          </a:p>
          <a:p>
            <a:pPr marL="757238" lvl="1" indent="-342900"/>
            <a:r>
              <a:rPr lang="en" sz="1850" dirty="0" smtClean="0">
                <a:solidFill>
                  <a:srgbClr val="000000"/>
                </a:solidFill>
              </a:rPr>
              <a:t>The </a:t>
            </a:r>
            <a:r>
              <a:rPr lang="en" sz="1850" dirty="0">
                <a:solidFill>
                  <a:srgbClr val="000000"/>
                </a:solidFill>
              </a:rPr>
              <a:t>range of a fully charged system should be 10 </a:t>
            </a:r>
            <a:r>
              <a:rPr lang="en" sz="1850" dirty="0" smtClean="0">
                <a:solidFill>
                  <a:srgbClr val="000000"/>
                </a:solidFill>
              </a:rPr>
              <a:t>miles</a:t>
            </a:r>
            <a:endParaRPr lang="en" sz="1850" dirty="0">
              <a:solidFill>
                <a:srgbClr val="000000"/>
              </a:solidFill>
            </a:endParaRPr>
          </a:p>
          <a:p>
            <a:pPr marL="757238" lvl="1" indent="-342900"/>
            <a:r>
              <a:rPr lang="en" sz="1850" dirty="0">
                <a:solidFill>
                  <a:srgbClr val="000000"/>
                </a:solidFill>
              </a:rPr>
              <a:t>T</a:t>
            </a:r>
            <a:r>
              <a:rPr lang="en" sz="1850" dirty="0" smtClean="0">
                <a:solidFill>
                  <a:srgbClr val="000000"/>
                </a:solidFill>
              </a:rPr>
              <a:t>he </a:t>
            </a:r>
            <a:r>
              <a:rPr lang="en" sz="1850" dirty="0">
                <a:solidFill>
                  <a:srgbClr val="000000"/>
                </a:solidFill>
              </a:rPr>
              <a:t>user can pedal at the same time as the power assist is </a:t>
            </a:r>
            <a:r>
              <a:rPr lang="en" sz="1850" dirty="0" smtClean="0">
                <a:solidFill>
                  <a:srgbClr val="000000"/>
                </a:solidFill>
              </a:rPr>
              <a:t>on</a:t>
            </a:r>
            <a:endParaRPr lang="en" sz="1850" dirty="0">
              <a:solidFill>
                <a:srgbClr val="000000"/>
              </a:solidFill>
            </a:endParaRPr>
          </a:p>
          <a:p>
            <a:pPr marL="757238" lvl="1" indent="-342900"/>
            <a:r>
              <a:rPr lang="en" sz="1850" dirty="0">
                <a:solidFill>
                  <a:srgbClr val="000000"/>
                </a:solidFill>
              </a:rPr>
              <a:t>T</a:t>
            </a:r>
            <a:r>
              <a:rPr lang="en" sz="1850" dirty="0" smtClean="0">
                <a:solidFill>
                  <a:srgbClr val="000000"/>
                </a:solidFill>
              </a:rPr>
              <a:t>wo </a:t>
            </a:r>
            <a:r>
              <a:rPr lang="en" sz="1850" dirty="0">
                <a:solidFill>
                  <a:srgbClr val="000000"/>
                </a:solidFill>
              </a:rPr>
              <a:t>levels of </a:t>
            </a:r>
            <a:r>
              <a:rPr lang="en" sz="1850" dirty="0" smtClean="0">
                <a:solidFill>
                  <a:srgbClr val="000000"/>
                </a:solidFill>
              </a:rPr>
              <a:t>assist</a:t>
            </a:r>
            <a:endParaRPr lang="en" sz="1850" dirty="0">
              <a:solidFill>
                <a:srgbClr val="000000"/>
              </a:solidFill>
            </a:endParaRPr>
          </a:p>
          <a:p>
            <a:pPr marL="757238" lvl="1" indent="-342900"/>
            <a:r>
              <a:rPr lang="en" sz="1850" dirty="0">
                <a:solidFill>
                  <a:srgbClr val="000000"/>
                </a:solidFill>
              </a:rPr>
              <a:t>Maximum weight is 225 </a:t>
            </a:r>
            <a:r>
              <a:rPr lang="en" sz="1850" dirty="0" smtClean="0">
                <a:solidFill>
                  <a:srgbClr val="000000"/>
                </a:solidFill>
              </a:rPr>
              <a:t>lbs</a:t>
            </a:r>
            <a:endParaRPr lang="en" sz="1850" dirty="0">
              <a:solidFill>
                <a:srgbClr val="000000"/>
              </a:solidFill>
            </a:endParaRPr>
          </a:p>
          <a:p>
            <a:pPr marL="757238" lvl="1" indent="-342900"/>
            <a:r>
              <a:rPr lang="en" sz="1850" dirty="0">
                <a:solidFill>
                  <a:srgbClr val="000000"/>
                </a:solidFill>
              </a:rPr>
              <a:t>Maximum speed is 15mph</a:t>
            </a:r>
          </a:p>
          <a:p>
            <a:pPr marL="757238" lvl="1" indent="-342900"/>
            <a:r>
              <a:rPr lang="en" sz="1850" dirty="0">
                <a:solidFill>
                  <a:srgbClr val="000000"/>
                </a:solidFill>
              </a:rPr>
              <a:t>R</a:t>
            </a:r>
            <a:r>
              <a:rPr lang="en" sz="1850" dirty="0" smtClean="0">
                <a:solidFill>
                  <a:srgbClr val="000000"/>
                </a:solidFill>
              </a:rPr>
              <a:t>egenerative </a:t>
            </a:r>
            <a:r>
              <a:rPr lang="en" sz="1850" dirty="0">
                <a:solidFill>
                  <a:srgbClr val="000000"/>
                </a:solidFill>
              </a:rPr>
              <a:t>braking </a:t>
            </a:r>
            <a:r>
              <a:rPr lang="en" sz="1850" dirty="0" smtClean="0">
                <a:solidFill>
                  <a:srgbClr val="000000"/>
                </a:solidFill>
              </a:rPr>
              <a:t>system</a:t>
            </a:r>
            <a:endParaRPr lang="en" sz="1850" dirty="0">
              <a:solidFill>
                <a:srgbClr val="000000"/>
              </a:solidFill>
            </a:endParaRPr>
          </a:p>
          <a:p>
            <a:pPr marL="757238" lvl="1" indent="-342900"/>
            <a:r>
              <a:rPr lang="en" sz="1850" dirty="0">
                <a:solidFill>
                  <a:srgbClr val="000000"/>
                </a:solidFill>
              </a:rPr>
              <a:t>Instrumentation and </a:t>
            </a:r>
            <a:r>
              <a:rPr lang="en" sz="1850" dirty="0" smtClean="0">
                <a:solidFill>
                  <a:srgbClr val="000000"/>
                </a:solidFill>
              </a:rPr>
              <a:t>display</a:t>
            </a:r>
            <a:endParaRPr lang="en" sz="1850" dirty="0">
              <a:solidFill>
                <a:srgbClr val="000000"/>
              </a:solidFill>
            </a:endParaRPr>
          </a:p>
          <a:p>
            <a:pPr marL="757238" lvl="1" indent="-342900"/>
            <a:r>
              <a:rPr lang="en" sz="1850" dirty="0" smtClean="0">
                <a:solidFill>
                  <a:srgbClr val="000000"/>
                </a:solidFill>
              </a:rPr>
              <a:t>Weatherproof</a:t>
            </a:r>
            <a:endParaRPr lang="en" sz="1850" dirty="0">
              <a:solidFill>
                <a:srgbClr val="000000"/>
              </a:solidFill>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86"/>
        <p:cNvGrpSpPr/>
        <p:nvPr/>
      </p:nvGrpSpPr>
      <p:grpSpPr>
        <a:xfrm>
          <a:off x="0" y="0"/>
          <a:ext cx="0" cy="0"/>
          <a:chOff x="0" y="0"/>
          <a:chExt cx="0" cy="0"/>
        </a:xfrm>
      </p:grpSpPr>
      <p:sp>
        <p:nvSpPr>
          <p:cNvPr id="87" name="Shape 87"/>
          <p:cNvSpPr txBox="1">
            <a:spLocks noGrp="1"/>
          </p:cNvSpPr>
          <p:nvPr>
            <p:ph type="title"/>
          </p:nvPr>
        </p:nvSpPr>
        <p:spPr>
          <a:prstGeom prst="rect">
            <a:avLst/>
          </a:prstGeom>
        </p:spPr>
        <p:txBody>
          <a:bodyPr wrap="square" lIns="91425" tIns="91425" rIns="91425" bIns="91425" anchor="t" anchorCtr="0">
            <a:noAutofit/>
          </a:bodyPr>
          <a:lstStyle/>
          <a:p>
            <a:pPr lvl="0">
              <a:spcBef>
                <a:spcPts val="0"/>
              </a:spcBef>
              <a:buClr>
                <a:schemeClr val="dk1"/>
              </a:buClr>
              <a:buSzPct val="39285"/>
              <a:buFont typeface="Arial"/>
              <a:buNone/>
            </a:pPr>
            <a:r>
              <a:rPr lang="en" dirty="0"/>
              <a:t>Problem </a:t>
            </a:r>
            <a:r>
              <a:rPr lang="en" dirty="0" smtClean="0"/>
              <a:t>Overview</a:t>
            </a:r>
            <a:endParaRPr lang="en" dirty="0"/>
          </a:p>
          <a:p>
            <a:pPr lvl="0">
              <a:spcBef>
                <a:spcPts val="0"/>
              </a:spcBef>
              <a:buNone/>
            </a:pPr>
            <a:endParaRPr dirty="0"/>
          </a:p>
        </p:txBody>
      </p:sp>
      <p:sp>
        <p:nvSpPr>
          <p:cNvPr id="88" name="Shape 88"/>
          <p:cNvSpPr txBox="1">
            <a:spLocks noGrp="1"/>
          </p:cNvSpPr>
          <p:nvPr>
            <p:ph type="body" idx="1"/>
          </p:nvPr>
        </p:nvSpPr>
        <p:spPr>
          <a:prstGeom prst="rect">
            <a:avLst/>
          </a:prstGeom>
        </p:spPr>
        <p:txBody>
          <a:bodyPr wrap="square" lIns="91425" tIns="91425" rIns="91425" bIns="91425" anchor="t" anchorCtr="0">
            <a:noAutofit/>
          </a:bodyPr>
          <a:lstStyle/>
          <a:p>
            <a:r>
              <a:rPr lang="en" sz="2000" dirty="0" smtClean="0">
                <a:solidFill>
                  <a:srgbClr val="000000"/>
                </a:solidFill>
              </a:rPr>
              <a:t>The history </a:t>
            </a:r>
            <a:r>
              <a:rPr lang="en" sz="2000" dirty="0" smtClean="0">
                <a:solidFill>
                  <a:srgbClr val="000000"/>
                </a:solidFill>
              </a:rPr>
              <a:t>o</a:t>
            </a:r>
            <a:r>
              <a:rPr lang="en-US" sz="2000" dirty="0" smtClean="0">
                <a:solidFill>
                  <a:srgbClr val="000000"/>
                </a:solidFill>
              </a:rPr>
              <a:t>f</a:t>
            </a:r>
            <a:r>
              <a:rPr lang="en" sz="2000" dirty="0" smtClean="0">
                <a:solidFill>
                  <a:srgbClr val="000000"/>
                </a:solidFill>
              </a:rPr>
              <a:t> </a:t>
            </a:r>
            <a:r>
              <a:rPr lang="en" sz="2000" dirty="0" smtClean="0">
                <a:solidFill>
                  <a:srgbClr val="000000"/>
                </a:solidFill>
              </a:rPr>
              <a:t>E-bikes</a:t>
            </a:r>
          </a:p>
          <a:p>
            <a:r>
              <a:rPr lang="en" sz="2000" dirty="0" smtClean="0">
                <a:solidFill>
                  <a:srgbClr val="000000"/>
                </a:solidFill>
              </a:rPr>
              <a:t>How E-bikes work</a:t>
            </a:r>
          </a:p>
          <a:p>
            <a:pPr lvl="1"/>
            <a:r>
              <a:rPr lang="en" sz="1850" dirty="0" smtClean="0">
                <a:solidFill>
                  <a:srgbClr val="000000"/>
                </a:solidFill>
              </a:rPr>
              <a:t>Motor</a:t>
            </a:r>
          </a:p>
          <a:p>
            <a:pPr lvl="1"/>
            <a:r>
              <a:rPr lang="en" sz="1850" dirty="0" smtClean="0">
                <a:solidFill>
                  <a:srgbClr val="000000"/>
                </a:solidFill>
              </a:rPr>
              <a:t>Battery</a:t>
            </a:r>
          </a:p>
          <a:p>
            <a:pPr lvl="1"/>
            <a:r>
              <a:rPr lang="en" sz="1850" dirty="0" smtClean="0">
                <a:solidFill>
                  <a:srgbClr val="000000"/>
                </a:solidFill>
              </a:rPr>
              <a:t>C</a:t>
            </a:r>
            <a:r>
              <a:rPr lang="en-US" sz="1850" dirty="0" smtClean="0">
                <a:solidFill>
                  <a:srgbClr val="000000"/>
                </a:solidFill>
              </a:rPr>
              <a:t>o</a:t>
            </a:r>
            <a:r>
              <a:rPr lang="en" sz="1850" dirty="0" smtClean="0">
                <a:solidFill>
                  <a:srgbClr val="000000"/>
                </a:solidFill>
              </a:rPr>
              <a:t>ntroller</a:t>
            </a:r>
          </a:p>
          <a:p>
            <a:pPr marL="342900" lvl="1" indent="0">
              <a:buNone/>
            </a:pPr>
            <a:endParaRPr lang="en" sz="1850" dirty="0" smtClean="0">
              <a:solidFill>
                <a:srgbClr val="000000"/>
              </a:solidFill>
            </a:endParaRPr>
          </a:p>
          <a:p>
            <a:pPr lvl="1"/>
            <a:endParaRPr lang="en" sz="1850" dirty="0">
              <a:solidFill>
                <a:srgbClr val="000000"/>
              </a:solidFill>
            </a:endParaRPr>
          </a:p>
        </p:txBody>
      </p:sp>
    </p:spTree>
    <p:extLst>
      <p:ext uri="{BB962C8B-B14F-4D97-AF65-F5344CB8AC3E}">
        <p14:creationId xmlns:p14="http://schemas.microsoft.com/office/powerpoint/2010/main" val="790483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86"/>
        <p:cNvGrpSpPr/>
        <p:nvPr/>
      </p:nvGrpSpPr>
      <p:grpSpPr>
        <a:xfrm>
          <a:off x="0" y="0"/>
          <a:ext cx="0" cy="0"/>
          <a:chOff x="0" y="0"/>
          <a:chExt cx="0" cy="0"/>
        </a:xfrm>
      </p:grpSpPr>
      <p:sp>
        <p:nvSpPr>
          <p:cNvPr id="87" name="Shape 87"/>
          <p:cNvSpPr txBox="1">
            <a:spLocks noGrp="1"/>
          </p:cNvSpPr>
          <p:nvPr>
            <p:ph type="title"/>
          </p:nvPr>
        </p:nvSpPr>
        <p:spPr>
          <a:prstGeom prst="rect">
            <a:avLst/>
          </a:prstGeom>
        </p:spPr>
        <p:txBody>
          <a:bodyPr wrap="square" lIns="91425" tIns="91425" rIns="91425" bIns="91425" anchor="t" anchorCtr="0">
            <a:noAutofit/>
          </a:bodyPr>
          <a:lstStyle/>
          <a:p>
            <a:pPr lvl="0">
              <a:spcBef>
                <a:spcPts val="0"/>
              </a:spcBef>
              <a:buClr>
                <a:schemeClr val="dk1"/>
              </a:buClr>
              <a:buSzPct val="39285"/>
              <a:buFont typeface="Arial"/>
              <a:buNone/>
            </a:pPr>
            <a:r>
              <a:rPr lang="en" dirty="0"/>
              <a:t>Problem </a:t>
            </a:r>
            <a:r>
              <a:rPr lang="en" dirty="0" smtClean="0"/>
              <a:t>Applications</a:t>
            </a:r>
            <a:endParaRPr lang="en" dirty="0"/>
          </a:p>
          <a:p>
            <a:pPr lvl="0">
              <a:spcBef>
                <a:spcPts val="0"/>
              </a:spcBef>
              <a:buNone/>
            </a:pPr>
            <a:endParaRPr dirty="0"/>
          </a:p>
        </p:txBody>
      </p:sp>
      <p:sp>
        <p:nvSpPr>
          <p:cNvPr id="88" name="Shape 88"/>
          <p:cNvSpPr txBox="1">
            <a:spLocks noGrp="1"/>
          </p:cNvSpPr>
          <p:nvPr>
            <p:ph type="body" idx="1"/>
          </p:nvPr>
        </p:nvSpPr>
        <p:spPr>
          <a:prstGeom prst="rect">
            <a:avLst/>
          </a:prstGeom>
        </p:spPr>
        <p:txBody>
          <a:bodyPr wrap="square" lIns="91425" tIns="91425" rIns="91425" bIns="91425" anchor="t" anchorCtr="0">
            <a:noAutofit/>
          </a:bodyPr>
          <a:lstStyle/>
          <a:p>
            <a:r>
              <a:rPr lang="en" sz="2000" dirty="0" smtClean="0">
                <a:solidFill>
                  <a:srgbClr val="000000"/>
                </a:solidFill>
              </a:rPr>
              <a:t>Technology Used</a:t>
            </a:r>
          </a:p>
          <a:p>
            <a:r>
              <a:rPr lang="en" sz="2000" dirty="0" smtClean="0">
                <a:solidFill>
                  <a:srgbClr val="000000"/>
                </a:solidFill>
              </a:rPr>
              <a:t>GPS</a:t>
            </a:r>
          </a:p>
          <a:p>
            <a:pPr lvl="1"/>
            <a:r>
              <a:rPr lang="en" sz="1850" dirty="0" smtClean="0">
                <a:solidFill>
                  <a:srgbClr val="000000"/>
                </a:solidFill>
              </a:rPr>
              <a:t>Track distance</a:t>
            </a:r>
          </a:p>
          <a:p>
            <a:pPr lvl="1"/>
            <a:r>
              <a:rPr lang="en" sz="1850" dirty="0" smtClean="0">
                <a:solidFill>
                  <a:srgbClr val="000000"/>
                </a:solidFill>
              </a:rPr>
              <a:t>Locate bike</a:t>
            </a:r>
          </a:p>
          <a:p>
            <a:r>
              <a:rPr lang="en" sz="2000" dirty="0" smtClean="0">
                <a:solidFill>
                  <a:srgbClr val="000000"/>
                </a:solidFill>
              </a:rPr>
              <a:t>Heart Rate Potential</a:t>
            </a:r>
          </a:p>
          <a:p>
            <a:pPr lvl="1"/>
            <a:r>
              <a:rPr lang="en" sz="1850" dirty="0" smtClean="0">
                <a:solidFill>
                  <a:srgbClr val="000000"/>
                </a:solidFill>
              </a:rPr>
              <a:t>Built into grips</a:t>
            </a:r>
          </a:p>
          <a:p>
            <a:pPr lvl="1"/>
            <a:r>
              <a:rPr lang="en" sz="1850" dirty="0" smtClean="0">
                <a:solidFill>
                  <a:srgbClr val="000000"/>
                </a:solidFill>
              </a:rPr>
              <a:t>3</a:t>
            </a:r>
            <a:r>
              <a:rPr lang="en" sz="1850" baseline="30000" dirty="0" smtClean="0">
                <a:solidFill>
                  <a:srgbClr val="000000"/>
                </a:solidFill>
              </a:rPr>
              <a:t>rd</a:t>
            </a:r>
            <a:r>
              <a:rPr lang="en" sz="1850" dirty="0" smtClean="0">
                <a:solidFill>
                  <a:srgbClr val="000000"/>
                </a:solidFill>
              </a:rPr>
              <a:t> party components</a:t>
            </a:r>
          </a:p>
          <a:p>
            <a:pPr lvl="1"/>
            <a:endParaRPr lang="en" sz="1850" dirty="0">
              <a:solidFill>
                <a:srgbClr val="000000"/>
              </a:solidFill>
            </a:endParaRPr>
          </a:p>
        </p:txBody>
      </p:sp>
    </p:spTree>
    <p:extLst>
      <p:ext uri="{BB962C8B-B14F-4D97-AF65-F5344CB8AC3E}">
        <p14:creationId xmlns:p14="http://schemas.microsoft.com/office/powerpoint/2010/main" val="276141644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04"/>
        <p:cNvGrpSpPr/>
        <p:nvPr/>
      </p:nvGrpSpPr>
      <p:grpSpPr>
        <a:xfrm>
          <a:off x="0" y="0"/>
          <a:ext cx="0" cy="0"/>
          <a:chOff x="0" y="0"/>
          <a:chExt cx="0" cy="0"/>
        </a:xfrm>
      </p:grpSpPr>
      <p:sp>
        <p:nvSpPr>
          <p:cNvPr id="105" name="Shape 105"/>
          <p:cNvSpPr txBox="1">
            <a:spLocks noGrp="1"/>
          </p:cNvSpPr>
          <p:nvPr>
            <p:ph type="title"/>
          </p:nvPr>
        </p:nvSpPr>
        <p:spPr>
          <a:xfrm>
            <a:off x="66225" y="94350"/>
            <a:ext cx="8520600" cy="572700"/>
          </a:xfrm>
          <a:prstGeom prst="rect">
            <a:avLst/>
          </a:prstGeom>
        </p:spPr>
        <p:txBody>
          <a:bodyPr wrap="square" lIns="91425" tIns="91425" rIns="91425" bIns="91425" anchor="t" anchorCtr="0">
            <a:noAutofit/>
          </a:bodyPr>
          <a:lstStyle/>
          <a:p>
            <a:pPr lvl="0">
              <a:spcBef>
                <a:spcPts val="0"/>
              </a:spcBef>
              <a:buNone/>
            </a:pPr>
            <a:r>
              <a:rPr lang="en"/>
              <a:t>Possible Solutions</a:t>
            </a:r>
          </a:p>
        </p:txBody>
      </p:sp>
      <p:sp>
        <p:nvSpPr>
          <p:cNvPr id="106" name="Shape 106"/>
          <p:cNvSpPr txBox="1">
            <a:spLocks noGrp="1"/>
          </p:cNvSpPr>
          <p:nvPr>
            <p:ph type="body" idx="1"/>
          </p:nvPr>
        </p:nvSpPr>
        <p:spPr>
          <a:xfrm>
            <a:off x="159750" y="614750"/>
            <a:ext cx="7392000" cy="3231300"/>
          </a:xfrm>
          <a:prstGeom prst="rect">
            <a:avLst/>
          </a:prstGeom>
        </p:spPr>
        <p:txBody>
          <a:bodyPr wrap="square" lIns="91425" tIns="91425" rIns="91425" bIns="91425" anchor="t" anchorCtr="0">
            <a:noAutofit/>
          </a:bodyPr>
          <a:lstStyle/>
          <a:p>
            <a:pPr>
              <a:buSzPct val="61111"/>
            </a:pPr>
            <a:r>
              <a:rPr lang="en" sz="2000" dirty="0">
                <a:solidFill>
                  <a:schemeClr val="tx1"/>
                </a:solidFill>
              </a:rPr>
              <a:t>The user can pedal at the same time as the power assist is on- we will design a electric drive system</a:t>
            </a:r>
          </a:p>
          <a:p>
            <a:pPr lvl="1">
              <a:buSzPct val="61111"/>
            </a:pPr>
            <a:r>
              <a:rPr lang="en" sz="1850" dirty="0" smtClean="0">
                <a:solidFill>
                  <a:schemeClr val="tx1"/>
                </a:solidFill>
              </a:rPr>
              <a:t>Battery</a:t>
            </a:r>
            <a:endParaRPr lang="en" sz="1850" dirty="0">
              <a:solidFill>
                <a:schemeClr val="tx1"/>
              </a:solidFill>
            </a:endParaRPr>
          </a:p>
          <a:p>
            <a:pPr lvl="1">
              <a:buSzPct val="61111"/>
            </a:pPr>
            <a:r>
              <a:rPr lang="en-US" sz="1850" dirty="0" smtClean="0">
                <a:solidFill>
                  <a:schemeClr val="tx1"/>
                </a:solidFill>
              </a:rPr>
              <a:t>Cadence</a:t>
            </a:r>
            <a:r>
              <a:rPr lang="en" sz="1850" dirty="0" smtClean="0">
                <a:solidFill>
                  <a:schemeClr val="tx1"/>
                </a:solidFill>
              </a:rPr>
              <a:t> </a:t>
            </a:r>
            <a:r>
              <a:rPr lang="en" sz="1850" dirty="0">
                <a:solidFill>
                  <a:schemeClr val="tx1"/>
                </a:solidFill>
              </a:rPr>
              <a:t>sensor（includes a </a:t>
            </a:r>
            <a:r>
              <a:rPr lang="en" sz="1850" dirty="0" smtClean="0">
                <a:solidFill>
                  <a:schemeClr val="tx1"/>
                </a:solidFill>
              </a:rPr>
              <a:t>magnet</a:t>
            </a:r>
            <a:r>
              <a:rPr lang="en" sz="1850" dirty="0" smtClean="0">
                <a:solidFill>
                  <a:schemeClr val="tx1"/>
                </a:solidFill>
              </a:rPr>
              <a:t>）</a:t>
            </a:r>
            <a:endParaRPr lang="en-US" sz="1850" dirty="0" smtClean="0">
              <a:solidFill>
                <a:schemeClr val="tx1"/>
              </a:solidFill>
            </a:endParaRPr>
          </a:p>
          <a:p>
            <a:pPr lvl="1">
              <a:buSzPct val="61111"/>
            </a:pPr>
            <a:r>
              <a:rPr lang="en-US" sz="1850" dirty="0" smtClean="0">
                <a:solidFill>
                  <a:schemeClr val="tx1"/>
                </a:solidFill>
              </a:rPr>
              <a:t>Torque sensor (connected to top of the chain)</a:t>
            </a:r>
            <a:endParaRPr lang="en" sz="1850" dirty="0">
              <a:solidFill>
                <a:schemeClr val="tx1"/>
              </a:solidFill>
            </a:endParaRPr>
          </a:p>
          <a:p>
            <a:pPr lvl="1">
              <a:buSzPct val="61111"/>
            </a:pPr>
            <a:r>
              <a:rPr lang="en" sz="1850" dirty="0" smtClean="0">
                <a:solidFill>
                  <a:schemeClr val="tx1"/>
                </a:solidFill>
              </a:rPr>
              <a:t>Controller</a:t>
            </a:r>
            <a:endParaRPr lang="en" sz="1850" dirty="0">
              <a:solidFill>
                <a:schemeClr val="tx1"/>
              </a:solidFill>
            </a:endParaRPr>
          </a:p>
          <a:p>
            <a:pPr lvl="1">
              <a:buSzPct val="61111"/>
            </a:pPr>
            <a:r>
              <a:rPr lang="en" sz="1850" dirty="0" smtClean="0">
                <a:solidFill>
                  <a:schemeClr val="tx1"/>
                </a:solidFill>
              </a:rPr>
              <a:t>Motor(Hub </a:t>
            </a:r>
            <a:r>
              <a:rPr lang="en" sz="1850" dirty="0">
                <a:solidFill>
                  <a:schemeClr val="tx1"/>
                </a:solidFill>
              </a:rPr>
              <a:t>drive motor &amp; Crank drive motor) </a:t>
            </a:r>
          </a:p>
          <a:p>
            <a:pPr lvl="0">
              <a:spcBef>
                <a:spcPts val="0"/>
              </a:spcBef>
              <a:buClr>
                <a:schemeClr val="dk1"/>
              </a:buClr>
              <a:buSzPct val="61111"/>
              <a:buFont typeface="Arial"/>
              <a:buNone/>
            </a:pPr>
            <a:endParaRPr dirty="0"/>
          </a:p>
          <a:p>
            <a:pPr lvl="0" rtl="0">
              <a:spcBef>
                <a:spcPts val="0"/>
              </a:spcBef>
              <a:buNone/>
            </a:pPr>
            <a:endParaRPr dirty="0"/>
          </a:p>
          <a:p>
            <a:pPr lvl="0" rtl="0">
              <a:spcBef>
                <a:spcPts val="0"/>
              </a:spcBef>
              <a:buNone/>
            </a:pPr>
            <a:endParaRPr dirty="0"/>
          </a:p>
        </p:txBody>
      </p:sp>
      <p:pic>
        <p:nvPicPr>
          <p:cNvPr id="107" name="Shape 107"/>
          <p:cNvPicPr preferRelativeResize="0"/>
          <p:nvPr/>
        </p:nvPicPr>
        <p:blipFill>
          <a:blip r:embed="rId3">
            <a:alphaModFix/>
          </a:blip>
          <a:stretch>
            <a:fillRect/>
          </a:stretch>
        </p:blipFill>
        <p:spPr>
          <a:xfrm>
            <a:off x="3064100" y="2743425"/>
            <a:ext cx="2991550" cy="1905450"/>
          </a:xfrm>
          <a:prstGeom prst="rect">
            <a:avLst/>
          </a:prstGeom>
          <a:noFill/>
          <a:ln>
            <a:noFill/>
          </a:ln>
        </p:spPr>
      </p:pic>
      <p:pic>
        <p:nvPicPr>
          <p:cNvPr id="108" name="Shape 108"/>
          <p:cNvPicPr preferRelativeResize="0"/>
          <p:nvPr/>
        </p:nvPicPr>
        <p:blipFill>
          <a:blip r:embed="rId4">
            <a:alphaModFix/>
          </a:blip>
          <a:stretch>
            <a:fillRect/>
          </a:stretch>
        </p:blipFill>
        <p:spPr>
          <a:xfrm>
            <a:off x="596200" y="2743425"/>
            <a:ext cx="2374375" cy="2205250"/>
          </a:xfrm>
          <a:prstGeom prst="rect">
            <a:avLst/>
          </a:prstGeom>
          <a:noFill/>
          <a:ln>
            <a:noFill/>
          </a:ln>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Facet</Template>
  <TotalTime>116</TotalTime>
  <Words>917</Words>
  <Application>Microsoft Macintosh PowerPoint</Application>
  <PresentationFormat>On-screen Show (16:9)</PresentationFormat>
  <Paragraphs>154</Paragraphs>
  <Slides>16</Slides>
  <Notes>16</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16</vt:i4>
      </vt:variant>
    </vt:vector>
  </HeadingPairs>
  <TitlesOfParts>
    <vt:vector size="21" baseType="lpstr">
      <vt:lpstr>Calibri</vt:lpstr>
      <vt:lpstr>Trebuchet MS</vt:lpstr>
      <vt:lpstr>Wingdings 3</vt:lpstr>
      <vt:lpstr>Arial</vt:lpstr>
      <vt:lpstr>Facet</vt:lpstr>
      <vt:lpstr>Motorized Tricycle</vt:lpstr>
      <vt:lpstr>Outline</vt:lpstr>
      <vt:lpstr>Introduction</vt:lpstr>
      <vt:lpstr>Problem Definition </vt:lpstr>
      <vt:lpstr>Problem Definition </vt:lpstr>
      <vt:lpstr>Problem Definition </vt:lpstr>
      <vt:lpstr>Problem Overview </vt:lpstr>
      <vt:lpstr>Problem Applications </vt:lpstr>
      <vt:lpstr>Possible Solutions</vt:lpstr>
      <vt:lpstr>Possible Solutions</vt:lpstr>
      <vt:lpstr>Possible Solutions</vt:lpstr>
      <vt:lpstr>Possible Solutions</vt:lpstr>
      <vt:lpstr>Recap</vt:lpstr>
      <vt:lpstr>Conclusions and Future Work</vt:lpstr>
      <vt:lpstr>Thank You</vt:lpstr>
      <vt:lpstr>References</vt:lpstr>
    </vt:vector>
  </TitlesOfParts>
  <LinksUpToDate>false</LinksUpToDate>
  <SharedDoc>false</SharedDoc>
  <HyperlinksChanged>false</HyperlinksChanged>
  <AppVersion>15.0039</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Motorized Tricycle</dc:title>
  <dc:creator>James Jeffery Sigler</dc:creator>
  <cp:lastModifiedBy>James Jeffery Sigler</cp:lastModifiedBy>
  <cp:revision>9</cp:revision>
  <dcterms:modified xsi:type="dcterms:W3CDTF">2017-11-09T21:59:34Z</dcterms:modified>
</cp:coreProperties>
</file>