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0233600" cy="31089600"/>
  <p:notesSz cx="6858000" cy="9144000"/>
  <p:defaultTextStyle>
    <a:defPPr>
      <a:defRPr lang="en-US"/>
    </a:defPPr>
    <a:lvl1pPr marL="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1pPr>
    <a:lvl2pPr marL="171175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2pPr>
    <a:lvl3pPr marL="342351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3pPr>
    <a:lvl4pPr marL="513527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4pPr>
    <a:lvl5pPr marL="684702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5pPr>
    <a:lvl6pPr marL="855878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6pPr>
    <a:lvl7pPr marL="10270541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7pPr>
    <a:lvl8pPr marL="11982298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8pPr>
    <a:lvl9pPr marL="1369405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B"/>
    <a:srgbClr val="182140"/>
    <a:srgbClr val="F5B827"/>
    <a:srgbClr val="FBCE20"/>
    <a:srgbClr val="083566"/>
    <a:srgbClr val="00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3"/>
    <p:restoredTop sz="86408"/>
  </p:normalViewPr>
  <p:slideViewPr>
    <p:cSldViewPr snapToGrid="0" snapToObjects="1">
      <p:cViewPr varScale="1">
        <p:scale>
          <a:sx n="17" d="100"/>
          <a:sy n="17" d="100"/>
        </p:scale>
        <p:origin x="21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49412-C9B9-E541-8520-94BBBC0C112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D502-C997-014E-B337-666D6D20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4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D502-C997-014E-B337-666D6D203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8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088045"/>
            <a:ext cx="34198560" cy="10823787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6329239"/>
            <a:ext cx="30175200" cy="7506121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1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655233"/>
            <a:ext cx="8675370" cy="26346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655233"/>
            <a:ext cx="25523190" cy="26346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7750819"/>
            <a:ext cx="34701480" cy="1293240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0805572"/>
            <a:ext cx="34701480" cy="680084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3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276166"/>
            <a:ext cx="17099280" cy="19726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276166"/>
            <a:ext cx="17099280" cy="19726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3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655240"/>
            <a:ext cx="34701480" cy="60092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7621272"/>
            <a:ext cx="17020696" cy="373506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1356340"/>
            <a:ext cx="17020696" cy="167034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7621272"/>
            <a:ext cx="17104520" cy="373506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1356340"/>
            <a:ext cx="17104520" cy="167034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072640"/>
            <a:ext cx="12976383" cy="725424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476333"/>
            <a:ext cx="20368260" cy="22093767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326880"/>
            <a:ext cx="12976383" cy="17279199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072640"/>
            <a:ext cx="12976383" cy="725424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476333"/>
            <a:ext cx="20368260" cy="22093767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326880"/>
            <a:ext cx="12976383" cy="17279199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655240"/>
            <a:ext cx="34701480" cy="600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276166"/>
            <a:ext cx="34701480" cy="197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77B0-419F-3346-AEA6-E537A8118DF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C08C12-C532-4D4D-AB46-28D3285CF869}"/>
              </a:ext>
            </a:extLst>
          </p:cNvPr>
          <p:cNvSpPr/>
          <p:nvPr/>
        </p:nvSpPr>
        <p:spPr>
          <a:xfrm>
            <a:off x="11469533" y="-400050"/>
            <a:ext cx="17720737" cy="31508693"/>
          </a:xfrm>
          <a:prstGeom prst="rect">
            <a:avLst/>
          </a:prstGeom>
          <a:solidFill>
            <a:srgbClr val="001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214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2CF64-2D16-F449-A9DC-5613AC8D92E6}"/>
              </a:ext>
            </a:extLst>
          </p:cNvPr>
          <p:cNvSpPr txBox="1"/>
          <p:nvPr/>
        </p:nvSpPr>
        <p:spPr>
          <a:xfrm>
            <a:off x="11909851" y="1406817"/>
            <a:ext cx="1663798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Generative Testing of NVMe using TLA+ Model-Simulation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63D5C-B706-1A48-8A0A-585D2FB84CE3}"/>
              </a:ext>
            </a:extLst>
          </p:cNvPr>
          <p:cNvSpPr txBox="1"/>
          <p:nvPr/>
        </p:nvSpPr>
        <p:spPr>
          <a:xfrm>
            <a:off x="841274" y="3407413"/>
            <a:ext cx="10005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8214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Carter Kaess, Charles(Chas) Diaz, Connor Aiton, Charles Descamps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CE728-D159-834E-9FC9-F62FBD3B6DFE}"/>
              </a:ext>
            </a:extLst>
          </p:cNvPr>
          <p:cNvSpPr txBox="1"/>
          <p:nvPr/>
        </p:nvSpPr>
        <p:spPr>
          <a:xfrm>
            <a:off x="841274" y="4997380"/>
            <a:ext cx="1003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82140"/>
                </a:solidFill>
                <a:latin typeface="Oswald"/>
                <a:ea typeface="Oswald"/>
                <a:cs typeface="Oswald"/>
                <a:sym typeface="Oswald"/>
              </a:rPr>
              <a:t>NAU School of Informatics, Computing, and Cyber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74C42-9ED3-8C4B-A96A-07D974CE0D2B}"/>
              </a:ext>
            </a:extLst>
          </p:cNvPr>
          <p:cNvSpPr txBox="1"/>
          <p:nvPr/>
        </p:nvSpPr>
        <p:spPr>
          <a:xfrm>
            <a:off x="841274" y="7337737"/>
            <a:ext cx="899939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fast solid-state storage is growing as computers become faster.</a:t>
            </a:r>
          </a:p>
          <a:p>
            <a:endParaRPr lang="en-US" sz="3600" dirty="0">
              <a:solidFill>
                <a:srgbClr val="182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demand quick storage solutions to keep up with performance requirements. </a:t>
            </a:r>
          </a:p>
          <a:p>
            <a:endParaRPr lang="en-US" sz="3600" dirty="0">
              <a:solidFill>
                <a:srgbClr val="182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drives are improving in speed, but testing processes have not kept pace.</a:t>
            </a:r>
          </a:p>
          <a:p>
            <a:endParaRPr lang="en-US" sz="3600" dirty="0">
              <a:solidFill>
                <a:srgbClr val="182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additional testing options during downtime can help identify obscure bugs or specific violations.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795060-47FE-354C-ACF0-CF83418AD177}"/>
              </a:ext>
            </a:extLst>
          </p:cNvPr>
          <p:cNvSpPr txBox="1"/>
          <p:nvPr/>
        </p:nvSpPr>
        <p:spPr>
          <a:xfrm>
            <a:off x="30010229" y="4448584"/>
            <a:ext cx="944899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NVMe-CLI is a tool we use to send commands to an SSD.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82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Python script connects to NVMe-CLI and runs tests using a TLA+ file and a random seed.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82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TLA+ file contains predefined tests, and the seed selects tests randomly.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82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approach allows extra test during idle time, helping find SSD errors.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82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hape 63">
            <a:extLst>
              <a:ext uri="{FF2B5EF4-FFF2-40B4-BE49-F238E27FC236}">
                <a16:creationId xmlns:a16="http://schemas.microsoft.com/office/drawing/2014/main" id="{DC93CC0C-B97D-634C-B5F8-E39CF748FB0C}"/>
              </a:ext>
            </a:extLst>
          </p:cNvPr>
          <p:cNvSpPr txBox="1"/>
          <p:nvPr/>
        </p:nvSpPr>
        <p:spPr>
          <a:xfrm>
            <a:off x="29965089" y="3022644"/>
            <a:ext cx="9464122" cy="103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18214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Solution</a:t>
            </a: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" name="Shape 63">
            <a:extLst>
              <a:ext uri="{FF2B5EF4-FFF2-40B4-BE49-F238E27FC236}">
                <a16:creationId xmlns:a16="http://schemas.microsoft.com/office/drawing/2014/main" id="{98D00785-3B22-8445-BFB6-F2B6486DFEB4}"/>
              </a:ext>
            </a:extLst>
          </p:cNvPr>
          <p:cNvSpPr txBox="1"/>
          <p:nvPr/>
        </p:nvSpPr>
        <p:spPr>
          <a:xfrm>
            <a:off x="841274" y="5917489"/>
            <a:ext cx="9396493" cy="109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18214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Introduction</a:t>
            </a:r>
            <a:endParaRPr sz="5000" b="1" dirty="0">
              <a:solidFill>
                <a:srgbClr val="182140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28EB62-D3C3-B54B-9EF5-7DEDC281A9F6}"/>
              </a:ext>
            </a:extLst>
          </p:cNvPr>
          <p:cNvSpPr txBox="1"/>
          <p:nvPr/>
        </p:nvSpPr>
        <p:spPr>
          <a:xfrm>
            <a:off x="772232" y="974770"/>
            <a:ext cx="9645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8214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Validating NVMe using TLA+ and Python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8C82B6-F1CA-DE47-BCAD-90B618BD6B58}"/>
              </a:ext>
            </a:extLst>
          </p:cNvPr>
          <p:cNvSpPr txBox="1"/>
          <p:nvPr/>
        </p:nvSpPr>
        <p:spPr>
          <a:xfrm>
            <a:off x="788310" y="17154600"/>
            <a:ext cx="1003728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storage, like NVMe drives, is crucial for saving files, media, and running applications smoothly</a:t>
            </a:r>
          </a:p>
          <a:p>
            <a:endParaRPr lang="en-US" sz="3600" dirty="0">
              <a:solidFill>
                <a:srgbClr val="182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NVMe drives power modern computing but must be rigorously tested to prevent data loss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82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tests exhaust quickly, causing idle time and wasted computing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82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82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developing a brute force approach to maximize testing, finding more bugs and edge cases</a:t>
            </a:r>
          </a:p>
        </p:txBody>
      </p:sp>
      <p:sp>
        <p:nvSpPr>
          <p:cNvPr id="43" name="Shape 63">
            <a:extLst>
              <a:ext uri="{FF2B5EF4-FFF2-40B4-BE49-F238E27FC236}">
                <a16:creationId xmlns:a16="http://schemas.microsoft.com/office/drawing/2014/main" id="{ED0B7EBB-E062-504E-BD22-176E6DB3A83F}"/>
              </a:ext>
            </a:extLst>
          </p:cNvPr>
          <p:cNvSpPr txBox="1"/>
          <p:nvPr/>
        </p:nvSpPr>
        <p:spPr>
          <a:xfrm>
            <a:off x="788310" y="15529078"/>
            <a:ext cx="4739883" cy="74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18214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Motivation</a:t>
            </a: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Shape 63">
            <a:extLst>
              <a:ext uri="{FF2B5EF4-FFF2-40B4-BE49-F238E27FC236}">
                <a16:creationId xmlns:a16="http://schemas.microsoft.com/office/drawing/2014/main" id="{1DEAB716-78AF-164E-98B8-7DE4E082C536}"/>
              </a:ext>
            </a:extLst>
          </p:cNvPr>
          <p:cNvSpPr txBox="1"/>
          <p:nvPr/>
        </p:nvSpPr>
        <p:spPr>
          <a:xfrm>
            <a:off x="29615955" y="25395768"/>
            <a:ext cx="5167768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6000" b="1" dirty="0">
                <a:solidFill>
                  <a:srgbClr val="18214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Technologies</a:t>
            </a:r>
            <a:endParaRPr sz="6000" b="1" dirty="0">
              <a:solidFill>
                <a:srgbClr val="182140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A3699C0-4BFE-B89E-4EEF-F72F2AFA8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38182" y="26866681"/>
            <a:ext cx="4344625" cy="1200275"/>
          </a:xfrm>
          <a:prstGeom prst="rect">
            <a:avLst/>
          </a:prstGeom>
        </p:spPr>
      </p:pic>
      <p:pic>
        <p:nvPicPr>
          <p:cNvPr id="16" name="Picture 15" descr="A purple and black logo&#10;&#10;Description automatically generated">
            <a:extLst>
              <a:ext uri="{FF2B5EF4-FFF2-40B4-BE49-F238E27FC236}">
                <a16:creationId xmlns:a16="http://schemas.microsoft.com/office/drawing/2014/main" id="{75BFC942-80B9-9B4C-EEC0-2AE7455CF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6173" y="28685556"/>
            <a:ext cx="3039702" cy="20101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9805BC3-937B-0221-1BEF-04DE76BB2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90101" y="29473092"/>
            <a:ext cx="4344625" cy="126052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0020D96-3B4E-93DF-DC58-1AF2C5AF4C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965089" y="27000953"/>
            <a:ext cx="4010088" cy="168460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16AE996-23C0-FBA0-B0F8-211EAC55D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98939" y="13328558"/>
            <a:ext cx="16809057" cy="145678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07F406-1A13-6653-3BF2-3B44F204F9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35852" y="-2073426"/>
            <a:ext cx="10997748" cy="6873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4B37C62-C935-255A-7688-31C15AA8EA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869593" y="12953999"/>
            <a:ext cx="9852653" cy="11870261"/>
          </a:xfrm>
          <a:prstGeom prst="rect">
            <a:avLst/>
          </a:prstGeom>
        </p:spPr>
      </p:pic>
      <p:sp>
        <p:nvSpPr>
          <p:cNvPr id="3" name="Shape 63">
            <a:extLst>
              <a:ext uri="{FF2B5EF4-FFF2-40B4-BE49-F238E27FC236}">
                <a16:creationId xmlns:a16="http://schemas.microsoft.com/office/drawing/2014/main" id="{0E778C01-33D2-B7B1-8A79-007A062E3D2E}"/>
              </a:ext>
            </a:extLst>
          </p:cNvPr>
          <p:cNvSpPr txBox="1"/>
          <p:nvPr/>
        </p:nvSpPr>
        <p:spPr>
          <a:xfrm>
            <a:off x="29850288" y="12361489"/>
            <a:ext cx="9464122" cy="103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400" b="1" dirty="0">
                <a:solidFill>
                  <a:srgbClr val="18214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Program Flow</a:t>
            </a: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E8E10789-AC62-658C-0020-52B85CB992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0793" y="27516489"/>
            <a:ext cx="2753942" cy="2753942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40A5D9C6-8C44-903D-F6A9-F6933C1366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3330948" y="28086136"/>
            <a:ext cx="941878" cy="161464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6194A18-74D2-CB19-A410-F3FCF7B79CF9}"/>
              </a:ext>
            </a:extLst>
          </p:cNvPr>
          <p:cNvSpPr txBox="1"/>
          <p:nvPr/>
        </p:nvSpPr>
        <p:spPr>
          <a:xfrm>
            <a:off x="4594796" y="28500439"/>
            <a:ext cx="4412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Scan for website</a:t>
            </a:r>
          </a:p>
        </p:txBody>
      </p:sp>
    </p:spTree>
    <p:extLst>
      <p:ext uri="{BB962C8B-B14F-4D97-AF65-F5344CB8AC3E}">
        <p14:creationId xmlns:p14="http://schemas.microsoft.com/office/powerpoint/2010/main" val="276588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1220</TotalTime>
  <Words>226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Oswald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Charles Descamps</cp:lastModifiedBy>
  <cp:revision>67</cp:revision>
  <cp:lastPrinted>2024-11-25T21:06:47Z</cp:lastPrinted>
  <dcterms:created xsi:type="dcterms:W3CDTF">2018-10-09T15:34:40Z</dcterms:created>
  <dcterms:modified xsi:type="dcterms:W3CDTF">2024-11-25T23:35:14Z</dcterms:modified>
  <cp:category/>
</cp:coreProperties>
</file>