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Barlow Semi Condensed Light"/>
      <p:regular r:id="rId23"/>
      <p:bold r:id="rId24"/>
      <p:italic r:id="rId25"/>
      <p:boldItalic r:id="rId26"/>
    </p:embeddedFont>
    <p:embeddedFont>
      <p:font typeface="Roboto"/>
      <p:regular r:id="rId27"/>
      <p:bold r:id="rId28"/>
      <p:italic r:id="rId29"/>
      <p:boldItalic r:id="rId30"/>
    </p:embeddedFont>
    <p:embeddedFont>
      <p:font typeface="Fjalla One"/>
      <p:regular r:id="rId31"/>
    </p:embeddedFont>
    <p:embeddedFont>
      <p:font typeface="Barlow Semi Condensed Medium"/>
      <p:regular r:id="rId32"/>
      <p:bold r:id="rId33"/>
      <p:italic r:id="rId34"/>
      <p:boldItalic r:id="rId35"/>
    </p:embeddedFont>
    <p:embeddedFont>
      <p:font typeface="Barlow Semi Condense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BarlowSemiCondensedLight-bold.fntdata"/><Relationship Id="rId23" Type="http://schemas.openxmlformats.org/officeDocument/2006/relationships/font" Target="fonts/BarlowSemiCondensed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SemiCondensedLight-boldItalic.fntdata"/><Relationship Id="rId25" Type="http://schemas.openxmlformats.org/officeDocument/2006/relationships/font" Target="fonts/BarlowSemiCondensedLight-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jallaOne-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BarlowSemiCondensedMedium-bold.fntdata"/><Relationship Id="rId10" Type="http://schemas.openxmlformats.org/officeDocument/2006/relationships/slide" Target="slides/slide6.xml"/><Relationship Id="rId32" Type="http://schemas.openxmlformats.org/officeDocument/2006/relationships/font" Target="fonts/BarlowSemiCondensedMedium-regular.fntdata"/><Relationship Id="rId13" Type="http://schemas.openxmlformats.org/officeDocument/2006/relationships/slide" Target="slides/slide9.xml"/><Relationship Id="rId35" Type="http://schemas.openxmlformats.org/officeDocument/2006/relationships/font" Target="fonts/BarlowSemiCondensedMedium-boldItalic.fntdata"/><Relationship Id="rId12" Type="http://schemas.openxmlformats.org/officeDocument/2006/relationships/slide" Target="slides/slide8.xml"/><Relationship Id="rId34" Type="http://schemas.openxmlformats.org/officeDocument/2006/relationships/font" Target="fonts/BarlowSemiCondensedMedium-italic.fntdata"/><Relationship Id="rId15" Type="http://schemas.openxmlformats.org/officeDocument/2006/relationships/slide" Target="slides/slide11.xml"/><Relationship Id="rId37" Type="http://schemas.openxmlformats.org/officeDocument/2006/relationships/font" Target="fonts/BarlowSemiCondensed-bold.fntdata"/><Relationship Id="rId14" Type="http://schemas.openxmlformats.org/officeDocument/2006/relationships/slide" Target="slides/slide10.xml"/><Relationship Id="rId36" Type="http://schemas.openxmlformats.org/officeDocument/2006/relationships/font" Target="fonts/BarlowSemiCondensed-regular.fntdata"/><Relationship Id="rId17" Type="http://schemas.openxmlformats.org/officeDocument/2006/relationships/slide" Target="slides/slide13.xml"/><Relationship Id="rId39" Type="http://schemas.openxmlformats.org/officeDocument/2006/relationships/font" Target="fonts/BarlowSemiCondensed-boldItalic.fntdata"/><Relationship Id="rId16" Type="http://schemas.openxmlformats.org/officeDocument/2006/relationships/slide" Target="slides/slide12.xml"/><Relationship Id="rId38" Type="http://schemas.openxmlformats.org/officeDocument/2006/relationships/font" Target="fonts/BarlowSemiCondense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Hello everyone! We are Team HelloWorldByMe and our project focuses on facilitating communication between local governments and non-profit service providers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33b98fa5c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33b98fa5c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Samantha</a:t>
            </a:r>
            <a:endParaRPr/>
          </a:p>
          <a:p>
            <a:pPr indent="0" lvl="0" marL="0" rtl="0" algn="l">
              <a:spcBef>
                <a:spcPts val="0"/>
              </a:spcBef>
              <a:spcAft>
                <a:spcPts val="0"/>
              </a:spcAft>
              <a:buNone/>
            </a:pPr>
            <a:r>
              <a:rPr lang="en"/>
              <a:t>Our solution features a messaging system to facilitate cross entity communication. Users will be able to contact each other based on their assigned roles, including those with the same roles that belong to different entities. In this way, different companies can communicate with the right people easily. They will also be able to communicate with specific individuals if they so desire.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had to restructure some elements of our project so our system now uses node.js as the backend framework. Our messaging system works by storing messages in the database, and </a:t>
            </a:r>
            <a:r>
              <a:rPr lang="en"/>
              <a:t>retrieving</a:t>
            </a:r>
            <a:r>
              <a:rPr lang="en"/>
              <a:t> them on the receiving end. Users will be able to message others based on their name or their role. They are able to delete messages or archive them. They also have the option to send a message via email or text, as well as using the website.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332248abe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7" name="Google Shape;2037;g332248abe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will have an interactive and easy to use UI that connects everything together. The user interface is made using HTML, CSS, and Javascript. We use the React library to manage the UI components and HTTP requests. Through the UI, users will be able to edit data objects, send messages to other users,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g342467206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3" name="Google Shape;2043;g342467206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Samantha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Demo</a:t>
            </a:r>
            <a:endParaRPr/>
          </a:p>
          <a:p>
            <a:pPr indent="-298450" lvl="0" marL="457200" rtl="0" algn="l">
              <a:spcBef>
                <a:spcPts val="0"/>
              </a:spcBef>
              <a:spcAft>
                <a:spcPts val="0"/>
              </a:spcAft>
              <a:buSzPts val="1100"/>
              <a:buChar char="-"/>
            </a:pPr>
            <a:r>
              <a:rPr lang="en"/>
              <a:t>Sign up</a:t>
            </a:r>
            <a:endParaRPr/>
          </a:p>
          <a:p>
            <a:pPr indent="-298450" lvl="0" marL="457200" rtl="0" algn="l">
              <a:spcBef>
                <a:spcPts val="0"/>
              </a:spcBef>
              <a:spcAft>
                <a:spcPts val="0"/>
              </a:spcAft>
              <a:buSzPts val="1100"/>
              <a:buChar char="-"/>
            </a:pPr>
            <a:r>
              <a:rPr lang="en"/>
              <a:t>Log in</a:t>
            </a:r>
            <a:endParaRPr/>
          </a:p>
          <a:p>
            <a:pPr indent="-298450" lvl="0" marL="457200" rtl="0" algn="l">
              <a:spcBef>
                <a:spcPts val="0"/>
              </a:spcBef>
              <a:spcAft>
                <a:spcPts val="0"/>
              </a:spcAft>
              <a:buSzPts val="1100"/>
              <a:buChar char="-"/>
            </a:pPr>
            <a:r>
              <a:rPr lang="en"/>
              <a:t>Adding bio</a:t>
            </a:r>
            <a:endParaRPr/>
          </a:p>
          <a:p>
            <a:pPr indent="-298450" lvl="0" marL="457200" rtl="0" algn="l">
              <a:spcBef>
                <a:spcPts val="0"/>
              </a:spcBef>
              <a:spcAft>
                <a:spcPts val="0"/>
              </a:spcAft>
              <a:buSzPts val="1100"/>
              <a:buChar char="-"/>
            </a:pPr>
            <a:r>
              <a:rPr lang="en"/>
              <a:t>Join organization</a:t>
            </a:r>
            <a:endParaRPr/>
          </a:p>
          <a:p>
            <a:pPr indent="-298450" lvl="0" marL="457200" rtl="0" algn="l">
              <a:spcBef>
                <a:spcPts val="0"/>
              </a:spcBef>
              <a:spcAft>
                <a:spcPts val="0"/>
              </a:spcAft>
              <a:buSzPts val="1100"/>
              <a:buChar char="-"/>
            </a:pPr>
            <a:r>
              <a:rPr lang="en"/>
              <a:t>Create organization</a:t>
            </a:r>
            <a:endParaRPr/>
          </a:p>
          <a:p>
            <a:pPr indent="-298450" lvl="0" marL="457200" rtl="0" algn="l">
              <a:spcBef>
                <a:spcPts val="0"/>
              </a:spcBef>
              <a:spcAft>
                <a:spcPts val="0"/>
              </a:spcAft>
              <a:buSzPts val="1100"/>
              <a:buChar char="-"/>
            </a:pPr>
            <a:r>
              <a:rPr lang="en"/>
              <a:t>Kicking someone out of an organization</a:t>
            </a:r>
            <a:endParaRPr/>
          </a:p>
          <a:p>
            <a:pPr indent="-298450" lvl="0" marL="457200" rtl="0" algn="l">
              <a:spcBef>
                <a:spcPts val="0"/>
              </a:spcBef>
              <a:spcAft>
                <a:spcPts val="0"/>
              </a:spcAft>
              <a:buSzPts val="1100"/>
              <a:buChar char="-"/>
            </a:pPr>
            <a:r>
              <a:rPr lang="en"/>
              <a:t>sending/receiving a message</a:t>
            </a:r>
            <a:endParaRPr/>
          </a:p>
          <a:p>
            <a:pPr indent="-298450" lvl="0" marL="457200" rtl="0" algn="l">
              <a:spcBef>
                <a:spcPts val="0"/>
              </a:spcBef>
              <a:spcAft>
                <a:spcPts val="0"/>
              </a:spcAft>
              <a:buSzPts val="1100"/>
              <a:buChar char="-"/>
            </a:pPr>
            <a:r>
              <a:rPr lang="en"/>
              <a:t>Adding someone via navigation mapping page </a:t>
            </a:r>
            <a:endParaRPr/>
          </a:p>
          <a:p>
            <a:pPr indent="-298450" lvl="0" marL="457200" rtl="0" algn="l">
              <a:spcBef>
                <a:spcPts val="0"/>
              </a:spcBef>
              <a:spcAft>
                <a:spcPts val="0"/>
              </a:spcAft>
              <a:buSzPts val="1100"/>
              <a:buChar char="-"/>
            </a:pPr>
            <a:r>
              <a:rPr lang="en"/>
              <a:t>Log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cases</a:t>
            </a:r>
            <a:endParaRPr/>
          </a:p>
          <a:p>
            <a:pPr indent="-298450" lvl="0" marL="457200" rtl="0" algn="l">
              <a:spcBef>
                <a:spcPts val="0"/>
              </a:spcBef>
              <a:spcAft>
                <a:spcPts val="0"/>
              </a:spcAft>
              <a:buSzPts val="1100"/>
              <a:buChar char="-"/>
            </a:pPr>
            <a:r>
              <a:rPr lang="en"/>
              <a:t>Creating an account as a new user</a:t>
            </a:r>
            <a:endParaRPr/>
          </a:p>
          <a:p>
            <a:pPr indent="-298450" lvl="0" marL="457200" rtl="0" algn="l">
              <a:spcBef>
                <a:spcPts val="0"/>
              </a:spcBef>
              <a:spcAft>
                <a:spcPts val="0"/>
              </a:spcAft>
              <a:buSzPts val="1100"/>
              <a:buChar char="-"/>
            </a:pPr>
            <a:r>
              <a:rPr lang="en"/>
              <a:t>Logging in</a:t>
            </a:r>
            <a:endParaRPr/>
          </a:p>
          <a:p>
            <a:pPr indent="-298450" lvl="1" marL="914400" rtl="0" algn="l">
              <a:spcBef>
                <a:spcPts val="0"/>
              </a:spcBef>
              <a:spcAft>
                <a:spcPts val="0"/>
              </a:spcAft>
              <a:buSzPts val="1100"/>
              <a:buChar char="-"/>
            </a:pPr>
            <a:r>
              <a:rPr lang="en"/>
              <a:t>Adding a bio</a:t>
            </a:r>
            <a:endParaRPr/>
          </a:p>
          <a:p>
            <a:pPr indent="-298450" lvl="1" marL="914400" rtl="0" algn="l">
              <a:spcBef>
                <a:spcPts val="0"/>
              </a:spcBef>
              <a:spcAft>
                <a:spcPts val="0"/>
              </a:spcAft>
              <a:buSzPts val="1100"/>
              <a:buChar char="-"/>
            </a:pPr>
            <a:r>
              <a:rPr lang="en"/>
              <a:t>Join an organization</a:t>
            </a:r>
            <a:endParaRPr/>
          </a:p>
          <a:p>
            <a:pPr indent="-298450" lvl="1" marL="914400" rtl="0" algn="l">
              <a:spcBef>
                <a:spcPts val="0"/>
              </a:spcBef>
              <a:spcAft>
                <a:spcPts val="0"/>
              </a:spcAft>
              <a:buClr>
                <a:schemeClr val="dk1"/>
              </a:buClr>
              <a:buSzPts val="1100"/>
              <a:buChar char="-"/>
            </a:pPr>
            <a:r>
              <a:rPr lang="en">
                <a:solidFill>
                  <a:schemeClr val="dk1"/>
                </a:solidFill>
              </a:rPr>
              <a:t>Create an organization</a:t>
            </a:r>
            <a:endParaRPr>
              <a:solidFill>
                <a:schemeClr val="dk1"/>
              </a:solidFill>
            </a:endParaRPr>
          </a:p>
          <a:p>
            <a:pPr indent="-298450" lvl="2" marL="1371600" rtl="0" algn="l">
              <a:spcBef>
                <a:spcPts val="0"/>
              </a:spcBef>
              <a:spcAft>
                <a:spcPts val="0"/>
              </a:spcAft>
              <a:buSzPts val="1100"/>
              <a:buChar char="-"/>
            </a:pPr>
            <a:r>
              <a:rPr lang="en"/>
              <a:t>Someone else joins that organization</a:t>
            </a:r>
            <a:endParaRPr/>
          </a:p>
          <a:p>
            <a:pPr indent="-298450" lvl="3" marL="1828800" rtl="0" algn="l">
              <a:spcBef>
                <a:spcPts val="0"/>
              </a:spcBef>
              <a:spcAft>
                <a:spcPts val="0"/>
              </a:spcAft>
              <a:buSzPts val="1100"/>
              <a:buChar char="-"/>
            </a:pPr>
            <a:r>
              <a:rPr lang="en"/>
              <a:t>Approve them</a:t>
            </a:r>
            <a:endParaRPr/>
          </a:p>
          <a:p>
            <a:pPr indent="-298450" lvl="3" marL="1828800" rtl="0" algn="l">
              <a:spcBef>
                <a:spcPts val="0"/>
              </a:spcBef>
              <a:spcAft>
                <a:spcPts val="0"/>
              </a:spcAft>
              <a:buSzPts val="1100"/>
              <a:buChar char="-"/>
            </a:pPr>
            <a:r>
              <a:rPr lang="en"/>
              <a:t>Kick them out</a:t>
            </a:r>
            <a:endParaRPr/>
          </a:p>
          <a:p>
            <a:pPr indent="-298450" lvl="1" marL="914400" rtl="0" algn="l">
              <a:spcBef>
                <a:spcPts val="0"/>
              </a:spcBef>
              <a:spcAft>
                <a:spcPts val="0"/>
              </a:spcAft>
              <a:buSzPts val="1100"/>
              <a:buChar char="-"/>
            </a:pPr>
            <a:r>
              <a:rPr lang="en"/>
              <a:t>Send a message to a user</a:t>
            </a:r>
            <a:endParaRPr/>
          </a:p>
          <a:p>
            <a:pPr indent="-298450" lvl="1" marL="914400" rtl="0" algn="l">
              <a:spcBef>
                <a:spcPts val="0"/>
              </a:spcBef>
              <a:spcAft>
                <a:spcPts val="0"/>
              </a:spcAft>
              <a:buSzPts val="1100"/>
              <a:buChar char="-"/>
            </a:pPr>
            <a:r>
              <a:rPr lang="en"/>
              <a:t>Receive a response</a:t>
            </a:r>
            <a:endParaRPr/>
          </a:p>
          <a:p>
            <a:pPr indent="-298450" lvl="1" marL="914400" rtl="0" algn="l">
              <a:spcBef>
                <a:spcPts val="0"/>
              </a:spcBef>
              <a:spcAft>
                <a:spcPts val="0"/>
              </a:spcAft>
              <a:buSzPts val="1100"/>
              <a:buChar char="-"/>
            </a:pPr>
            <a:r>
              <a:rPr lang="en"/>
              <a:t>Adding a user via nav mapping page</a:t>
            </a:r>
            <a:endParaRPr/>
          </a:p>
          <a:p>
            <a:pPr indent="-298450" lvl="1" marL="914400" rtl="0" algn="l">
              <a:spcBef>
                <a:spcPts val="0"/>
              </a:spcBef>
              <a:spcAft>
                <a:spcPts val="0"/>
              </a:spcAft>
              <a:buSzPts val="1100"/>
              <a:buChar char="-"/>
            </a:pPr>
            <a:r>
              <a:rPr lang="en"/>
              <a:t>Log out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MEAT! You’ve worked hard all semester to get a nice beta prototype up...the audience is surely dying to see what you’ve done. If you haven’t chosen to insert a walk-through of your prototype earlier on (e.g., as part of an extended solution vision) then this is the time to show it off. Warning: Live demos are dangerous! If something breaks or the network goes down, you’re sunk. On the other hand, for some products, it’s the cool dynamic aspects that are the most impressive. Ask yourself whether the live visual flow is critically important/impressive for your product. If not, a series of well-chosen screenshots to present and discuss are probably a better bet.</a:t>
            </a:r>
            <a:endParaRPr/>
          </a:p>
          <a:p>
            <a:pPr indent="0" lvl="0" marL="0" rtl="0" algn="l">
              <a:spcBef>
                <a:spcPts val="0"/>
              </a:spcBef>
              <a:spcAft>
                <a:spcPts val="0"/>
              </a:spcAft>
              <a:buNone/>
            </a:pPr>
            <a:r>
              <a:rPr lang="en"/>
              <a:t>In any case, your goal of the demo is to convince the audience that you have elegantly satisfied the requirements with a solution that will address the client’s problem. This means: focusing your screenshot and discussion on those aspects of the product that clearly address the problems the client needs solved. Again, a great way to organize such a demo walkthrough is by coming back to the usage cases that you (hopefully) introduced earlier: set up a scenario of a user wanting to do whatever it is they need to do, then walk through them using your application to do so. This is *way* better than just giving a random walk through various features of your application! It clearly indicates how your application nicely solves the user problems you outlined in your intro.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g34a2cf2bb0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9" name="Google Shape;2049;g34a2cf2bb0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Samantha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Demo</a:t>
            </a:r>
            <a:endParaRPr/>
          </a:p>
          <a:p>
            <a:pPr indent="-298450" lvl="0" marL="457200" rtl="0" algn="l">
              <a:spcBef>
                <a:spcPts val="0"/>
              </a:spcBef>
              <a:spcAft>
                <a:spcPts val="0"/>
              </a:spcAft>
              <a:buSzPts val="1100"/>
              <a:buChar char="-"/>
            </a:pPr>
            <a:r>
              <a:rPr lang="en"/>
              <a:t>Sign up</a:t>
            </a:r>
            <a:endParaRPr/>
          </a:p>
          <a:p>
            <a:pPr indent="-298450" lvl="0" marL="457200" rtl="0" algn="l">
              <a:spcBef>
                <a:spcPts val="0"/>
              </a:spcBef>
              <a:spcAft>
                <a:spcPts val="0"/>
              </a:spcAft>
              <a:buSzPts val="1100"/>
              <a:buChar char="-"/>
            </a:pPr>
            <a:r>
              <a:rPr lang="en"/>
              <a:t>Log in</a:t>
            </a:r>
            <a:endParaRPr/>
          </a:p>
          <a:p>
            <a:pPr indent="-298450" lvl="0" marL="457200" rtl="0" algn="l">
              <a:spcBef>
                <a:spcPts val="0"/>
              </a:spcBef>
              <a:spcAft>
                <a:spcPts val="0"/>
              </a:spcAft>
              <a:buSzPts val="1100"/>
              <a:buChar char="-"/>
            </a:pPr>
            <a:r>
              <a:rPr lang="en"/>
              <a:t>Adding bio</a:t>
            </a:r>
            <a:endParaRPr/>
          </a:p>
          <a:p>
            <a:pPr indent="-298450" lvl="0" marL="457200" rtl="0" algn="l">
              <a:spcBef>
                <a:spcPts val="0"/>
              </a:spcBef>
              <a:spcAft>
                <a:spcPts val="0"/>
              </a:spcAft>
              <a:buSzPts val="1100"/>
              <a:buChar char="-"/>
            </a:pPr>
            <a:r>
              <a:rPr lang="en"/>
              <a:t>Join organization</a:t>
            </a:r>
            <a:endParaRPr/>
          </a:p>
          <a:p>
            <a:pPr indent="-298450" lvl="0" marL="457200" rtl="0" algn="l">
              <a:spcBef>
                <a:spcPts val="0"/>
              </a:spcBef>
              <a:spcAft>
                <a:spcPts val="0"/>
              </a:spcAft>
              <a:buSzPts val="1100"/>
              <a:buChar char="-"/>
            </a:pPr>
            <a:r>
              <a:rPr lang="en"/>
              <a:t>Create organization</a:t>
            </a:r>
            <a:endParaRPr/>
          </a:p>
          <a:p>
            <a:pPr indent="-298450" lvl="0" marL="457200" rtl="0" algn="l">
              <a:spcBef>
                <a:spcPts val="0"/>
              </a:spcBef>
              <a:spcAft>
                <a:spcPts val="0"/>
              </a:spcAft>
              <a:buSzPts val="1100"/>
              <a:buChar char="-"/>
            </a:pPr>
            <a:r>
              <a:rPr lang="en"/>
              <a:t>Kicking someone out of an organization</a:t>
            </a:r>
            <a:endParaRPr/>
          </a:p>
          <a:p>
            <a:pPr indent="-298450" lvl="0" marL="457200" rtl="0" algn="l">
              <a:spcBef>
                <a:spcPts val="0"/>
              </a:spcBef>
              <a:spcAft>
                <a:spcPts val="0"/>
              </a:spcAft>
              <a:buSzPts val="1100"/>
              <a:buChar char="-"/>
            </a:pPr>
            <a:r>
              <a:rPr lang="en"/>
              <a:t>sending/receiving a message</a:t>
            </a:r>
            <a:endParaRPr/>
          </a:p>
          <a:p>
            <a:pPr indent="-298450" lvl="0" marL="457200" rtl="0" algn="l">
              <a:spcBef>
                <a:spcPts val="0"/>
              </a:spcBef>
              <a:spcAft>
                <a:spcPts val="0"/>
              </a:spcAft>
              <a:buSzPts val="1100"/>
              <a:buChar char="-"/>
            </a:pPr>
            <a:r>
              <a:rPr lang="en"/>
              <a:t>Adding someone via navigation mapping page </a:t>
            </a:r>
            <a:endParaRPr/>
          </a:p>
          <a:p>
            <a:pPr indent="-298450" lvl="0" marL="457200" rtl="0" algn="l">
              <a:spcBef>
                <a:spcPts val="0"/>
              </a:spcBef>
              <a:spcAft>
                <a:spcPts val="0"/>
              </a:spcAft>
              <a:buSzPts val="1100"/>
              <a:buChar char="-"/>
            </a:pPr>
            <a:r>
              <a:rPr lang="en"/>
              <a:t>Log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cases</a:t>
            </a:r>
            <a:endParaRPr/>
          </a:p>
          <a:p>
            <a:pPr indent="-298450" lvl="0" marL="457200" rtl="0" algn="l">
              <a:spcBef>
                <a:spcPts val="0"/>
              </a:spcBef>
              <a:spcAft>
                <a:spcPts val="0"/>
              </a:spcAft>
              <a:buSzPts val="1100"/>
              <a:buChar char="-"/>
            </a:pPr>
            <a:r>
              <a:rPr lang="en"/>
              <a:t>Creating an account as a new user</a:t>
            </a:r>
            <a:endParaRPr/>
          </a:p>
          <a:p>
            <a:pPr indent="-298450" lvl="0" marL="457200" rtl="0" algn="l">
              <a:spcBef>
                <a:spcPts val="0"/>
              </a:spcBef>
              <a:spcAft>
                <a:spcPts val="0"/>
              </a:spcAft>
              <a:buSzPts val="1100"/>
              <a:buChar char="-"/>
            </a:pPr>
            <a:r>
              <a:rPr lang="en"/>
              <a:t>Logging in</a:t>
            </a:r>
            <a:endParaRPr/>
          </a:p>
          <a:p>
            <a:pPr indent="-298450" lvl="1" marL="914400" rtl="0" algn="l">
              <a:spcBef>
                <a:spcPts val="0"/>
              </a:spcBef>
              <a:spcAft>
                <a:spcPts val="0"/>
              </a:spcAft>
              <a:buSzPts val="1100"/>
              <a:buChar char="-"/>
            </a:pPr>
            <a:r>
              <a:rPr lang="en"/>
              <a:t>Adding a bio</a:t>
            </a:r>
            <a:endParaRPr/>
          </a:p>
          <a:p>
            <a:pPr indent="-298450" lvl="1" marL="914400" rtl="0" algn="l">
              <a:spcBef>
                <a:spcPts val="0"/>
              </a:spcBef>
              <a:spcAft>
                <a:spcPts val="0"/>
              </a:spcAft>
              <a:buSzPts val="1100"/>
              <a:buChar char="-"/>
            </a:pPr>
            <a:r>
              <a:rPr lang="en"/>
              <a:t>Join an organization</a:t>
            </a:r>
            <a:endParaRPr/>
          </a:p>
          <a:p>
            <a:pPr indent="-298450" lvl="1" marL="914400" rtl="0" algn="l">
              <a:spcBef>
                <a:spcPts val="0"/>
              </a:spcBef>
              <a:spcAft>
                <a:spcPts val="0"/>
              </a:spcAft>
              <a:buClr>
                <a:schemeClr val="dk1"/>
              </a:buClr>
              <a:buSzPts val="1100"/>
              <a:buChar char="-"/>
            </a:pPr>
            <a:r>
              <a:rPr lang="en">
                <a:solidFill>
                  <a:schemeClr val="dk1"/>
                </a:solidFill>
              </a:rPr>
              <a:t>Create an organization</a:t>
            </a:r>
            <a:endParaRPr>
              <a:solidFill>
                <a:schemeClr val="dk1"/>
              </a:solidFill>
            </a:endParaRPr>
          </a:p>
          <a:p>
            <a:pPr indent="-298450" lvl="2" marL="1371600" rtl="0" algn="l">
              <a:spcBef>
                <a:spcPts val="0"/>
              </a:spcBef>
              <a:spcAft>
                <a:spcPts val="0"/>
              </a:spcAft>
              <a:buSzPts val="1100"/>
              <a:buChar char="-"/>
            </a:pPr>
            <a:r>
              <a:rPr lang="en"/>
              <a:t>Someone else joins that organization</a:t>
            </a:r>
            <a:endParaRPr/>
          </a:p>
          <a:p>
            <a:pPr indent="-298450" lvl="3" marL="1828800" rtl="0" algn="l">
              <a:spcBef>
                <a:spcPts val="0"/>
              </a:spcBef>
              <a:spcAft>
                <a:spcPts val="0"/>
              </a:spcAft>
              <a:buSzPts val="1100"/>
              <a:buChar char="-"/>
            </a:pPr>
            <a:r>
              <a:rPr lang="en"/>
              <a:t>Approve them</a:t>
            </a:r>
            <a:endParaRPr/>
          </a:p>
          <a:p>
            <a:pPr indent="-298450" lvl="3" marL="1828800" rtl="0" algn="l">
              <a:spcBef>
                <a:spcPts val="0"/>
              </a:spcBef>
              <a:spcAft>
                <a:spcPts val="0"/>
              </a:spcAft>
              <a:buSzPts val="1100"/>
              <a:buChar char="-"/>
            </a:pPr>
            <a:r>
              <a:rPr lang="en"/>
              <a:t>Kick them out</a:t>
            </a:r>
            <a:endParaRPr/>
          </a:p>
          <a:p>
            <a:pPr indent="-298450" lvl="1" marL="914400" rtl="0" algn="l">
              <a:spcBef>
                <a:spcPts val="0"/>
              </a:spcBef>
              <a:spcAft>
                <a:spcPts val="0"/>
              </a:spcAft>
              <a:buSzPts val="1100"/>
              <a:buChar char="-"/>
            </a:pPr>
            <a:r>
              <a:rPr lang="en"/>
              <a:t>Send a message to a user</a:t>
            </a:r>
            <a:endParaRPr/>
          </a:p>
          <a:p>
            <a:pPr indent="-298450" lvl="1" marL="914400" rtl="0" algn="l">
              <a:spcBef>
                <a:spcPts val="0"/>
              </a:spcBef>
              <a:spcAft>
                <a:spcPts val="0"/>
              </a:spcAft>
              <a:buSzPts val="1100"/>
              <a:buChar char="-"/>
            </a:pPr>
            <a:r>
              <a:rPr lang="en"/>
              <a:t>Receive a response</a:t>
            </a:r>
            <a:endParaRPr/>
          </a:p>
          <a:p>
            <a:pPr indent="-298450" lvl="1" marL="914400" rtl="0" algn="l">
              <a:spcBef>
                <a:spcPts val="0"/>
              </a:spcBef>
              <a:spcAft>
                <a:spcPts val="0"/>
              </a:spcAft>
              <a:buSzPts val="1100"/>
              <a:buChar char="-"/>
            </a:pPr>
            <a:r>
              <a:rPr lang="en"/>
              <a:t>Adding a user via nav mapping page</a:t>
            </a:r>
            <a:endParaRPr/>
          </a:p>
          <a:p>
            <a:pPr indent="-298450" lvl="1" marL="914400" rtl="0" algn="l">
              <a:spcBef>
                <a:spcPts val="0"/>
              </a:spcBef>
              <a:spcAft>
                <a:spcPts val="0"/>
              </a:spcAft>
              <a:buSzPts val="1100"/>
              <a:buChar char="-"/>
            </a:pPr>
            <a:r>
              <a:rPr lang="en"/>
              <a:t>Log out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MEAT! You’ve worked hard all semester to get a nice beta prototype up...the audience is surely dying to see what you’ve done. If you haven’t chosen to insert a walk-through of your prototype earlier on (e.g., as part of an extended solution vision) then this is the time to show it off. Warning: Live demos are dangerous! If something breaks or the network goes down, you’re sunk. On the other hand, for some products, it’s the cool dynamic aspects that are the most impressive. Ask yourself whether the live visual flow is critically important/impressive for your product. If not, a series of well-chosen screenshots to present and discuss are probably a better bet.</a:t>
            </a:r>
            <a:endParaRPr/>
          </a:p>
          <a:p>
            <a:pPr indent="0" lvl="0" marL="0" rtl="0" algn="l">
              <a:spcBef>
                <a:spcPts val="0"/>
              </a:spcBef>
              <a:spcAft>
                <a:spcPts val="0"/>
              </a:spcAft>
              <a:buNone/>
            </a:pPr>
            <a:r>
              <a:rPr lang="en"/>
              <a:t>In any case, your goal of the demo is to convince the audience that you have elegantly satisfied the requirements with a solution that will address the client’s problem. This means: focusing your screenshot and discussion on those aspects of the product that clearly address the problems the client needs solved. Again, a great way to organize such a demo walkthrough is by coming back to the usage cases that you (hopefully) introduced earlier: set up a scenario of a user wanting to do whatever it is they need to do, then walk through them using your application to do so. This is *way* better than just giving a random walk through various features of your application! It clearly indicates how your application nicely solves the user problems you outlined in your intro.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3" name="Shape 2053"/>
        <p:cNvGrpSpPr/>
        <p:nvPr/>
      </p:nvGrpSpPr>
      <p:grpSpPr>
        <a:xfrm>
          <a:off x="0" y="0"/>
          <a:ext cx="0" cy="0"/>
          <a:chOff x="0" y="0"/>
          <a:chExt cx="0" cy="0"/>
        </a:xfrm>
      </p:grpSpPr>
      <p:sp>
        <p:nvSpPr>
          <p:cNvPr id="2054" name="Google Shape;2054;g3378a49051e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5" name="Google Shape;2055;g3378a49051e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if any challenges that are currently facing and haven’t solved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1" name="Shape 2071"/>
        <p:cNvGrpSpPr/>
        <p:nvPr/>
      </p:nvGrpSpPr>
      <p:grpSpPr>
        <a:xfrm>
          <a:off x="0" y="0"/>
          <a:ext cx="0" cy="0"/>
          <a:chOff x="0" y="0"/>
          <a:chExt cx="0" cy="0"/>
        </a:xfrm>
      </p:grpSpPr>
      <p:sp>
        <p:nvSpPr>
          <p:cNvPr id="2072" name="Google Shape;2072;g3424672062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3" name="Google Shape;2073;g3424672062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ensure the quality and integrity of our product, we will be conducting extensive testing of our code. Planning to reach 100% code coverage through unit tests, integration testing, and user testing. To complete our unit testing we will be using pytest for our python aspects and jest for the javascript. Selenium will then be used to conduct integration testing for our front end to ensure that everything is working as intended, and fixing any problems with the code as they arise. Lastly, we will have a small base of users help us tweak the alpha version of our product and then we will be giving our client a beta version so that real navigators will be able to test out our software and give feedback to us. We are planning to have this all implemented in the coming weeks, which leads us to our schedule.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Plan to fix problems as they arise </a:t>
            </a:r>
            <a:endParaRPr/>
          </a:p>
          <a:p>
            <a:pPr indent="-298450" lvl="0" marL="457200" rtl="0" algn="l">
              <a:spcBef>
                <a:spcPts val="0"/>
              </a:spcBef>
              <a:spcAft>
                <a:spcPts val="0"/>
              </a:spcAft>
              <a:buSzPts val="1100"/>
              <a:buChar char="-"/>
            </a:pPr>
            <a:r>
              <a:rPr lang="en"/>
              <a:t>Will use pytest and Jest to test back end functionality</a:t>
            </a:r>
            <a:endParaRPr/>
          </a:p>
          <a:p>
            <a:pPr indent="-298450" lvl="0" marL="457200" rtl="0" algn="l">
              <a:spcBef>
                <a:spcPts val="0"/>
              </a:spcBef>
              <a:spcAft>
                <a:spcPts val="0"/>
              </a:spcAft>
              <a:buSzPts val="1100"/>
              <a:buChar char="-"/>
            </a:pPr>
            <a:r>
              <a:rPr lang="en"/>
              <a:t>Will use selenium to test front end functionality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3378a49051e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7" name="Google Shape;2087;g3378a49051e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spend time with detail about what has happened and what has yet to happen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1" name="Shape 2111"/>
        <p:cNvGrpSpPr/>
        <p:nvPr/>
      </p:nvGrpSpPr>
      <p:grpSpPr>
        <a:xfrm>
          <a:off x="0" y="0"/>
          <a:ext cx="0" cy="0"/>
          <a:chOff x="0" y="0"/>
          <a:chExt cx="0" cy="0"/>
        </a:xfrm>
      </p:grpSpPr>
      <p:sp>
        <p:nvSpPr>
          <p:cNvPr id="2112" name="Google Shape;2112;g8714a43093_3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3" name="Google Shape;2113;g8714a43093_3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a full conclusion 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g8714a43093_5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9" name="Google Shape;2119;g8714a43093_5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g804e9800b4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0" name="Google Shape;1690;g804e9800b4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Before we get started, we would love to reintroduce ourselves! My name is Elizabeth Knight and I’m the team lead, client communicator, full stack coder</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 the bottom right is our 2 mentors: Savannah and Brian and on the bottom left is our client, Kevin Daily. Kevin is the president of EKA Labs and the creator of the role-based education model, WorldByMe.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339e1015bb7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6" name="Google Shape;1716;g339e1015bb7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Kevin working in the public service sector, he came to us to help him resolve an issue that is way bigger than software, as the city of Tucson and beyond are experiencing high homelessness rates. Despite services being available to those with no proper shelter, local service providers are facing a lack of communication, vague updates, and ineffective assistance.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33b9b107f1e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33b9b107f1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Looking deeper into the current workflow, we can see that it starts by identifying and connecting with an individual through a navigator, a volunteer working for a service provider, and then leads to trying to connect the individual in need with local services.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From there, helping people becomes heavily reliant on the availability of these services, which could easily lead to a waiting game of being discovered again.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Whether an individual gets help or not, the cycle moves on with local services getting together once a month to give vague updates on their progress with current clients and their availabilities.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local governments gather data from the local service providers and conduct a 1-day community check to determine funding.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One of the biggest issues with this one-day data collection is that it often doesn’t accurately reflect the help people in need receive.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Now I’m handing it off to Samantha to talk about the solution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g33d88591f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4" name="Google Shape;1994;g33d88591f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Our solution starts with improving communication. As Elizabeth mentioned, a major issue is the lack of coordination between service providers and local governments. We’ll implement a role-based communication system, allowing users to interact based on shared roles and access only the resources relevant to them.</a:t>
            </a:r>
            <a:endParaRPr/>
          </a:p>
          <a:p>
            <a:pPr indent="0" lvl="0" marL="0" rtl="0" algn="l">
              <a:lnSpc>
                <a:spcPct val="115000"/>
              </a:lnSpc>
              <a:spcBef>
                <a:spcPts val="1200"/>
              </a:spcBef>
              <a:spcAft>
                <a:spcPts val="0"/>
              </a:spcAft>
              <a:buClr>
                <a:schemeClr val="dk1"/>
              </a:buClr>
              <a:buSzPts val="1100"/>
              <a:buFont typeface="Arial"/>
              <a:buNone/>
            </a:pPr>
            <a:r>
              <a:rPr lang="en"/>
              <a:t>We’ll also create a database to store information about organizations, employees, and users. As nonprofits engage with individuals, they can collect and, if permitted, share data across organizations. This helps broaden access to services and improves coordination.</a:t>
            </a:r>
            <a:endParaRPr/>
          </a:p>
          <a:p>
            <a:pPr indent="0" lvl="0" marL="0" rtl="0" algn="l">
              <a:lnSpc>
                <a:spcPct val="115000"/>
              </a:lnSpc>
              <a:spcBef>
                <a:spcPts val="1200"/>
              </a:spcBef>
              <a:spcAft>
                <a:spcPts val="0"/>
              </a:spcAft>
              <a:buNone/>
            </a:pPr>
            <a:r>
              <a:rPr lang="en"/>
              <a:t>Finally, collected data can be shared with local governments and investors to support research and funding. Unlike the current system, which relies on outdated annual data, our solution enables more accurate and timely reporting. </a:t>
            </a:r>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solution begins with communication. As Elizabeth mentioned, one of the biggest problems currently is a lack of communication between these service providers and the local governments. We will create a robust communication system that will allow for intercompany communication based on common roles within the system. Role based access is yet another important component of our solution. Users will only have access to resources associated with their given role or roles within the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solution includes a database to store all the information regarding </a:t>
            </a:r>
            <a:r>
              <a:rPr lang="en"/>
              <a:t>entities</a:t>
            </a:r>
            <a:r>
              <a:rPr lang="en"/>
              <a:t>, employees, and users. As these nonprofits interact with people on the streets, they will be able to collect information about them and their habits. If the company allows it, this information can be shared across organizations. The organizations can also broadcast what services they have available to others. The result is that </a:t>
            </a:r>
            <a:r>
              <a:rPr lang="en">
                <a:solidFill>
                  <a:schemeClr val="dk1"/>
                </a:solidFill>
              </a:rPr>
              <a:t>one individual has access to more resources than they would with just a single organization.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this information can be condensed and delivered to local governments and investors to increase research and funding. </a:t>
            </a:r>
            <a:r>
              <a:rPr lang="en"/>
              <a:t>Funding</a:t>
            </a:r>
            <a:r>
              <a:rPr lang="en"/>
              <a:t> is often based on the demographic information on the people they typically help, and with the current system only doing a single search every year, the data is often outdated and inaccurate, leading to funding problems. Our solution provides a method to </a:t>
            </a:r>
            <a:r>
              <a:rPr lang="en"/>
              <a:t>alleviate</a:t>
            </a:r>
            <a:r>
              <a:rPr lang="en"/>
              <a:t> some of those issues.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8714a43093_3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8714a43093_3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Samantha -&gt; </a:t>
            </a:r>
            <a:r>
              <a:rPr lang="en"/>
              <a:t>add requirements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the major requirements for our project. We must be able to query the database in real time, create organizations, add employees, provide a method of communication, and store critical information in our database, all while maintaining </a:t>
            </a:r>
            <a:r>
              <a:rPr lang="en"/>
              <a:t>security</a:t>
            </a:r>
            <a:r>
              <a:rPr lang="en"/>
              <a:t> and protecting our client’s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now go into more detail about our implementation.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g3378a49051e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8" name="Google Shape;2008;g3378a49051e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to get into some details of our implementation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1" name="Shape 2011"/>
        <p:cNvGrpSpPr/>
        <p:nvPr/>
      </p:nvGrpSpPr>
      <p:grpSpPr>
        <a:xfrm>
          <a:off x="0" y="0"/>
          <a:ext cx="0" cy="0"/>
          <a:chOff x="0" y="0"/>
          <a:chExt cx="0" cy="0"/>
        </a:xfrm>
      </p:grpSpPr>
      <p:sp>
        <p:nvSpPr>
          <p:cNvPr id="2012" name="Google Shape;2012;g332248abe5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3" name="Google Shape;2013;g332248abe5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Hosted on amazon RDS instance through EC2 server, postgres engine</a:t>
            </a:r>
            <a:endParaRPr/>
          </a:p>
          <a:p>
            <a:pPr indent="-298450" lvl="0" marL="457200" rtl="0" algn="l">
              <a:spcBef>
                <a:spcPts val="0"/>
              </a:spcBef>
              <a:spcAft>
                <a:spcPts val="0"/>
              </a:spcAft>
              <a:buSzPts val="1100"/>
              <a:buChar char="-"/>
            </a:pPr>
            <a:r>
              <a:rPr lang="en"/>
              <a:t>Postgres because it will better organize tables </a:t>
            </a:r>
            <a:endParaRPr/>
          </a:p>
          <a:p>
            <a:pPr indent="-298450" lvl="0" marL="457200" rtl="0" algn="l">
              <a:spcBef>
                <a:spcPts val="0"/>
              </a:spcBef>
              <a:spcAft>
                <a:spcPts val="0"/>
              </a:spcAft>
              <a:buSzPts val="1100"/>
              <a:buChar char="-"/>
            </a:pPr>
            <a:r>
              <a:rPr lang="en"/>
              <a:t>Holds </a:t>
            </a:r>
            <a:r>
              <a:rPr b="1" lang="en" sz="1400"/>
              <a:t>role definitions, user information: (username(s), hashed passwords), message history, and more</a:t>
            </a:r>
            <a:endParaRPr b="1" sz="1400"/>
          </a:p>
          <a:p>
            <a:pPr indent="-298450" lvl="0" marL="457200" rtl="0" algn="l">
              <a:spcBef>
                <a:spcPts val="0"/>
              </a:spcBef>
              <a:spcAft>
                <a:spcPts val="0"/>
              </a:spcAft>
              <a:buSzPts val="1100"/>
              <a:buChar char="-"/>
            </a:pPr>
            <a:r>
              <a:rPr lang="en"/>
              <a:t>Master table </a:t>
            </a:r>
            <a:endParaRPr/>
          </a:p>
          <a:p>
            <a:pPr indent="-298450" lvl="1" marL="914400" rtl="0" algn="l">
              <a:spcBef>
                <a:spcPts val="0"/>
              </a:spcBef>
              <a:spcAft>
                <a:spcPts val="0"/>
              </a:spcAft>
              <a:buSzPts val="1100"/>
              <a:buChar char="-"/>
            </a:pPr>
            <a:r>
              <a:rPr lang="en"/>
              <a:t>Scalability</a:t>
            </a:r>
            <a:endParaRPr/>
          </a:p>
          <a:p>
            <a:pPr indent="-298450" lvl="0" marL="457200" rtl="0" algn="l">
              <a:spcBef>
                <a:spcPts val="0"/>
              </a:spcBef>
              <a:spcAft>
                <a:spcPts val="0"/>
              </a:spcAft>
              <a:buSzPts val="1100"/>
              <a:buChar char="-"/>
            </a:pPr>
            <a:r>
              <a:rPr lang="en"/>
              <a:t>Store data objects</a:t>
            </a:r>
            <a:endParaRPr/>
          </a:p>
          <a:p>
            <a:pPr indent="-298450" lvl="1" marL="914400" rtl="0" algn="l">
              <a:spcBef>
                <a:spcPts val="0"/>
              </a:spcBef>
              <a:spcAft>
                <a:spcPts val="0"/>
              </a:spcAft>
              <a:buSzPts val="1100"/>
              <a:buChar char="-"/>
            </a:pPr>
            <a:r>
              <a:rPr lang="en"/>
              <a:t>Used for research or funding </a:t>
            </a:r>
            <a:endParaRPr/>
          </a:p>
          <a:p>
            <a:pPr indent="-298450" lvl="0" marL="457200" rtl="0" algn="l">
              <a:spcBef>
                <a:spcPts val="0"/>
              </a:spcBef>
              <a:spcAft>
                <a:spcPts val="0"/>
              </a:spcAft>
              <a:buSzPts val="1100"/>
              <a:buChar char="-"/>
            </a:pPr>
            <a:r>
              <a:rPr lang="en"/>
              <a:t>Role based access control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Joey - Firstly, </a:t>
            </a:r>
            <a:r>
              <a:rPr lang="en">
                <a:solidFill>
                  <a:schemeClr val="dk1"/>
                </a:solidFill>
              </a:rPr>
              <a:t>Our database is hosted on an Amazon RDS instance through an EC2 server, with a postgreSQL engine. We chose postgres because it is a relational database which allows us to easily and better organize different tables. It</a:t>
            </a:r>
            <a:r>
              <a:rPr lang="en"/>
              <a:t> will store information regarding role </a:t>
            </a:r>
            <a:r>
              <a:rPr lang="en"/>
              <a:t>definitions</a:t>
            </a:r>
            <a:r>
              <a:rPr lang="en"/>
              <a:t>, user information, what roles a user takes on, hashed passwords, entity information, as well as message history. The master table will </a:t>
            </a:r>
            <a:r>
              <a:rPr lang="en"/>
              <a:t>store</a:t>
            </a:r>
            <a:r>
              <a:rPr lang="en"/>
              <a:t> information about a particular company, acting as a table of contents for a distributed system so that each company will have its own table in our database allowing for a high degree of scalability. With each company having the capacity to store employee information, roles and the permissions associated with them and more.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database will also be responsible for storing data objects </a:t>
            </a:r>
            <a:r>
              <a:rPr lang="en"/>
              <a:t>associated</a:t>
            </a:r>
            <a:r>
              <a:rPr lang="en"/>
              <a:t> with different users. This will include collected demographic information to be used for research purposes, and possibly government funding for organizations.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for our role based access control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g332248abe5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0" name="Google Shape;2020;g332248abe5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Proprietary role based system</a:t>
            </a:r>
            <a:endParaRPr/>
          </a:p>
          <a:p>
            <a:pPr indent="-298450" lvl="0" marL="457200" rtl="0" algn="l">
              <a:spcBef>
                <a:spcPts val="0"/>
              </a:spcBef>
              <a:spcAft>
                <a:spcPts val="0"/>
              </a:spcAft>
              <a:buSzPts val="1100"/>
              <a:buChar char="-"/>
            </a:pPr>
            <a:r>
              <a:rPr lang="en"/>
              <a:t>Implemented through database and connect to the UI</a:t>
            </a:r>
            <a:endParaRPr/>
          </a:p>
          <a:p>
            <a:pPr indent="-298450" lvl="0" marL="457200" rtl="0" algn="l">
              <a:spcBef>
                <a:spcPts val="0"/>
              </a:spcBef>
              <a:spcAft>
                <a:spcPts val="0"/>
              </a:spcAft>
              <a:buSzPts val="1100"/>
              <a:buChar char="-"/>
            </a:pPr>
            <a:r>
              <a:rPr lang="en"/>
              <a:t>System checks for permissions </a:t>
            </a:r>
            <a:endParaRPr/>
          </a:p>
          <a:p>
            <a:pPr indent="-298450" lvl="1" marL="914400" rtl="0" algn="l">
              <a:spcBef>
                <a:spcPts val="0"/>
              </a:spcBef>
              <a:spcAft>
                <a:spcPts val="0"/>
              </a:spcAft>
              <a:buSzPts val="1100"/>
              <a:buChar char="-"/>
            </a:pPr>
            <a:r>
              <a:rPr lang="en"/>
              <a:t>Certain actions or resources </a:t>
            </a:r>
            <a:endParaRPr/>
          </a:p>
          <a:p>
            <a:pPr indent="-298450" lvl="0" marL="457200" rtl="0" algn="l">
              <a:spcBef>
                <a:spcPts val="0"/>
              </a:spcBef>
              <a:spcAft>
                <a:spcPts val="0"/>
              </a:spcAft>
              <a:buSzPts val="1100"/>
              <a:buChar char="-"/>
            </a:pPr>
            <a:r>
              <a:rPr lang="en"/>
              <a:t>login/logout auditing </a:t>
            </a:r>
            <a:endParaRPr/>
          </a:p>
          <a:p>
            <a:pPr indent="-298450" lvl="1" marL="914400" rtl="0" algn="l">
              <a:spcBef>
                <a:spcPts val="0"/>
              </a:spcBef>
              <a:spcAft>
                <a:spcPts val="0"/>
              </a:spcAft>
              <a:buSzPts val="1100"/>
              <a:buChar char="-"/>
            </a:pPr>
            <a:r>
              <a:rPr lang="en"/>
              <a:t>Hosted on RDS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Joey - A major aspect of our project is our clients proprietary role based access system. Users will have access to different actions and resources based on their assigned role or roles in the system. Our role based access feature will be implemented through the database. Storing a user’s role and the permissions associated with it. Roles will be associated with user’s data, and will be checked before the system will allow a user to perform certain actions, or access certain resources. The database will also have a table that specifies the roles and their level of access and if a user does not have the proper permissions, the system will simply not allow them to perform the action they were trying to perform.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We will also implement a login/logout auditing feature will will log which users make what changes to their system while they are logged in to track changes in the system. This will be hosted on our Amazon RDS database, and will connect to the User interface.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Now back to Samantha with the messaging system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5248656" y="2002536"/>
            <a:ext cx="3264300" cy="1792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9" name="Google Shape;9;p2"/>
          <p:cNvSpPr txBox="1"/>
          <p:nvPr>
            <p:ph idx="1" type="subTitle"/>
          </p:nvPr>
        </p:nvSpPr>
        <p:spPr>
          <a:xfrm>
            <a:off x="5248656" y="3721608"/>
            <a:ext cx="3264300" cy="89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0" name="Google Shape;10;p2"/>
          <p:cNvCxnSpPr/>
          <p:nvPr/>
        </p:nvCxnSpPr>
        <p:spPr>
          <a:xfrm flipH="1">
            <a:off x="5827050" y="451300"/>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5"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11"/>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551" name="Google Shape;551;p11"/>
          <p:cNvCxnSpPr/>
          <p:nvPr/>
        </p:nvCxnSpPr>
        <p:spPr>
          <a:xfrm rot="5400000">
            <a:off x="7269708" y="3324550"/>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11"/>
          <p:cNvCxnSpPr/>
          <p:nvPr/>
        </p:nvCxnSpPr>
        <p:spPr>
          <a:xfrm flipH="1" rot="-5400000">
            <a:off x="7181408" y="2082400"/>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11"/>
          <p:cNvCxnSpPr/>
          <p:nvPr/>
        </p:nvCxnSpPr>
        <p:spPr>
          <a:xfrm rot="5400000">
            <a:off x="7232433" y="736375"/>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11"/>
          <p:cNvCxnSpPr/>
          <p:nvPr/>
        </p:nvCxnSpPr>
        <p:spPr>
          <a:xfrm rot="5400000">
            <a:off x="8168433" y="-6660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555" name="Google Shape;555;p11"/>
          <p:cNvGrpSpPr/>
          <p:nvPr/>
        </p:nvGrpSpPr>
        <p:grpSpPr>
          <a:xfrm flipH="1" rot="5400000">
            <a:off x="7407333" y="1284925"/>
            <a:ext cx="581800" cy="582350"/>
            <a:chOff x="8064275" y="887850"/>
            <a:chExt cx="581800" cy="582350"/>
          </a:xfrm>
        </p:grpSpPr>
        <p:sp>
          <p:nvSpPr>
            <p:cNvPr id="556" name="Google Shape;556;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1"/>
          <p:cNvGrpSpPr/>
          <p:nvPr/>
        </p:nvGrpSpPr>
        <p:grpSpPr>
          <a:xfrm flipH="1" rot="5400000">
            <a:off x="7869720" y="2754200"/>
            <a:ext cx="292025" cy="292575"/>
            <a:chOff x="7353050" y="316275"/>
            <a:chExt cx="292025" cy="292575"/>
          </a:xfrm>
        </p:grpSpPr>
        <p:sp>
          <p:nvSpPr>
            <p:cNvPr id="563" name="Google Shape;563;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1"/>
          <p:cNvGrpSpPr/>
          <p:nvPr/>
        </p:nvGrpSpPr>
        <p:grpSpPr>
          <a:xfrm flipH="1" rot="5400000">
            <a:off x="8012458" y="178175"/>
            <a:ext cx="175000" cy="175000"/>
            <a:chOff x="8792300" y="321275"/>
            <a:chExt cx="175000" cy="175000"/>
          </a:xfrm>
        </p:grpSpPr>
        <p:sp>
          <p:nvSpPr>
            <p:cNvPr id="568" name="Google Shape;568;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11"/>
          <p:cNvGrpSpPr/>
          <p:nvPr/>
        </p:nvGrpSpPr>
        <p:grpSpPr>
          <a:xfrm flipH="1" rot="5400000">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83" name="Google Shape;583;p11"/>
          <p:cNvCxnSpPr/>
          <p:nvPr/>
        </p:nvCxnSpPr>
        <p:spPr>
          <a:xfrm flipH="1" rot="5400000">
            <a:off x="740850" y="25983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584" name="Google Shape;584;p11"/>
          <p:cNvCxnSpPr/>
          <p:nvPr/>
        </p:nvCxnSpPr>
        <p:spPr>
          <a:xfrm rot="-5400000">
            <a:off x="847100" y="355400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11"/>
          <p:cNvCxnSpPr/>
          <p:nvPr/>
        </p:nvCxnSpPr>
        <p:spPr>
          <a:xfrm flipH="1" rot="5400000">
            <a:off x="1105775" y="415125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11"/>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1"/>
          <p:cNvSpPr txBox="1"/>
          <p:nvPr>
            <p:ph hasCustomPrompt="1" type="title"/>
          </p:nvPr>
        </p:nvSpPr>
        <p:spPr>
          <a:xfrm>
            <a:off x="2624328" y="2057400"/>
            <a:ext cx="3904500" cy="7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2" name="Shape 6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23" name="Shape 623"/>
        <p:cNvGrpSpPr/>
        <p:nvPr/>
      </p:nvGrpSpPr>
      <p:grpSpPr>
        <a:xfrm>
          <a:off x="0" y="0"/>
          <a:ext cx="0" cy="0"/>
          <a:chOff x="0" y="0"/>
          <a:chExt cx="0" cy="0"/>
        </a:xfrm>
      </p:grpSpPr>
      <p:sp>
        <p:nvSpPr>
          <p:cNvPr id="624" name="Google Shape;624;p13"/>
          <p:cNvSpPr txBox="1"/>
          <p:nvPr>
            <p:ph type="title"/>
          </p:nvPr>
        </p:nvSpPr>
        <p:spPr>
          <a:xfrm>
            <a:off x="5907024" y="356616"/>
            <a:ext cx="2615100" cy="57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25" name="Google Shape;625;p13"/>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6" name="Google Shape;626;p13"/>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7" name="Google Shape;627;p13"/>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8" name="Google Shape;628;p13"/>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9" name="Google Shape;629;p13"/>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0" name="Google Shape;630;p13"/>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1" name="Google Shape;631;p13"/>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2" name="Google Shape;632;p13"/>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3" name="Google Shape;633;p13"/>
          <p:cNvSpPr txBox="1"/>
          <p:nvPr>
            <p:ph hasCustomPrompt="1" idx="9" type="title"/>
          </p:nvPr>
        </p:nvSpPr>
        <p:spPr>
          <a:xfrm>
            <a:off x="813816" y="722376"/>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p:nvPr>
            <p:ph hasCustomPrompt="1" idx="13" type="title"/>
          </p:nvPr>
        </p:nvSpPr>
        <p:spPr>
          <a:xfrm>
            <a:off x="813816" y="1801368"/>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p:nvPr>
            <p:ph hasCustomPrompt="1" idx="14" type="title"/>
          </p:nvPr>
        </p:nvSpPr>
        <p:spPr>
          <a:xfrm>
            <a:off x="813816" y="2880360"/>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p:nvPr>
            <p:ph hasCustomPrompt="1" idx="15" type="title"/>
          </p:nvPr>
        </p:nvSpPr>
        <p:spPr>
          <a:xfrm>
            <a:off x="813816" y="3959352"/>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637" name="Shape 637"/>
        <p:cNvGrpSpPr/>
        <p:nvPr/>
      </p:nvGrpSpPr>
      <p:grpSpPr>
        <a:xfrm>
          <a:off x="0" y="0"/>
          <a:ext cx="0" cy="0"/>
          <a:chOff x="0" y="0"/>
          <a:chExt cx="0" cy="0"/>
        </a:xfrm>
      </p:grpSpPr>
      <p:sp>
        <p:nvSpPr>
          <p:cNvPr id="638" name="Google Shape;638;p14"/>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9" name="Google Shape;639;p14"/>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0" name="Google Shape;640;p14"/>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1" name="Google Shape;641;p14"/>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2" name="Google Shape;642;p14"/>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14"/>
            <p:cNvCxnSpPr/>
            <p:nvPr/>
          </p:nvCxnSpPr>
          <p:spPr>
            <a:xfrm>
              <a:off x="8666025" y="-1158"/>
              <a:ext cx="0" cy="1902000"/>
            </a:xfrm>
            <a:prstGeom prst="straightConnector1">
              <a:avLst/>
            </a:prstGeom>
            <a:noFill/>
            <a:ln cap="flat" cmpd="sng" w="9525">
              <a:solidFill>
                <a:schemeClr val="dk1"/>
              </a:solidFill>
              <a:prstDash val="solid"/>
              <a:round/>
              <a:headEnd len="med" w="med" type="none"/>
              <a:tailEnd len="med" w="med" type="none"/>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665" name="Shape 665"/>
        <p:cNvGrpSpPr/>
        <p:nvPr/>
      </p:nvGrpSpPr>
      <p:grpSpPr>
        <a:xfrm>
          <a:off x="0" y="0"/>
          <a:ext cx="0" cy="0"/>
          <a:chOff x="0" y="0"/>
          <a:chExt cx="0" cy="0"/>
        </a:xfrm>
      </p:grpSpPr>
      <p:sp>
        <p:nvSpPr>
          <p:cNvPr id="666" name="Google Shape;666;p15"/>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7" name="Google Shape;667;p15"/>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68" name="Google Shape;668;p15"/>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69" name="Google Shape;669;p15"/>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0" name="Google Shape;670;p15"/>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1" name="Google Shape;671;p15"/>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2" name="Google Shape;672;p15"/>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3" name="Google Shape;673;p15"/>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4" name="Google Shape;674;p15"/>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cxnSp>
        <p:nvCxnSpPr>
          <p:cNvPr id="675" name="Google Shape;675;p15"/>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676" name="Google Shape;676;p15"/>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677" name="Google Shape;677;p15"/>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4" name="Google Shape;694;p15"/>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71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sp>
        <p:nvSpPr>
          <p:cNvPr id="713" name="Google Shape;713;p16"/>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14" name="Google Shape;714;p16"/>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27" name="Google Shape;727;p16"/>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728" name="Google Shape;728;p16"/>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16"/>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5" name="Google Shape;755;p16"/>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6" name="Google Shape;756;p16"/>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7" name="Google Shape;757;p16"/>
          <p:cNvSpPr txBox="1"/>
          <p:nvPr>
            <p:ph idx="4" type="subTitle"/>
          </p:nvPr>
        </p:nvSpPr>
        <p:spPr>
          <a:xfrm>
            <a:off x="6217920" y="2139696"/>
            <a:ext cx="1636800" cy="87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defRPr>
            </a:lvl1pPr>
            <a:lvl2pPr lvl="1" rtl="0" algn="ctr">
              <a:spcBef>
                <a:spcPts val="0"/>
              </a:spcBef>
              <a:spcAft>
                <a:spcPts val="0"/>
              </a:spcAft>
              <a:buNone/>
              <a:defRPr sz="1600">
                <a:solidFill>
                  <a:schemeClr val="dk2"/>
                </a:solidFill>
              </a:defRPr>
            </a:lvl2pPr>
            <a:lvl3pPr lvl="2" rtl="0" algn="ctr">
              <a:spcBef>
                <a:spcPts val="0"/>
              </a:spcBef>
              <a:spcAft>
                <a:spcPts val="0"/>
              </a:spcAft>
              <a:buNone/>
              <a:defRPr sz="1600">
                <a:solidFill>
                  <a:schemeClr val="dk2"/>
                </a:solidFill>
              </a:defRPr>
            </a:lvl3pPr>
            <a:lvl4pPr lvl="3" rtl="0" algn="ctr">
              <a:spcBef>
                <a:spcPts val="0"/>
              </a:spcBef>
              <a:spcAft>
                <a:spcPts val="0"/>
              </a:spcAft>
              <a:buNone/>
              <a:defRPr sz="1600">
                <a:solidFill>
                  <a:schemeClr val="dk2"/>
                </a:solidFill>
              </a:defRPr>
            </a:lvl4pPr>
            <a:lvl5pPr lvl="4" rtl="0" algn="ctr">
              <a:spcBef>
                <a:spcPts val="0"/>
              </a:spcBef>
              <a:spcAft>
                <a:spcPts val="0"/>
              </a:spcAft>
              <a:buNone/>
              <a:defRPr sz="1600">
                <a:solidFill>
                  <a:schemeClr val="dk2"/>
                </a:solidFill>
              </a:defRPr>
            </a:lvl5pPr>
            <a:lvl6pPr lvl="5" rtl="0" algn="ctr">
              <a:spcBef>
                <a:spcPts val="0"/>
              </a:spcBef>
              <a:spcAft>
                <a:spcPts val="0"/>
              </a:spcAft>
              <a:buNone/>
              <a:defRPr sz="1600">
                <a:solidFill>
                  <a:schemeClr val="dk2"/>
                </a:solidFill>
              </a:defRPr>
            </a:lvl6pPr>
            <a:lvl7pPr lvl="6" rtl="0" algn="ctr">
              <a:spcBef>
                <a:spcPts val="0"/>
              </a:spcBef>
              <a:spcAft>
                <a:spcPts val="0"/>
              </a:spcAft>
              <a:buNone/>
              <a:defRPr sz="1600">
                <a:solidFill>
                  <a:schemeClr val="dk2"/>
                </a:solidFill>
              </a:defRPr>
            </a:lvl7pPr>
            <a:lvl8pPr lvl="7" rtl="0" algn="ctr">
              <a:spcBef>
                <a:spcPts val="0"/>
              </a:spcBef>
              <a:spcAft>
                <a:spcPts val="0"/>
              </a:spcAft>
              <a:buNone/>
              <a:defRPr sz="1600">
                <a:solidFill>
                  <a:schemeClr val="dk2"/>
                </a:solidFill>
              </a:defRPr>
            </a:lvl8pPr>
            <a:lvl9pPr lvl="8" rtl="0" algn="ctr">
              <a:spcBef>
                <a:spcPts val="0"/>
              </a:spcBef>
              <a:spcAft>
                <a:spcPts val="0"/>
              </a:spcAft>
              <a:buNone/>
              <a:defRPr sz="1600">
                <a:solidFill>
                  <a:schemeClr val="dk2"/>
                </a:solidFill>
              </a:defRPr>
            </a:lvl9pPr>
          </a:lstStyle>
          <a:p/>
        </p:txBody>
      </p:sp>
      <p:sp>
        <p:nvSpPr>
          <p:cNvPr id="758" name="Google Shape;758;p16"/>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759" name="Google Shape;759;p16"/>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760" name="Shape 760"/>
        <p:cNvGrpSpPr/>
        <p:nvPr/>
      </p:nvGrpSpPr>
      <p:grpSpPr>
        <a:xfrm>
          <a:off x="0" y="0"/>
          <a:ext cx="0" cy="0"/>
          <a:chOff x="0" y="0"/>
          <a:chExt cx="0" cy="0"/>
        </a:xfrm>
      </p:grpSpPr>
      <p:sp>
        <p:nvSpPr>
          <p:cNvPr id="761" name="Google Shape;761;p17"/>
          <p:cNvSpPr txBox="1"/>
          <p:nvPr>
            <p:ph type="title"/>
          </p:nvPr>
        </p:nvSpPr>
        <p:spPr>
          <a:xfrm>
            <a:off x="3090672" y="338328"/>
            <a:ext cx="2962800" cy="576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762" name="Google Shape;762;p17"/>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3" name="Google Shape;763;p17"/>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4" name="Google Shape;764;p17"/>
          <p:cNvSpPr txBox="1"/>
          <p:nvPr>
            <p:ph idx="3" type="subTitle"/>
          </p:nvPr>
        </p:nvSpPr>
        <p:spPr>
          <a:xfrm>
            <a:off x="3689552" y="1588336"/>
            <a:ext cx="17649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5" name="Google Shape;765;p17"/>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p:txBody>
      </p:sp>
      <p:sp>
        <p:nvSpPr>
          <p:cNvPr id="766" name="Google Shape;766;p17"/>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7" name="Google Shape;767;p17"/>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8" name="Google Shape;768;p17"/>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9" name="Google Shape;769;p17"/>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0" name="Google Shape;770;p17"/>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1" name="Google Shape;771;p17"/>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2" name="Google Shape;772;p17"/>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3" name="Google Shape;773;p17"/>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774" name="Google Shape;774;p17"/>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775" name="Google Shape;775;p17"/>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776" name="Google Shape;776;p17"/>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777" name="Google Shape;777;p17"/>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06" name="Google Shape;806;p17"/>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807" name="Google Shape;807;p17"/>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808" name="Google Shape;808;p17"/>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17"/>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7"/>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7"/>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840" name="Shape 840"/>
        <p:cNvGrpSpPr/>
        <p:nvPr/>
      </p:nvGrpSpPr>
      <p:grpSpPr>
        <a:xfrm>
          <a:off x="0" y="0"/>
          <a:ext cx="0" cy="0"/>
          <a:chOff x="0" y="0"/>
          <a:chExt cx="0" cy="0"/>
        </a:xfrm>
      </p:grpSpPr>
      <p:sp>
        <p:nvSpPr>
          <p:cNvPr id="841" name="Google Shape;841;p18"/>
          <p:cNvSpPr txBox="1"/>
          <p:nvPr>
            <p:ph type="title"/>
          </p:nvPr>
        </p:nvSpPr>
        <p:spPr>
          <a:xfrm>
            <a:off x="1271016" y="338328"/>
            <a:ext cx="6611100" cy="548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842" name="Google Shape;842;p18"/>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843" name="Google Shape;843;p18"/>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844" name="Google Shape;844;p18"/>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845" name="Google Shape;845;p18"/>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2" name="Google Shape;862;p18"/>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9" name="Google Shape;879;p18"/>
          <p:cNvCxnSpPr/>
          <p:nvPr/>
        </p:nvCxnSpPr>
        <p:spPr>
          <a:xfrm flipH="1">
            <a:off x="5101704"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18"/>
          <p:cNvCxnSpPr/>
          <p:nvPr/>
        </p:nvCxnSpPr>
        <p:spPr>
          <a:xfrm rot="10800000">
            <a:off x="6234804"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18"/>
          <p:cNvCxnSpPr/>
          <p:nvPr/>
        </p:nvCxnSpPr>
        <p:spPr>
          <a:xfrm flipH="1">
            <a:off x="7547529"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882" name="Google Shape;882;p18"/>
          <p:cNvCxnSpPr/>
          <p:nvPr/>
        </p:nvCxnSpPr>
        <p:spPr>
          <a:xfrm flipH="1">
            <a:off x="8872054"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911" name="Shape 911"/>
        <p:cNvGrpSpPr/>
        <p:nvPr/>
      </p:nvGrpSpPr>
      <p:grpSpPr>
        <a:xfrm>
          <a:off x="0" y="0"/>
          <a:ext cx="0" cy="0"/>
          <a:chOff x="0" y="0"/>
          <a:chExt cx="0" cy="0"/>
        </a:xfrm>
      </p:grpSpPr>
      <p:sp>
        <p:nvSpPr>
          <p:cNvPr id="912" name="Google Shape;912;p19"/>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p:txBody>
      </p:sp>
      <p:sp>
        <p:nvSpPr>
          <p:cNvPr id="913" name="Google Shape;913;p19"/>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p:txBody>
      </p:sp>
      <p:sp>
        <p:nvSpPr>
          <p:cNvPr id="914" name="Google Shape;914;p19"/>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indent="0" lvl="0" marL="0" rtl="0" algn="ctr">
              <a:spcBef>
                <a:spcPts val="0"/>
              </a:spcBef>
              <a:spcAft>
                <a:spcPts val="0"/>
              </a:spcAft>
              <a:buNone/>
            </a:pPr>
            <a:r>
              <a:t/>
            </a: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16" name="Google Shape;916;p19"/>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17" name="Google Shape;917;p19"/>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18" name="Google Shape;918;p19"/>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19" name="Google Shape;919;p19"/>
          <p:cNvGrpSpPr/>
          <p:nvPr/>
        </p:nvGrpSpPr>
        <p:grpSpPr>
          <a:xfrm flipH="1" rot="5400000">
            <a:off x="7407333" y="1284925"/>
            <a:ext cx="581800" cy="582350"/>
            <a:chOff x="8064275" y="887850"/>
            <a:chExt cx="581800" cy="582350"/>
          </a:xfrm>
        </p:grpSpPr>
        <p:sp>
          <p:nvSpPr>
            <p:cNvPr id="920" name="Google Shape;920;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19"/>
          <p:cNvGrpSpPr/>
          <p:nvPr/>
        </p:nvGrpSpPr>
        <p:grpSpPr>
          <a:xfrm flipH="1" rot="5400000">
            <a:off x="7869720" y="2754200"/>
            <a:ext cx="292025" cy="292575"/>
            <a:chOff x="7353050" y="316275"/>
            <a:chExt cx="292025" cy="292575"/>
          </a:xfrm>
        </p:grpSpPr>
        <p:sp>
          <p:nvSpPr>
            <p:cNvPr id="927" name="Google Shape;927;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9"/>
          <p:cNvGrpSpPr/>
          <p:nvPr/>
        </p:nvGrpSpPr>
        <p:grpSpPr>
          <a:xfrm flipH="1" rot="5400000">
            <a:off x="8012458" y="178175"/>
            <a:ext cx="175000" cy="175000"/>
            <a:chOff x="8792300" y="321275"/>
            <a:chExt cx="175000" cy="175000"/>
          </a:xfrm>
        </p:grpSpPr>
        <p:sp>
          <p:nvSpPr>
            <p:cNvPr id="932" name="Google Shape;932;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9"/>
          <p:cNvGrpSpPr/>
          <p:nvPr/>
        </p:nvGrpSpPr>
        <p:grpSpPr>
          <a:xfrm flipH="1" rot="5400000">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7" name="Google Shape;947;p19"/>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948" name="Google Shape;948;p19"/>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949" name="Google Shape;949;p19"/>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 name="Google Shape;967;p19"/>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9"/>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9"/>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9"/>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9"/>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9"/>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985" name="Shape 985"/>
        <p:cNvGrpSpPr/>
        <p:nvPr/>
      </p:nvGrpSpPr>
      <p:grpSpPr>
        <a:xfrm>
          <a:off x="0" y="0"/>
          <a:ext cx="0" cy="0"/>
          <a:chOff x="0" y="0"/>
          <a:chExt cx="0" cy="0"/>
        </a:xfrm>
      </p:grpSpPr>
      <p:sp>
        <p:nvSpPr>
          <p:cNvPr id="986" name="Google Shape;986;p20"/>
          <p:cNvSpPr txBox="1"/>
          <p:nvPr>
            <p:ph hasCustomPrompt="1" type="title"/>
          </p:nvPr>
        </p:nvSpPr>
        <p:spPr>
          <a:xfrm>
            <a:off x="2825496" y="704088"/>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p:nvPr>
            <p:ph hasCustomPrompt="1" idx="2" type="title"/>
          </p:nvPr>
        </p:nvSpPr>
        <p:spPr>
          <a:xfrm>
            <a:off x="2825496" y="218541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p:nvPr>
            <p:ph hasCustomPrompt="1" idx="4" type="title"/>
          </p:nvPr>
        </p:nvSpPr>
        <p:spPr>
          <a:xfrm>
            <a:off x="2825496" y="364845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992" name="Google Shape;992;p20"/>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93" name="Google Shape;993;p20"/>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94" name="Google Shape;994;p20"/>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95" name="Google Shape;995;p20"/>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96" name="Google Shape;996;p20"/>
          <p:cNvGrpSpPr/>
          <p:nvPr/>
        </p:nvGrpSpPr>
        <p:grpSpPr>
          <a:xfrm flipH="1" rot="5400000">
            <a:off x="7407333" y="1284925"/>
            <a:ext cx="581800" cy="582350"/>
            <a:chOff x="8064275" y="887850"/>
            <a:chExt cx="581800" cy="582350"/>
          </a:xfrm>
        </p:grpSpPr>
        <p:sp>
          <p:nvSpPr>
            <p:cNvPr id="997" name="Google Shape;997;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20"/>
          <p:cNvGrpSpPr/>
          <p:nvPr/>
        </p:nvGrpSpPr>
        <p:grpSpPr>
          <a:xfrm flipH="1" rot="5400000">
            <a:off x="7869720" y="2754200"/>
            <a:ext cx="292025" cy="292575"/>
            <a:chOff x="7353050" y="316275"/>
            <a:chExt cx="292025" cy="292575"/>
          </a:xfrm>
        </p:grpSpPr>
        <p:sp>
          <p:nvSpPr>
            <p:cNvPr id="1004" name="Google Shape;1004;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20"/>
          <p:cNvGrpSpPr/>
          <p:nvPr/>
        </p:nvGrpSpPr>
        <p:grpSpPr>
          <a:xfrm flipH="1" rot="5400000">
            <a:off x="8012458" y="178175"/>
            <a:ext cx="175000" cy="175000"/>
            <a:chOff x="8792300" y="321275"/>
            <a:chExt cx="175000" cy="175000"/>
          </a:xfrm>
        </p:grpSpPr>
        <p:sp>
          <p:nvSpPr>
            <p:cNvPr id="1009" name="Google Shape;1009;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20"/>
          <p:cNvGrpSpPr/>
          <p:nvPr/>
        </p:nvGrpSpPr>
        <p:grpSpPr>
          <a:xfrm flipH="1" rot="5400000">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24" name="Google Shape;1024;p20"/>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025" name="Google Shape;1025;p20"/>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026" name="Google Shape;1026;p20"/>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20"/>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0"/>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0"/>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0"/>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2971800" y="2231136"/>
            <a:ext cx="3200400" cy="80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 name="Google Shape;48;p3"/>
          <p:cNvSpPr txBox="1"/>
          <p:nvPr>
            <p:ph hasCustomPrompt="1" idx="2" type="title"/>
          </p:nvPr>
        </p:nvSpPr>
        <p:spPr>
          <a:xfrm>
            <a:off x="2971800" y="1161288"/>
            <a:ext cx="2967600" cy="106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9" name="Google Shape;49;p3"/>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 name="Google Shape;69;p3"/>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3"/>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3"/>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05" name="Google Shape;105;p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1062" name="Shape 1062"/>
        <p:cNvGrpSpPr/>
        <p:nvPr/>
      </p:nvGrpSpPr>
      <p:grpSpPr>
        <a:xfrm>
          <a:off x="0" y="0"/>
          <a:ext cx="0" cy="0"/>
          <a:chOff x="0" y="0"/>
          <a:chExt cx="0" cy="0"/>
        </a:xfrm>
      </p:grpSpPr>
      <p:sp>
        <p:nvSpPr>
          <p:cNvPr id="1063" name="Google Shape;1063;p21"/>
          <p:cNvSpPr txBox="1"/>
          <p:nvPr>
            <p:ph type="title"/>
          </p:nvPr>
        </p:nvSpPr>
        <p:spPr>
          <a:xfrm>
            <a:off x="2962656" y="338328"/>
            <a:ext cx="32187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cap="flat" cmpd="sng" w="9525">
              <a:solidFill>
                <a:schemeClr val="dk2"/>
              </a:solidFill>
              <a:prstDash val="solid"/>
              <a:round/>
              <a:headEnd len="med" w="med" type="none"/>
              <a:tailEnd len="med" w="med" type="none"/>
            </a:ln>
          </p:spPr>
        </p:cxnSp>
        <p:cxnSp>
          <p:nvCxnSpPr>
            <p:cNvPr id="1066" name="Google Shape;1066;p21"/>
            <p:cNvCxnSpPr/>
            <p:nvPr/>
          </p:nvCxnSpPr>
          <p:spPr>
            <a:xfrm>
              <a:off x="8666025" y="-1158"/>
              <a:ext cx="0" cy="1902000"/>
            </a:xfrm>
            <a:prstGeom prst="straightConnector1">
              <a:avLst/>
            </a:prstGeom>
            <a:noFill/>
            <a:ln cap="flat" cmpd="sng" w="9525">
              <a:solidFill>
                <a:schemeClr val="dk2"/>
              </a:solidFill>
              <a:prstDash val="solid"/>
              <a:round/>
              <a:headEnd len="med" w="med" type="none"/>
              <a:tailEnd len="med" w="med" type="none"/>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4" name="Google Shape;1084;p21"/>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5" name="Google Shape;1085;p21"/>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6" name="Google Shape;1086;p21"/>
          <p:cNvSpPr txBox="1"/>
          <p:nvPr>
            <p:ph idx="3" type="subTitle"/>
          </p:nvPr>
        </p:nvSpPr>
        <p:spPr>
          <a:xfrm>
            <a:off x="1408175" y="2309476"/>
            <a:ext cx="2184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7" name="Google Shape;1087;p21"/>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8" name="Google Shape;1088;p21"/>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9" name="Google Shape;1089;p21"/>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1090"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cap="flat" cmpd="sng" w="9525">
            <a:solidFill>
              <a:schemeClr val="dk2"/>
            </a:solidFill>
            <a:prstDash val="solid"/>
            <a:round/>
            <a:headEnd len="med" w="med" type="none"/>
            <a:tailEnd len="med" w="med" type="none"/>
          </a:ln>
        </p:spPr>
      </p:cxnSp>
      <p:sp>
        <p:nvSpPr>
          <p:cNvPr id="1092" name="Google Shape;1092;p22"/>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093" name="Google Shape;1093;p22"/>
          <p:cNvCxnSpPr/>
          <p:nvPr/>
        </p:nvCxnSpPr>
        <p:spPr>
          <a:xfrm flipH="1" rot="10800000">
            <a:off x="0" y="4332550"/>
            <a:ext cx="590700" cy="663900"/>
          </a:xfrm>
          <a:prstGeom prst="straightConnector1">
            <a:avLst/>
          </a:prstGeom>
          <a:noFill/>
          <a:ln cap="flat" cmpd="sng" w="9525">
            <a:solidFill>
              <a:schemeClr val="dk2"/>
            </a:solidFill>
            <a:prstDash val="solid"/>
            <a:round/>
            <a:headEnd len="med" w="med" type="none"/>
            <a:tailEnd len="med" w="med" type="none"/>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6" name="Google Shape;1106;p22"/>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107" name="Google Shape;1107;p22"/>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 name="Google Shape;1133;p22"/>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4" name="Google Shape;1134;p22"/>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5" name="Google Shape;1135;p22"/>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6" name="Google Shape;1136;p22"/>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7" name="Google Shape;1137;p22"/>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8" name="Google Shape;1138;p22"/>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39" name="Shape 1139"/>
        <p:cNvGrpSpPr/>
        <p:nvPr/>
      </p:nvGrpSpPr>
      <p:grpSpPr>
        <a:xfrm>
          <a:off x="0" y="0"/>
          <a:ext cx="0" cy="0"/>
          <a:chOff x="0" y="0"/>
          <a:chExt cx="0" cy="0"/>
        </a:xfrm>
      </p:grpSpPr>
      <p:sp>
        <p:nvSpPr>
          <p:cNvPr id="1140" name="Google Shape;1140;p23"/>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41" name="Google Shape;1141;p23"/>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indent="-304800" lvl="1" marL="9144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indent="-304800" lvl="2" marL="13716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indent="-304800" lvl="3" marL="1828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indent="-304800" lvl="4" marL="22860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indent="-304800" lvl="5" marL="27432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indent="-304800" lvl="6" marL="32004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indent="-304800" lvl="7" marL="36576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indent="-304800" lvl="8" marL="411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p:txBody>
      </p:sp>
      <p:cxnSp>
        <p:nvCxnSpPr>
          <p:cNvPr id="1142" name="Google Shape;1142;p23"/>
          <p:cNvCxnSpPr/>
          <p:nvPr/>
        </p:nvCxnSpPr>
        <p:spPr>
          <a:xfrm rot="10800000">
            <a:off x="303000" y="3359375"/>
            <a:ext cx="151800" cy="957300"/>
          </a:xfrm>
          <a:prstGeom prst="straightConnector1">
            <a:avLst/>
          </a:prstGeom>
          <a:noFill/>
          <a:ln cap="flat" cmpd="sng" w="9525">
            <a:solidFill>
              <a:schemeClr val="dk1"/>
            </a:solidFill>
            <a:prstDash val="solid"/>
            <a:round/>
            <a:headEnd len="med" w="med" type="none"/>
            <a:tailEnd len="med" w="med" type="none"/>
          </a:ln>
        </p:spPr>
      </p:cxnSp>
      <p:cxnSp>
        <p:nvCxnSpPr>
          <p:cNvPr id="1143" name="Google Shape;1143;p23"/>
          <p:cNvCxnSpPr/>
          <p:nvPr/>
        </p:nvCxnSpPr>
        <p:spPr>
          <a:xfrm flipH="1" rot="10800000">
            <a:off x="0" y="4332550"/>
            <a:ext cx="446700" cy="663900"/>
          </a:xfrm>
          <a:prstGeom prst="straightConnector1">
            <a:avLst/>
          </a:prstGeom>
          <a:noFill/>
          <a:ln cap="flat" cmpd="sng" w="9525">
            <a:solidFill>
              <a:schemeClr val="dk1"/>
            </a:solidFill>
            <a:prstDash val="solid"/>
            <a:round/>
            <a:headEnd len="med" w="med" type="none"/>
            <a:tailEnd len="med" w="med" type="none"/>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56" name="Google Shape;1156;p23"/>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1157" name="Google Shape;1157;p23"/>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1183" name="Shape 1183"/>
        <p:cNvGrpSpPr/>
        <p:nvPr/>
      </p:nvGrpSpPr>
      <p:grpSpPr>
        <a:xfrm>
          <a:off x="0" y="0"/>
          <a:ext cx="0" cy="0"/>
          <a:chOff x="0" y="0"/>
          <a:chExt cx="0" cy="0"/>
        </a:xfrm>
      </p:grpSpPr>
      <p:sp>
        <p:nvSpPr>
          <p:cNvPr id="1184" name="Google Shape;1184;p24"/>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cxnSp>
        <p:nvCxnSpPr>
          <p:cNvPr id="1185" name="Google Shape;1185;p24"/>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24"/>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9" name="Google Shape;1199;p24"/>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00" name="Google Shape;1200;p24"/>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1226" name="Shape 1226"/>
        <p:cNvGrpSpPr/>
        <p:nvPr/>
      </p:nvGrpSpPr>
      <p:grpSpPr>
        <a:xfrm>
          <a:off x="0" y="0"/>
          <a:ext cx="0" cy="0"/>
          <a:chOff x="0" y="0"/>
          <a:chExt cx="0" cy="0"/>
        </a:xfrm>
      </p:grpSpPr>
      <p:sp>
        <p:nvSpPr>
          <p:cNvPr id="1227" name="Google Shape;1227;p25"/>
          <p:cNvSpPr txBox="1"/>
          <p:nvPr>
            <p:ph type="title"/>
          </p:nvPr>
        </p:nvSpPr>
        <p:spPr>
          <a:xfrm>
            <a:off x="896100" y="1984450"/>
            <a:ext cx="3457200" cy="12921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cxnSp>
        <p:nvCxnSpPr>
          <p:cNvPr id="1228" name="Google Shape;1228;p25"/>
          <p:cNvCxnSpPr/>
          <p:nvPr/>
        </p:nvCxnSpPr>
        <p:spPr>
          <a:xfrm>
            <a:off x="1645925" y="5231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229" name="Google Shape;1229;p25"/>
          <p:cNvCxnSpPr/>
          <p:nvPr/>
        </p:nvCxnSpPr>
        <p:spPr>
          <a:xfrm flipH="1" rot="10800000">
            <a:off x="803050" y="529675"/>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230" name="Google Shape;1230;p25"/>
          <p:cNvCxnSpPr/>
          <p:nvPr/>
        </p:nvCxnSpPr>
        <p:spPr>
          <a:xfrm>
            <a:off x="0" y="6520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3" name="Google Shape;1243;p25"/>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5"/>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5"/>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5"/>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5"/>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1" name="Google Shape;1261;p25"/>
          <p:cNvCxnSpPr/>
          <p:nvPr/>
        </p:nvCxnSpPr>
        <p:spPr>
          <a:xfrm>
            <a:off x="791400" y="42124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62" name="Google Shape;1262;p25"/>
          <p:cNvCxnSpPr/>
          <p:nvPr/>
        </p:nvCxnSpPr>
        <p:spPr>
          <a:xfrm flipH="1" rot="10800000">
            <a:off x="0" y="42204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1288" name="Shape 1288"/>
        <p:cNvGrpSpPr/>
        <p:nvPr/>
      </p:nvGrpSpPr>
      <p:grpSpPr>
        <a:xfrm>
          <a:off x="0" y="0"/>
          <a:ext cx="0" cy="0"/>
          <a:chOff x="0" y="0"/>
          <a:chExt cx="0" cy="0"/>
        </a:xfrm>
      </p:grpSpPr>
      <p:sp>
        <p:nvSpPr>
          <p:cNvPr id="1289" name="Google Shape;1289;p26"/>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cxnSp>
        <p:nvCxnSpPr>
          <p:cNvPr id="1290" name="Google Shape;1290;p26"/>
          <p:cNvCxnSpPr/>
          <p:nvPr/>
        </p:nvCxnSpPr>
        <p:spPr>
          <a:xfrm rot="10800000">
            <a:off x="8109000" y="501275"/>
            <a:ext cx="737700" cy="737700"/>
          </a:xfrm>
          <a:prstGeom prst="straightConnector1">
            <a:avLst/>
          </a:prstGeom>
          <a:noFill/>
          <a:ln cap="flat" cmpd="sng" w="9525">
            <a:solidFill>
              <a:schemeClr val="dk2"/>
            </a:solidFill>
            <a:prstDash val="solid"/>
            <a:round/>
            <a:headEnd len="med" w="med" type="none"/>
            <a:tailEnd len="med" w="med" type="none"/>
          </a:ln>
        </p:spPr>
      </p:cxnSp>
      <p:cxnSp>
        <p:nvCxnSpPr>
          <p:cNvPr id="1291" name="Google Shape;1291;p26"/>
          <p:cNvCxnSpPr/>
          <p:nvPr/>
        </p:nvCxnSpPr>
        <p:spPr>
          <a:xfrm>
            <a:off x="582475" y="282188"/>
            <a:ext cx="1212900" cy="422700"/>
          </a:xfrm>
          <a:prstGeom prst="straightConnector1">
            <a:avLst/>
          </a:prstGeom>
          <a:noFill/>
          <a:ln cap="flat" cmpd="sng" w="9525">
            <a:solidFill>
              <a:schemeClr val="dk2"/>
            </a:solidFill>
            <a:prstDash val="solid"/>
            <a:round/>
            <a:headEnd len="med" w="med" type="none"/>
            <a:tailEnd len="med" w="med" type="none"/>
          </a:ln>
        </p:spPr>
      </p:cxnSp>
      <p:cxnSp>
        <p:nvCxnSpPr>
          <p:cNvPr id="1292" name="Google Shape;1292;p26"/>
          <p:cNvCxnSpPr/>
          <p:nvPr/>
        </p:nvCxnSpPr>
        <p:spPr>
          <a:xfrm flipH="1" rot="10800000">
            <a:off x="0" y="274188"/>
            <a:ext cx="582600" cy="654300"/>
          </a:xfrm>
          <a:prstGeom prst="straightConnector1">
            <a:avLst/>
          </a:prstGeom>
          <a:noFill/>
          <a:ln cap="flat" cmpd="sng" w="9525">
            <a:solidFill>
              <a:schemeClr val="dk2"/>
            </a:solidFill>
            <a:prstDash val="solid"/>
            <a:round/>
            <a:headEnd len="med" w="med" type="none"/>
            <a:tailEnd len="med" w="med" type="none"/>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09" name="Google Shape;1309;p26"/>
          <p:cNvCxnSpPr/>
          <p:nvPr/>
        </p:nvCxnSpPr>
        <p:spPr>
          <a:xfrm flipH="1">
            <a:off x="8151325" y="6875"/>
            <a:ext cx="1002600" cy="494400"/>
          </a:xfrm>
          <a:prstGeom prst="straightConnector1">
            <a:avLst/>
          </a:prstGeom>
          <a:noFill/>
          <a:ln cap="flat" cmpd="sng" w="9525">
            <a:solidFill>
              <a:schemeClr val="dk2"/>
            </a:solidFill>
            <a:prstDash val="solid"/>
            <a:round/>
            <a:headEnd len="med" w="med" type="none"/>
            <a:tailEnd len="med" w="med" type="none"/>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1326"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cap="flat" cmpd="sng" w="9525">
            <a:solidFill>
              <a:srgbClr val="1A2E35"/>
            </a:solidFill>
            <a:prstDash val="solid"/>
            <a:round/>
            <a:headEnd len="med" w="med" type="none"/>
            <a:tailEnd len="med" w="med" type="none"/>
          </a:ln>
        </p:spPr>
      </p:cxnSp>
      <p:cxnSp>
        <p:nvCxnSpPr>
          <p:cNvPr id="1328" name="Google Shape;1328;p27"/>
          <p:cNvCxnSpPr/>
          <p:nvPr/>
        </p:nvCxnSpPr>
        <p:spPr>
          <a:xfrm flipH="1" rot="-5400000">
            <a:off x="7181408" y="2082400"/>
            <a:ext cx="1342200" cy="315300"/>
          </a:xfrm>
          <a:prstGeom prst="straightConnector1">
            <a:avLst/>
          </a:prstGeom>
          <a:noFill/>
          <a:ln cap="flat" cmpd="sng" w="9525">
            <a:solidFill>
              <a:srgbClr val="1A2E35"/>
            </a:solidFill>
            <a:prstDash val="solid"/>
            <a:round/>
            <a:headEnd len="med" w="med" type="none"/>
            <a:tailEnd len="med" w="med" type="none"/>
          </a:ln>
        </p:spPr>
      </p:cxnSp>
      <p:cxnSp>
        <p:nvCxnSpPr>
          <p:cNvPr id="1329" name="Google Shape;1329;p27"/>
          <p:cNvCxnSpPr/>
          <p:nvPr/>
        </p:nvCxnSpPr>
        <p:spPr>
          <a:xfrm rot="5400000">
            <a:off x="7232433" y="736375"/>
            <a:ext cx="1332000" cy="392100"/>
          </a:xfrm>
          <a:prstGeom prst="straightConnector1">
            <a:avLst/>
          </a:prstGeom>
          <a:noFill/>
          <a:ln cap="flat" cmpd="sng" w="9525">
            <a:solidFill>
              <a:srgbClr val="1A2E35"/>
            </a:solidFill>
            <a:prstDash val="solid"/>
            <a:round/>
            <a:headEnd len="med" w="med" type="none"/>
            <a:tailEnd len="med" w="med" type="none"/>
          </a:ln>
        </p:spPr>
      </p:cxnSp>
      <p:cxnSp>
        <p:nvCxnSpPr>
          <p:cNvPr id="1330" name="Google Shape;1330;p27"/>
          <p:cNvCxnSpPr/>
          <p:nvPr/>
        </p:nvCxnSpPr>
        <p:spPr>
          <a:xfrm rot="5400000">
            <a:off x="8168433" y="-66600"/>
            <a:ext cx="273900" cy="407100"/>
          </a:xfrm>
          <a:prstGeom prst="straightConnector1">
            <a:avLst/>
          </a:prstGeom>
          <a:noFill/>
          <a:ln cap="flat" cmpd="sng" w="9525">
            <a:solidFill>
              <a:srgbClr val="1A2E35"/>
            </a:solidFill>
            <a:prstDash val="solid"/>
            <a:round/>
            <a:headEnd len="med" w="med" type="none"/>
            <a:tailEnd len="med" w="med" type="none"/>
          </a:ln>
        </p:spPr>
      </p:cxnSp>
      <p:grpSp>
        <p:nvGrpSpPr>
          <p:cNvPr id="1331" name="Google Shape;1331;p27"/>
          <p:cNvGrpSpPr/>
          <p:nvPr/>
        </p:nvGrpSpPr>
        <p:grpSpPr>
          <a:xfrm flipH="1" rot="5400000">
            <a:off x="7407333" y="1284925"/>
            <a:ext cx="581800" cy="582350"/>
            <a:chOff x="8064275" y="887850"/>
            <a:chExt cx="581800" cy="582350"/>
          </a:xfrm>
        </p:grpSpPr>
        <p:sp>
          <p:nvSpPr>
            <p:cNvPr id="1332" name="Google Shape;1332;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7"/>
          <p:cNvGrpSpPr/>
          <p:nvPr/>
        </p:nvGrpSpPr>
        <p:grpSpPr>
          <a:xfrm flipH="1" rot="5400000">
            <a:off x="7869720" y="2754200"/>
            <a:ext cx="292025" cy="292575"/>
            <a:chOff x="7353050" y="316275"/>
            <a:chExt cx="292025" cy="292575"/>
          </a:xfrm>
        </p:grpSpPr>
        <p:sp>
          <p:nvSpPr>
            <p:cNvPr id="1339" name="Google Shape;1339;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27"/>
          <p:cNvGrpSpPr/>
          <p:nvPr/>
        </p:nvGrpSpPr>
        <p:grpSpPr>
          <a:xfrm flipH="1" rot="5400000">
            <a:off x="8012458" y="178175"/>
            <a:ext cx="175000" cy="175000"/>
            <a:chOff x="8792300" y="321275"/>
            <a:chExt cx="175000" cy="175000"/>
          </a:xfrm>
        </p:grpSpPr>
        <p:sp>
          <p:nvSpPr>
            <p:cNvPr id="1344" name="Google Shape;1344;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27"/>
          <p:cNvGrpSpPr/>
          <p:nvPr/>
        </p:nvGrpSpPr>
        <p:grpSpPr>
          <a:xfrm flipH="1" rot="5400000">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9" name="Google Shape;1359;p27"/>
          <p:cNvCxnSpPr/>
          <p:nvPr/>
        </p:nvCxnSpPr>
        <p:spPr>
          <a:xfrm flipH="1" rot="5400000">
            <a:off x="740850" y="2598325"/>
            <a:ext cx="1672500" cy="126000"/>
          </a:xfrm>
          <a:prstGeom prst="straightConnector1">
            <a:avLst/>
          </a:prstGeom>
          <a:noFill/>
          <a:ln cap="flat" cmpd="sng" w="9525">
            <a:solidFill>
              <a:srgbClr val="1A2E35"/>
            </a:solidFill>
            <a:prstDash val="solid"/>
            <a:round/>
            <a:headEnd len="med" w="med" type="none"/>
            <a:tailEnd len="med" w="med" type="none"/>
          </a:ln>
        </p:spPr>
      </p:cxnSp>
      <p:cxnSp>
        <p:nvCxnSpPr>
          <p:cNvPr id="1360" name="Google Shape;1360;p27"/>
          <p:cNvCxnSpPr/>
          <p:nvPr/>
        </p:nvCxnSpPr>
        <p:spPr>
          <a:xfrm rot="-5400000">
            <a:off x="847100" y="3554000"/>
            <a:ext cx="829500" cy="743400"/>
          </a:xfrm>
          <a:prstGeom prst="straightConnector1">
            <a:avLst/>
          </a:prstGeom>
          <a:noFill/>
          <a:ln cap="flat" cmpd="sng" w="9525">
            <a:solidFill>
              <a:srgbClr val="1A2E35"/>
            </a:solidFill>
            <a:prstDash val="solid"/>
            <a:round/>
            <a:headEnd len="med" w="med" type="none"/>
            <a:tailEnd len="med" w="med" type="none"/>
          </a:ln>
        </p:spPr>
      </p:cxnSp>
      <p:cxnSp>
        <p:nvCxnSpPr>
          <p:cNvPr id="1361" name="Google Shape;1361;p27"/>
          <p:cNvCxnSpPr/>
          <p:nvPr/>
        </p:nvCxnSpPr>
        <p:spPr>
          <a:xfrm flipH="1" rot="5400000">
            <a:off x="1105775" y="4151250"/>
            <a:ext cx="796500" cy="1188000"/>
          </a:xfrm>
          <a:prstGeom prst="straightConnector1">
            <a:avLst/>
          </a:prstGeom>
          <a:noFill/>
          <a:ln cap="flat" cmpd="sng" w="9525">
            <a:solidFill>
              <a:srgbClr val="1A2E35"/>
            </a:solidFill>
            <a:prstDash val="solid"/>
            <a:round/>
            <a:headEnd len="med" w="med" type="none"/>
            <a:tailEnd len="med" w="med" type="none"/>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27"/>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7"/>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7"/>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7"/>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7"/>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7"/>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1397"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cap="flat" cmpd="sng" w="9525">
              <a:solidFill>
                <a:srgbClr val="595959"/>
              </a:solidFill>
              <a:prstDash val="solid"/>
              <a:round/>
              <a:headEnd len="med" w="med" type="none"/>
              <a:tailEnd len="med" w="med" type="none"/>
            </a:ln>
          </p:spPr>
        </p:cxnSp>
        <p:cxnSp>
          <p:nvCxnSpPr>
            <p:cNvPr id="1400" name="Google Shape;1400;p28"/>
            <p:cNvCxnSpPr/>
            <p:nvPr/>
          </p:nvCxnSpPr>
          <p:spPr>
            <a:xfrm>
              <a:off x="8666025" y="-1158"/>
              <a:ext cx="0" cy="1902000"/>
            </a:xfrm>
            <a:prstGeom prst="straightConnector1">
              <a:avLst/>
            </a:prstGeom>
            <a:noFill/>
            <a:ln cap="flat" cmpd="sng" w="9525">
              <a:solidFill>
                <a:srgbClr val="595959"/>
              </a:solidFill>
              <a:prstDash val="solid"/>
              <a:round/>
              <a:headEnd len="med" w="med" type="none"/>
              <a:tailEnd len="med" w="med" type="none"/>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1418"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38" name="Google Shape;1438;p29"/>
            <p:cNvCxnSpPr/>
            <p:nvPr/>
          </p:nvCxnSpPr>
          <p:spPr>
            <a:xfrm>
              <a:off x="723725" y="613"/>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72" name="Google Shape;1472;p29"/>
            <p:cNvCxnSpPr/>
            <p:nvPr/>
          </p:nvCxnSpPr>
          <p:spPr>
            <a:xfrm>
              <a:off x="8407225" y="0"/>
              <a:ext cx="0" cy="2160900"/>
            </a:xfrm>
            <a:prstGeom prst="straightConnector1">
              <a:avLst/>
            </a:prstGeom>
            <a:noFill/>
            <a:ln cap="flat" cmpd="sng" w="9525">
              <a:solidFill>
                <a:srgbClr val="595959"/>
              </a:solidFill>
              <a:prstDash val="solid"/>
              <a:round/>
              <a:headEnd len="med" w="med" type="none"/>
              <a:tailEnd len="med" w="med" type="none"/>
            </a:ln>
          </p:spPr>
        </p:cxnSp>
        <p:cxnSp>
          <p:nvCxnSpPr>
            <p:cNvPr id="1473" name="Google Shape;1473;p29"/>
            <p:cNvCxnSpPr/>
            <p:nvPr/>
          </p:nvCxnSpPr>
          <p:spPr>
            <a:xfrm>
              <a:off x="718025" y="2985634"/>
              <a:ext cx="0" cy="2160900"/>
            </a:xfrm>
            <a:prstGeom prst="straightConnector1">
              <a:avLst/>
            </a:prstGeom>
            <a:noFill/>
            <a:ln cap="flat" cmpd="sng" w="9525">
              <a:solidFill>
                <a:srgbClr val="595959"/>
              </a:solidFill>
              <a:prstDash val="solid"/>
              <a:round/>
              <a:headEnd len="med" w="med" type="none"/>
              <a:tailEnd len="med" w="med" type="none"/>
            </a:ln>
          </p:spPr>
        </p:cxnSp>
        <p:sp>
          <p:nvSpPr>
            <p:cNvPr id="1474" name="Google Shape;1474;p29"/>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1478"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1481" name="Google Shape;1481;p30"/>
            <p:cNvCxnSpPr/>
            <p:nvPr/>
          </p:nvCxnSpPr>
          <p:spPr>
            <a:xfrm flipH="1" rot="10800000">
              <a:off x="1562083"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1482" name="Google Shape;1482;p30"/>
            <p:cNvCxnSpPr/>
            <p:nvPr/>
          </p:nvCxnSpPr>
          <p:spPr>
            <a:xfrm>
              <a:off x="259558"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1483" name="Google Shape;1483;p30"/>
            <p:cNvCxnSpPr/>
            <p:nvPr/>
          </p:nvCxnSpPr>
          <p:spPr>
            <a:xfrm>
              <a:off x="-6867"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12" name="Google Shape;1512;p30"/>
            <p:cNvCxnSpPr/>
            <p:nvPr/>
          </p:nvCxnSpPr>
          <p:spPr>
            <a:xfrm rot="10800000">
              <a:off x="5995050" y="226600"/>
              <a:ext cx="1504500" cy="224700"/>
            </a:xfrm>
            <a:prstGeom prst="straightConnector1">
              <a:avLst/>
            </a:prstGeom>
            <a:noFill/>
            <a:ln cap="flat" cmpd="sng" w="9525">
              <a:solidFill>
                <a:schemeClr val="dk2"/>
              </a:solidFill>
              <a:prstDash val="solid"/>
              <a:round/>
              <a:headEnd len="med" w="med" type="none"/>
              <a:tailEnd len="med" w="med" type="none"/>
            </a:ln>
          </p:spPr>
        </p:cxnSp>
        <p:cxnSp>
          <p:nvCxnSpPr>
            <p:cNvPr id="1513" name="Google Shape;1513;p30"/>
            <p:cNvCxnSpPr/>
            <p:nvPr/>
          </p:nvCxnSpPr>
          <p:spPr>
            <a:xfrm rot="10800000">
              <a:off x="7512925" y="45785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514" name="Google Shape;1514;p30"/>
            <p:cNvCxnSpPr/>
            <p:nvPr/>
          </p:nvCxnSpPr>
          <p:spPr>
            <a:xfrm flipH="1">
              <a:off x="8348975" y="-6625"/>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30"/>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0"/>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0"/>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0"/>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0"/>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0"/>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4"/>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
          <p:cNvSpPr txBox="1"/>
          <p:nvPr>
            <p:ph type="title"/>
          </p:nvPr>
        </p:nvSpPr>
        <p:spPr>
          <a:xfrm>
            <a:off x="2167128" y="2478024"/>
            <a:ext cx="48096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 name="Google Shape;135;p4"/>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9" name="Google Shape;169;p4"/>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4"/>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71" name="Google Shape;171;p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1546"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31"/>
          <p:cNvSpPr txBox="1"/>
          <p:nvPr>
            <p:ph type="title"/>
          </p:nvPr>
        </p:nvSpPr>
        <p:spPr>
          <a:xfrm>
            <a:off x="2624328" y="1018528"/>
            <a:ext cx="3904500" cy="190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cap="flat" cmpd="sng" w="9525">
              <a:solidFill>
                <a:srgbClr val="595959"/>
              </a:solidFill>
              <a:prstDash val="solid"/>
              <a:round/>
              <a:headEnd len="med" w="med" type="none"/>
              <a:tailEnd len="med" w="med" type="none"/>
            </a:ln>
          </p:spPr>
        </p:cxnSp>
        <p:cxnSp>
          <p:nvCxnSpPr>
            <p:cNvPr id="1553" name="Google Shape;1553;p31"/>
            <p:cNvCxnSpPr/>
            <p:nvPr/>
          </p:nvCxnSpPr>
          <p:spPr>
            <a:xfrm flipH="1" rot="10800000">
              <a:off x="1562083" y="4492325"/>
              <a:ext cx="1342200" cy="315300"/>
            </a:xfrm>
            <a:prstGeom prst="straightConnector1">
              <a:avLst/>
            </a:prstGeom>
            <a:noFill/>
            <a:ln cap="flat" cmpd="sng" w="9525">
              <a:solidFill>
                <a:srgbClr val="595959"/>
              </a:solidFill>
              <a:prstDash val="solid"/>
              <a:round/>
              <a:headEnd len="med" w="med" type="none"/>
              <a:tailEnd len="med" w="med" type="none"/>
            </a:ln>
          </p:spPr>
        </p:cxnSp>
        <p:cxnSp>
          <p:nvCxnSpPr>
            <p:cNvPr id="1554" name="Google Shape;1554;p31"/>
            <p:cNvCxnSpPr/>
            <p:nvPr/>
          </p:nvCxnSpPr>
          <p:spPr>
            <a:xfrm>
              <a:off x="259558" y="4408000"/>
              <a:ext cx="1332000" cy="392100"/>
            </a:xfrm>
            <a:prstGeom prst="straightConnector1">
              <a:avLst/>
            </a:prstGeom>
            <a:noFill/>
            <a:ln cap="flat" cmpd="sng" w="9525">
              <a:solidFill>
                <a:srgbClr val="595959"/>
              </a:solidFill>
              <a:prstDash val="solid"/>
              <a:round/>
              <a:headEnd len="med" w="med" type="none"/>
              <a:tailEnd len="med" w="med" type="none"/>
            </a:ln>
          </p:spPr>
        </p:cxnSp>
        <p:cxnSp>
          <p:nvCxnSpPr>
            <p:cNvPr id="1555" name="Google Shape;1555;p31"/>
            <p:cNvCxnSpPr/>
            <p:nvPr/>
          </p:nvCxnSpPr>
          <p:spPr>
            <a:xfrm>
              <a:off x="-6867" y="3993550"/>
              <a:ext cx="273900" cy="407100"/>
            </a:xfrm>
            <a:prstGeom prst="straightConnector1">
              <a:avLst/>
            </a:prstGeom>
            <a:noFill/>
            <a:ln cap="flat" cmpd="sng" w="9525">
              <a:solidFill>
                <a:srgbClr val="595959"/>
              </a:solidFill>
              <a:prstDash val="solid"/>
              <a:round/>
              <a:headEnd len="med" w="med" type="none"/>
              <a:tailEnd len="med" w="med" type="none"/>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84" name="Google Shape;1584;p31"/>
            <p:cNvCxnSpPr/>
            <p:nvPr/>
          </p:nvCxnSpPr>
          <p:spPr>
            <a:xfrm rot="10800000">
              <a:off x="5995050" y="226600"/>
              <a:ext cx="1504500" cy="224700"/>
            </a:xfrm>
            <a:prstGeom prst="straightConnector1">
              <a:avLst/>
            </a:prstGeom>
            <a:noFill/>
            <a:ln cap="flat" cmpd="sng" w="9525">
              <a:solidFill>
                <a:srgbClr val="595959"/>
              </a:solidFill>
              <a:prstDash val="solid"/>
              <a:round/>
              <a:headEnd len="med" w="med" type="none"/>
              <a:tailEnd len="med" w="med" type="none"/>
            </a:ln>
          </p:spPr>
        </p:cxnSp>
        <p:cxnSp>
          <p:nvCxnSpPr>
            <p:cNvPr id="1585" name="Google Shape;1585;p31"/>
            <p:cNvCxnSpPr/>
            <p:nvPr/>
          </p:nvCxnSpPr>
          <p:spPr>
            <a:xfrm rot="10800000">
              <a:off x="7512925" y="457850"/>
              <a:ext cx="829500" cy="743400"/>
            </a:xfrm>
            <a:prstGeom prst="straightConnector1">
              <a:avLst/>
            </a:prstGeom>
            <a:noFill/>
            <a:ln cap="flat" cmpd="sng" w="9525">
              <a:solidFill>
                <a:srgbClr val="595959"/>
              </a:solidFill>
              <a:prstDash val="solid"/>
              <a:round/>
              <a:headEnd len="med" w="med" type="none"/>
              <a:tailEnd len="med" w="med" type="none"/>
            </a:ln>
          </p:spPr>
        </p:cxnSp>
        <p:cxnSp>
          <p:nvCxnSpPr>
            <p:cNvPr id="1586" name="Google Shape;1586;p31"/>
            <p:cNvCxnSpPr/>
            <p:nvPr/>
          </p:nvCxnSpPr>
          <p:spPr>
            <a:xfrm flipH="1">
              <a:off x="8348975" y="-6625"/>
              <a:ext cx="796500" cy="1188000"/>
            </a:xfrm>
            <a:prstGeom prst="straightConnector1">
              <a:avLst/>
            </a:prstGeom>
            <a:noFill/>
            <a:ln cap="flat" cmpd="sng" w="9525">
              <a:solidFill>
                <a:srgbClr val="595959"/>
              </a:solidFill>
              <a:prstDash val="solid"/>
              <a:round/>
              <a:headEnd len="med" w="med" type="none"/>
              <a:tailEnd len="med" w="med" type="none"/>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31"/>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8" name="Google Shape;1618;p31"/>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19" name="Shape 1619"/>
        <p:cNvGrpSpPr/>
        <p:nvPr/>
      </p:nvGrpSpPr>
      <p:grpSpPr>
        <a:xfrm>
          <a:off x="0" y="0"/>
          <a:ext cx="0" cy="0"/>
          <a:chOff x="0" y="0"/>
          <a:chExt cx="0" cy="0"/>
        </a:xfrm>
      </p:grpSpPr>
      <p:sp>
        <p:nvSpPr>
          <p:cNvPr id="1620" name="Google Shape;1620;p32"/>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1" name="Google Shape;1621;p32"/>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2" name="Google Shape;1622;p32"/>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42" name="Google Shape;1642;p32"/>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76" name="Google Shape;1676;p32"/>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677" name="Google Shape;1677;p32"/>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678" name="Google Shape;1678;p3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5" name="Shape 175"/>
        <p:cNvGrpSpPr/>
        <p:nvPr/>
      </p:nvGrpSpPr>
      <p:grpSpPr>
        <a:xfrm>
          <a:off x="0" y="0"/>
          <a:ext cx="0" cy="0"/>
          <a:chOff x="0" y="0"/>
          <a:chExt cx="0" cy="0"/>
        </a:xfrm>
      </p:grpSpPr>
      <p:sp>
        <p:nvSpPr>
          <p:cNvPr id="176" name="Google Shape;176;p5"/>
          <p:cNvSpPr txBox="1"/>
          <p:nvPr>
            <p:ph type="title"/>
          </p:nvPr>
        </p:nvSpPr>
        <p:spPr>
          <a:xfrm>
            <a:off x="1807671" y="338325"/>
            <a:ext cx="55287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7" name="Google Shape;177;p5"/>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8" name="Google Shape;178;p5"/>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9" name="Google Shape;179;p5"/>
          <p:cNvSpPr txBox="1"/>
          <p:nvPr>
            <p:ph idx="3" type="subTitle"/>
          </p:nvPr>
        </p:nvSpPr>
        <p:spPr>
          <a:xfrm>
            <a:off x="4956048" y="2221992"/>
            <a:ext cx="2084700" cy="283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0" name="Google Shape;180;p5"/>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1" name="Google Shape;181;p5"/>
          <p:cNvSpPr txBox="1"/>
          <p:nvPr>
            <p:ph hasCustomPrompt="1" idx="5" type="title"/>
          </p:nvPr>
        </p:nvSpPr>
        <p:spPr>
          <a:xfrm>
            <a:off x="2779776"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82" name="Google Shape;182;p5"/>
          <p:cNvSpPr txBox="1"/>
          <p:nvPr>
            <p:ph hasCustomPrompt="1" idx="6" type="title"/>
          </p:nvPr>
        </p:nvSpPr>
        <p:spPr>
          <a:xfrm>
            <a:off x="5641848"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2" name="Google Shape;202;p5"/>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5"/>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37" name="Google Shape;237;p5"/>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38" name="Google Shape;238;p5"/>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2" name="Shape 242"/>
        <p:cNvGrpSpPr/>
        <p:nvPr/>
      </p:nvGrpSpPr>
      <p:grpSpPr>
        <a:xfrm>
          <a:off x="0" y="0"/>
          <a:ext cx="0" cy="0"/>
          <a:chOff x="0" y="0"/>
          <a:chExt cx="0" cy="0"/>
        </a:xfrm>
      </p:grpSpPr>
      <p:sp>
        <p:nvSpPr>
          <p:cNvPr id="243" name="Google Shape;243;p6"/>
          <p:cNvSpPr txBox="1"/>
          <p:nvPr>
            <p:ph type="title"/>
          </p:nvPr>
        </p:nvSpPr>
        <p:spPr>
          <a:xfrm>
            <a:off x="1823475" y="338328"/>
            <a:ext cx="54969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3" name="Google Shape;263;p6"/>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7" name="Google Shape;297;p6"/>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6"/>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99" name="Google Shape;299;p6"/>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3" name="Shape 303"/>
        <p:cNvGrpSpPr/>
        <p:nvPr/>
      </p:nvGrpSpPr>
      <p:grpSpPr>
        <a:xfrm>
          <a:off x="0" y="0"/>
          <a:ext cx="0" cy="0"/>
          <a:chOff x="0" y="0"/>
          <a:chExt cx="0" cy="0"/>
        </a:xfrm>
      </p:grpSpPr>
      <p:sp>
        <p:nvSpPr>
          <p:cNvPr id="304" name="Google Shape;304;p7"/>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p:txBody>
      </p:sp>
      <p:sp>
        <p:nvSpPr>
          <p:cNvPr id="305" name="Google Shape;305;p7"/>
          <p:cNvSpPr txBox="1"/>
          <p:nvPr>
            <p:ph type="title"/>
          </p:nvPr>
        </p:nvSpPr>
        <p:spPr>
          <a:xfrm>
            <a:off x="804672" y="3319272"/>
            <a:ext cx="3291900" cy="4023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06" name="Google Shape;306;p7"/>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307" name="Google Shape;307;p7"/>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308" name="Google Shape;308;p7"/>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7"/>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9" name="Google Shape;339;p7"/>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340" name="Google Shape;340;p7"/>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6"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8"/>
          <p:cNvSpPr txBox="1"/>
          <p:nvPr>
            <p:ph type="title"/>
          </p:nvPr>
        </p:nvSpPr>
        <p:spPr>
          <a:xfrm>
            <a:off x="2624328" y="1620753"/>
            <a:ext cx="3904500" cy="190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8"/>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374" name="Google Shape;374;p8"/>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375" name="Google Shape;375;p8"/>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04" name="Google Shape;404;p8"/>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8"/>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06" name="Google Shape;406;p8"/>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8" name="Shape 438"/>
        <p:cNvGrpSpPr/>
        <p:nvPr/>
      </p:nvGrpSpPr>
      <p:grpSpPr>
        <a:xfrm>
          <a:off x="0" y="0"/>
          <a:ext cx="0" cy="0"/>
          <a:chOff x="0" y="0"/>
          <a:chExt cx="0" cy="0"/>
        </a:xfrm>
      </p:grpSpPr>
      <p:sp>
        <p:nvSpPr>
          <p:cNvPr id="439" name="Google Shape;439;p9"/>
          <p:cNvSpPr txBox="1"/>
          <p:nvPr>
            <p:ph type="title"/>
          </p:nvPr>
        </p:nvSpPr>
        <p:spPr>
          <a:xfrm>
            <a:off x="896112" y="2039112"/>
            <a:ext cx="3566100" cy="1362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indent="-317500" lvl="1" marL="914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indent="-317500" lvl="2" marL="1371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indent="-317500" lvl="3" marL="1828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indent="-317500" lvl="4" marL="22860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indent="-317500" lvl="5" marL="2743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indent="-317500" lvl="6" marL="3200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indent="-317500" lvl="7" marL="3657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indent="-317500" lvl="8" marL="4114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cxnSp>
        <p:nvCxnSpPr>
          <p:cNvPr id="441" name="Google Shape;441;p9"/>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9"/>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9"/>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9"/>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9"/>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4" name="Google Shape;474;p9"/>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475" name="Google Shape;475;p9"/>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1" name="Shape 501"/>
        <p:cNvGrpSpPr/>
        <p:nvPr/>
      </p:nvGrpSpPr>
      <p:grpSpPr>
        <a:xfrm>
          <a:off x="0" y="0"/>
          <a:ext cx="0" cy="0"/>
          <a:chOff x="0" y="0"/>
          <a:chExt cx="0" cy="0"/>
        </a:xfrm>
      </p:grpSpPr>
      <p:sp>
        <p:nvSpPr>
          <p:cNvPr id="502" name="Google Shape;502;p10"/>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p:txBody>
      </p:sp>
      <p:sp>
        <p:nvSpPr>
          <p:cNvPr id="503" name="Google Shape;503;p1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cxnSp>
        <p:nvCxnSpPr>
          <p:cNvPr id="504" name="Google Shape;504;p10"/>
          <p:cNvCxnSpPr/>
          <p:nvPr/>
        </p:nvCxnSpPr>
        <p:spPr>
          <a:xfrm>
            <a:off x="590450" y="4340600"/>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505" name="Google Shape;505;p10"/>
          <p:cNvCxnSpPr/>
          <p:nvPr/>
        </p:nvCxnSpPr>
        <p:spPr>
          <a:xfrm flipH="1" rot="10800000">
            <a:off x="7975" y="4332600"/>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10"/>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519" name="Google Shape;519;p10"/>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drive.google.com/file/d/1S7xkVQB1EqaBRfP2WRhcaNqUeG8WB0T0/view"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drive.google.com/file/d/1bDcv0KiLMyJ1hCyoLgDsabwDAx6s1gls/view"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5" Type="http://schemas.openxmlformats.org/officeDocument/2006/relationships/image" Target="../media/image22.jpg"/><Relationship Id="rId6" Type="http://schemas.openxmlformats.org/officeDocument/2006/relationships/image" Target="../media/image4.png"/><Relationship Id="rId7" Type="http://schemas.openxmlformats.org/officeDocument/2006/relationships/image" Target="../media/image3.jpg"/><Relationship Id="rId8"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33"/>
          <p:cNvSpPr txBox="1"/>
          <p:nvPr>
            <p:ph type="ctrTitle"/>
          </p:nvPr>
        </p:nvSpPr>
        <p:spPr>
          <a:xfrm>
            <a:off x="1455150" y="834975"/>
            <a:ext cx="6233700" cy="22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Design Review 3: </a:t>
            </a:r>
            <a:endParaRPr sz="5000"/>
          </a:p>
          <a:p>
            <a:pPr indent="0" lvl="0" marL="0" rtl="0" algn="ctr">
              <a:spcBef>
                <a:spcPts val="0"/>
              </a:spcBef>
              <a:spcAft>
                <a:spcPts val="0"/>
              </a:spcAft>
              <a:buNone/>
            </a:pPr>
            <a:r>
              <a:rPr lang="en" sz="4000"/>
              <a:t>Team 12 HelloWorldByMe</a:t>
            </a:r>
            <a:endParaRPr sz="4000"/>
          </a:p>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Facilitating Communication Between</a:t>
            </a:r>
            <a:endParaRPr sz="20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Local Governments and Non-Profit Service Providers</a:t>
            </a:r>
            <a:endParaRPr sz="2000">
              <a:latin typeface="Barlow Semi Condensed"/>
              <a:ea typeface="Barlow Semi Condensed"/>
              <a:cs typeface="Barlow Semi Condensed"/>
              <a:sym typeface="Barlow Semi Condensed"/>
            </a:endParaRPr>
          </a:p>
        </p:txBody>
      </p:sp>
      <p:pic>
        <p:nvPicPr>
          <p:cNvPr id="1687" name="Google Shape;1687;p33"/>
          <p:cNvPicPr preferRelativeResize="0"/>
          <p:nvPr/>
        </p:nvPicPr>
        <p:blipFill>
          <a:blip r:embed="rId3">
            <a:alphaModFix/>
          </a:blip>
          <a:stretch>
            <a:fillRect/>
          </a:stretch>
        </p:blipFill>
        <p:spPr>
          <a:xfrm>
            <a:off x="3916150" y="3340925"/>
            <a:ext cx="1311675" cy="1311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42"/>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Messaging System</a:t>
            </a:r>
            <a:endParaRPr>
              <a:solidFill>
                <a:srgbClr val="000000"/>
              </a:solidFill>
            </a:endParaRPr>
          </a:p>
        </p:txBody>
      </p:sp>
      <p:sp>
        <p:nvSpPr>
          <p:cNvPr id="2032" name="Google Shape;2032;p42"/>
          <p:cNvSpPr txBox="1"/>
          <p:nvPr>
            <p:ph idx="1" type="body"/>
          </p:nvPr>
        </p:nvSpPr>
        <p:spPr>
          <a:xfrm>
            <a:off x="133275" y="1077000"/>
            <a:ext cx="3618300" cy="3041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Send messages based on role</a:t>
            </a:r>
            <a:endParaRPr sz="2500"/>
          </a:p>
          <a:p>
            <a:pPr indent="-387350" lvl="0" marL="457200" rtl="0" algn="l">
              <a:spcBef>
                <a:spcPts val="0"/>
              </a:spcBef>
              <a:spcAft>
                <a:spcPts val="0"/>
              </a:spcAft>
              <a:buSzPts val="2500"/>
              <a:buChar char="-"/>
            </a:pPr>
            <a:r>
              <a:rPr lang="en" sz="2500"/>
              <a:t>Delete messages</a:t>
            </a:r>
            <a:endParaRPr sz="2500"/>
          </a:p>
          <a:p>
            <a:pPr indent="-387350" lvl="0" marL="457200" rtl="0" algn="l">
              <a:spcBef>
                <a:spcPts val="0"/>
              </a:spcBef>
              <a:spcAft>
                <a:spcPts val="0"/>
              </a:spcAft>
              <a:buSzPts val="2500"/>
              <a:buChar char="-"/>
            </a:pPr>
            <a:r>
              <a:rPr lang="en" sz="2500"/>
              <a:t>Create multiple message chains</a:t>
            </a:r>
            <a:endParaRPr sz="2500"/>
          </a:p>
        </p:txBody>
      </p:sp>
      <p:pic>
        <p:nvPicPr>
          <p:cNvPr id="2033" name="Google Shape;2033;p42"/>
          <p:cNvPicPr preferRelativeResize="0"/>
          <p:nvPr/>
        </p:nvPicPr>
        <p:blipFill>
          <a:blip r:embed="rId3">
            <a:alphaModFix/>
          </a:blip>
          <a:stretch>
            <a:fillRect/>
          </a:stretch>
        </p:blipFill>
        <p:spPr>
          <a:xfrm>
            <a:off x="7188838" y="95600"/>
            <a:ext cx="1539774" cy="5143499"/>
          </a:xfrm>
          <a:prstGeom prst="rect">
            <a:avLst/>
          </a:prstGeom>
          <a:noFill/>
          <a:ln>
            <a:noFill/>
          </a:ln>
        </p:spPr>
      </p:pic>
      <p:pic>
        <p:nvPicPr>
          <p:cNvPr id="2034" name="Google Shape;2034;p42"/>
          <p:cNvPicPr preferRelativeResize="0"/>
          <p:nvPr/>
        </p:nvPicPr>
        <p:blipFill>
          <a:blip r:embed="rId4">
            <a:alphaModFix/>
          </a:blip>
          <a:stretch>
            <a:fillRect/>
          </a:stretch>
        </p:blipFill>
        <p:spPr>
          <a:xfrm>
            <a:off x="4067113" y="932772"/>
            <a:ext cx="2806201" cy="39059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43"/>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User Interface</a:t>
            </a:r>
            <a:endParaRPr/>
          </a:p>
        </p:txBody>
      </p:sp>
      <p:pic>
        <p:nvPicPr>
          <p:cNvPr id="2040" name="Google Shape;2040;p43"/>
          <p:cNvPicPr preferRelativeResize="0"/>
          <p:nvPr/>
        </p:nvPicPr>
        <p:blipFill>
          <a:blip r:embed="rId3">
            <a:alphaModFix/>
          </a:blip>
          <a:stretch>
            <a:fillRect/>
          </a:stretch>
        </p:blipFill>
        <p:spPr>
          <a:xfrm>
            <a:off x="321725" y="932772"/>
            <a:ext cx="8202883" cy="39059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44"/>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Prototype &amp; Product Review - Organizations and Messaging</a:t>
            </a:r>
            <a:endParaRPr/>
          </a:p>
        </p:txBody>
      </p:sp>
      <p:pic>
        <p:nvPicPr>
          <p:cNvPr id="2046" name="Google Shape;2046;p44" title="org_message_x2.mp4">
            <a:hlinkClick r:id="rId3"/>
          </p:cNvPr>
          <p:cNvPicPr preferRelativeResize="0"/>
          <p:nvPr/>
        </p:nvPicPr>
        <p:blipFill>
          <a:blip r:embed="rId4">
            <a:alphaModFix/>
          </a:blip>
          <a:stretch>
            <a:fillRect/>
          </a:stretch>
        </p:blipFill>
        <p:spPr>
          <a:xfrm>
            <a:off x="1100075" y="1146000"/>
            <a:ext cx="6943850" cy="390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6"/>
                                        </p:tgtEl>
                                        <p:attrNameLst>
                                          <p:attrName>style.visibility</p:attrName>
                                        </p:attrNameLst>
                                      </p:cBhvr>
                                      <p:to>
                                        <p:strVal val="visible"/>
                                      </p:to>
                                    </p:set>
                                    <p:animEffect filter="fade" transition="in">
                                      <p:cBhvr>
                                        <p:cTn dur="1000"/>
                                        <p:tgtEl>
                                          <p:spTgt spid="20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sp>
        <p:nvSpPr>
          <p:cNvPr id="2051" name="Google Shape;2051;p45"/>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Prototype &amp; Product Review - Navigation and Service Matching</a:t>
            </a:r>
            <a:endParaRPr/>
          </a:p>
        </p:txBody>
      </p:sp>
      <p:pic>
        <p:nvPicPr>
          <p:cNvPr id="2052" name="Google Shape;2052;p45" title="nav_x2.mp4">
            <a:hlinkClick r:id="rId3"/>
          </p:cNvPr>
          <p:cNvPicPr preferRelativeResize="0"/>
          <p:nvPr/>
        </p:nvPicPr>
        <p:blipFill>
          <a:blip r:embed="rId4">
            <a:alphaModFix/>
          </a:blip>
          <a:stretch>
            <a:fillRect/>
          </a:stretch>
        </p:blipFill>
        <p:spPr>
          <a:xfrm>
            <a:off x="1102163" y="1121822"/>
            <a:ext cx="6943872" cy="39059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2"/>
                                        </p:tgtEl>
                                        <p:attrNameLst>
                                          <p:attrName>style.visibility</p:attrName>
                                        </p:attrNameLst>
                                      </p:cBhvr>
                                      <p:to>
                                        <p:strVal val="visible"/>
                                      </p:to>
                                    </p:set>
                                    <p:animEffect filter="fade" transition="in">
                                      <p:cBhvr>
                                        <p:cTn dur="1000"/>
                                        <p:tgtEl>
                                          <p:spTgt spid="20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6" name="Shape 2056"/>
        <p:cNvGrpSpPr/>
        <p:nvPr/>
      </p:nvGrpSpPr>
      <p:grpSpPr>
        <a:xfrm>
          <a:off x="0" y="0"/>
          <a:ext cx="0" cy="0"/>
          <a:chOff x="0" y="0"/>
          <a:chExt cx="0" cy="0"/>
        </a:xfrm>
      </p:grpSpPr>
      <p:sp>
        <p:nvSpPr>
          <p:cNvPr id="2057" name="Google Shape;2057;p46"/>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Challenges &amp; Resolutions</a:t>
            </a:r>
            <a:endParaRPr/>
          </a:p>
        </p:txBody>
      </p:sp>
      <p:sp>
        <p:nvSpPr>
          <p:cNvPr id="2058" name="Google Shape;2058;p46"/>
          <p:cNvSpPr/>
          <p:nvPr/>
        </p:nvSpPr>
        <p:spPr>
          <a:xfrm>
            <a:off x="962534" y="1079800"/>
            <a:ext cx="19635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9" name="Google Shape;2059;p46"/>
          <p:cNvSpPr/>
          <p:nvPr/>
        </p:nvSpPr>
        <p:spPr>
          <a:xfrm>
            <a:off x="962534" y="2245511"/>
            <a:ext cx="19635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0" name="Google Shape;2060;p46"/>
          <p:cNvSpPr/>
          <p:nvPr/>
        </p:nvSpPr>
        <p:spPr>
          <a:xfrm>
            <a:off x="962534" y="3411222"/>
            <a:ext cx="19635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1" name="Google Shape;2061;p46"/>
          <p:cNvSpPr txBox="1"/>
          <p:nvPr/>
        </p:nvSpPr>
        <p:spPr>
          <a:xfrm>
            <a:off x="1381881" y="1268776"/>
            <a:ext cx="11250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Barlow Semi Condensed"/>
                <a:ea typeface="Barlow Semi Condensed"/>
                <a:cs typeface="Barlow Semi Condensed"/>
                <a:sym typeface="Barlow Semi Condensed"/>
              </a:rPr>
              <a:t>Testing</a:t>
            </a:r>
            <a:r>
              <a:rPr lang="en" sz="2000">
                <a:latin typeface="Barlow Semi Condensed"/>
                <a:ea typeface="Barlow Semi Condensed"/>
                <a:cs typeface="Barlow Semi Condensed"/>
                <a:sym typeface="Barlow Semi Condensed"/>
              </a:rPr>
              <a:t> Plans</a:t>
            </a:r>
            <a:endParaRPr sz="2000">
              <a:latin typeface="Barlow Semi Condensed"/>
              <a:ea typeface="Barlow Semi Condensed"/>
              <a:cs typeface="Barlow Semi Condensed"/>
              <a:sym typeface="Barlow Semi Condensed"/>
            </a:endParaRPr>
          </a:p>
        </p:txBody>
      </p:sp>
      <p:sp>
        <p:nvSpPr>
          <p:cNvPr id="2062" name="Google Shape;2062;p46"/>
          <p:cNvSpPr txBox="1"/>
          <p:nvPr/>
        </p:nvSpPr>
        <p:spPr>
          <a:xfrm>
            <a:off x="1138680" y="2271453"/>
            <a:ext cx="1611300" cy="7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EC2 Instances</a:t>
            </a:r>
            <a:endParaRPr sz="2000">
              <a:latin typeface="Barlow Semi Condensed"/>
              <a:ea typeface="Barlow Semi Condensed"/>
              <a:cs typeface="Barlow Semi Condensed"/>
              <a:sym typeface="Barlow Semi Condensed"/>
            </a:endParaRPr>
          </a:p>
        </p:txBody>
      </p:sp>
      <p:sp>
        <p:nvSpPr>
          <p:cNvPr id="2063" name="Google Shape;2063;p46"/>
          <p:cNvSpPr txBox="1"/>
          <p:nvPr/>
        </p:nvSpPr>
        <p:spPr>
          <a:xfrm>
            <a:off x="896225" y="3337947"/>
            <a:ext cx="2096100" cy="7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Learning curve</a:t>
            </a:r>
            <a:endParaRPr sz="20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 (Nginx, React, Postgres)</a:t>
            </a:r>
            <a:endParaRPr sz="2000">
              <a:latin typeface="Barlow Semi Condensed"/>
              <a:ea typeface="Barlow Semi Condensed"/>
              <a:cs typeface="Barlow Semi Condensed"/>
              <a:sym typeface="Barlow Semi Condensed"/>
            </a:endParaRPr>
          </a:p>
        </p:txBody>
      </p:sp>
      <p:sp>
        <p:nvSpPr>
          <p:cNvPr id="2064" name="Google Shape;2064;p46"/>
          <p:cNvSpPr/>
          <p:nvPr/>
        </p:nvSpPr>
        <p:spPr>
          <a:xfrm>
            <a:off x="3122153" y="1387700"/>
            <a:ext cx="2511900" cy="4623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5" name="Google Shape;2065;p46"/>
          <p:cNvSpPr/>
          <p:nvPr/>
        </p:nvSpPr>
        <p:spPr>
          <a:xfrm>
            <a:off x="3122153" y="2535659"/>
            <a:ext cx="2511900" cy="4623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6" name="Google Shape;2066;p46"/>
          <p:cNvSpPr/>
          <p:nvPr/>
        </p:nvSpPr>
        <p:spPr>
          <a:xfrm>
            <a:off x="3122153" y="3683658"/>
            <a:ext cx="2511900" cy="4623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7" name="Google Shape;2067;p46"/>
          <p:cNvSpPr/>
          <p:nvPr/>
        </p:nvSpPr>
        <p:spPr>
          <a:xfrm>
            <a:off x="6006250" y="3467150"/>
            <a:ext cx="23070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New Technologies</a:t>
            </a:r>
            <a:endParaRPr sz="2000">
              <a:latin typeface="Barlow Semi Condensed"/>
              <a:ea typeface="Barlow Semi Condensed"/>
              <a:cs typeface="Barlow Semi Condensed"/>
              <a:sym typeface="Barlow Semi Condensed"/>
            </a:endParaRPr>
          </a:p>
        </p:txBody>
      </p:sp>
      <p:sp>
        <p:nvSpPr>
          <p:cNvPr id="2068" name="Google Shape;2068;p46"/>
          <p:cNvSpPr/>
          <p:nvPr/>
        </p:nvSpPr>
        <p:spPr>
          <a:xfrm>
            <a:off x="6006247" y="2317825"/>
            <a:ext cx="2307000" cy="9429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9" name="Google Shape;2069;p46"/>
          <p:cNvSpPr/>
          <p:nvPr/>
        </p:nvSpPr>
        <p:spPr>
          <a:xfrm>
            <a:off x="6001018" y="1126132"/>
            <a:ext cx="23070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Integrated Technologies</a:t>
            </a:r>
            <a:endParaRPr sz="2000">
              <a:latin typeface="Barlow Semi Condensed"/>
              <a:ea typeface="Barlow Semi Condensed"/>
              <a:cs typeface="Barlow Semi Condensed"/>
              <a:sym typeface="Barlow Semi Condensed"/>
            </a:endParaRPr>
          </a:p>
        </p:txBody>
      </p:sp>
      <p:sp>
        <p:nvSpPr>
          <p:cNvPr id="2070" name="Google Shape;2070;p46"/>
          <p:cNvSpPr txBox="1"/>
          <p:nvPr/>
        </p:nvSpPr>
        <p:spPr>
          <a:xfrm>
            <a:off x="6045422" y="2317937"/>
            <a:ext cx="2307000" cy="9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Blocked Server Instances </a:t>
            </a:r>
            <a:endParaRPr sz="2000">
              <a:latin typeface="Barlow Semi Condensed"/>
              <a:ea typeface="Barlow Semi Condensed"/>
              <a:cs typeface="Barlow Semi Condensed"/>
              <a:sym typeface="Barlow Semi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4" name="Shape 2074"/>
        <p:cNvGrpSpPr/>
        <p:nvPr/>
      </p:nvGrpSpPr>
      <p:grpSpPr>
        <a:xfrm>
          <a:off x="0" y="0"/>
          <a:ext cx="0" cy="0"/>
          <a:chOff x="0" y="0"/>
          <a:chExt cx="0" cy="0"/>
        </a:xfrm>
      </p:grpSpPr>
      <p:sp>
        <p:nvSpPr>
          <p:cNvPr id="2075" name="Google Shape;2075;p47"/>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 Plan</a:t>
            </a:r>
            <a:endParaRPr/>
          </a:p>
        </p:txBody>
      </p:sp>
      <p:sp>
        <p:nvSpPr>
          <p:cNvPr id="2076" name="Google Shape;2076;p47"/>
          <p:cNvSpPr txBox="1"/>
          <p:nvPr>
            <p:ph idx="1" type="subTitle"/>
          </p:nvPr>
        </p:nvSpPr>
        <p:spPr>
          <a:xfrm>
            <a:off x="3694176" y="2414016"/>
            <a:ext cx="1764900" cy="3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77" name="Google Shape;2077;p47"/>
          <p:cNvSpPr txBox="1"/>
          <p:nvPr>
            <p:ph idx="2" type="subTitle"/>
          </p:nvPr>
        </p:nvSpPr>
        <p:spPr>
          <a:xfrm>
            <a:off x="1024128" y="2414016"/>
            <a:ext cx="1764900" cy="3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78" name="Google Shape;2078;p47"/>
          <p:cNvSpPr txBox="1"/>
          <p:nvPr>
            <p:ph idx="3" type="subTitle"/>
          </p:nvPr>
        </p:nvSpPr>
        <p:spPr>
          <a:xfrm>
            <a:off x="6355080" y="2414016"/>
            <a:ext cx="1764900" cy="3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79" name="Google Shape;2079;p47"/>
          <p:cNvSpPr txBox="1"/>
          <p:nvPr>
            <p:ph idx="4" type="subTitle"/>
          </p:nvPr>
        </p:nvSpPr>
        <p:spPr>
          <a:xfrm>
            <a:off x="3694176" y="2825496"/>
            <a:ext cx="1764900" cy="10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80" name="Google Shape;2080;p47"/>
          <p:cNvSpPr txBox="1"/>
          <p:nvPr>
            <p:ph idx="5" type="subTitle"/>
          </p:nvPr>
        </p:nvSpPr>
        <p:spPr>
          <a:xfrm>
            <a:off x="1024128" y="2825496"/>
            <a:ext cx="1764900" cy="10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81" name="Google Shape;2081;p47"/>
          <p:cNvSpPr txBox="1"/>
          <p:nvPr>
            <p:ph idx="6" type="subTitle"/>
          </p:nvPr>
        </p:nvSpPr>
        <p:spPr>
          <a:xfrm>
            <a:off x="6355080" y="2825496"/>
            <a:ext cx="1764900" cy="10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082" name="Google Shape;2082;p47"/>
          <p:cNvPicPr preferRelativeResize="0"/>
          <p:nvPr/>
        </p:nvPicPr>
        <p:blipFill>
          <a:blip r:embed="rId3">
            <a:alphaModFix/>
          </a:blip>
          <a:stretch>
            <a:fillRect/>
          </a:stretch>
        </p:blipFill>
        <p:spPr>
          <a:xfrm>
            <a:off x="775750" y="1138175"/>
            <a:ext cx="2143125" cy="2143125"/>
          </a:xfrm>
          <a:prstGeom prst="rect">
            <a:avLst/>
          </a:prstGeom>
          <a:noFill/>
          <a:ln>
            <a:noFill/>
          </a:ln>
        </p:spPr>
      </p:pic>
      <p:pic>
        <p:nvPicPr>
          <p:cNvPr id="2083" name="Google Shape;2083;p47"/>
          <p:cNvPicPr preferRelativeResize="0"/>
          <p:nvPr/>
        </p:nvPicPr>
        <p:blipFill>
          <a:blip r:embed="rId4">
            <a:alphaModFix/>
          </a:blip>
          <a:stretch>
            <a:fillRect/>
          </a:stretch>
        </p:blipFill>
        <p:spPr>
          <a:xfrm>
            <a:off x="5888150" y="860387"/>
            <a:ext cx="2698738" cy="2698738"/>
          </a:xfrm>
          <a:prstGeom prst="rect">
            <a:avLst/>
          </a:prstGeom>
          <a:noFill/>
          <a:ln>
            <a:noFill/>
          </a:ln>
        </p:spPr>
      </p:pic>
      <p:pic>
        <p:nvPicPr>
          <p:cNvPr id="2084" name="Google Shape;2084;p47"/>
          <p:cNvPicPr preferRelativeResize="0"/>
          <p:nvPr/>
        </p:nvPicPr>
        <p:blipFill>
          <a:blip r:embed="rId5">
            <a:alphaModFix/>
          </a:blip>
          <a:stretch>
            <a:fillRect/>
          </a:stretch>
        </p:blipFill>
        <p:spPr>
          <a:xfrm>
            <a:off x="2634975" y="2886837"/>
            <a:ext cx="3746101" cy="202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8" name="Shape 2088"/>
        <p:cNvGrpSpPr/>
        <p:nvPr/>
      </p:nvGrpSpPr>
      <p:grpSpPr>
        <a:xfrm>
          <a:off x="0" y="0"/>
          <a:ext cx="0" cy="0"/>
          <a:chOff x="0" y="0"/>
          <a:chExt cx="0" cy="0"/>
        </a:xfrm>
      </p:grpSpPr>
      <p:sp>
        <p:nvSpPr>
          <p:cNvPr id="2089" name="Google Shape;2089;p48"/>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Schedule</a:t>
            </a:r>
            <a:endParaRPr/>
          </a:p>
          <a:p>
            <a:pPr indent="0" lvl="0" marL="0" rtl="0" algn="ctr">
              <a:spcBef>
                <a:spcPts val="0"/>
              </a:spcBef>
              <a:spcAft>
                <a:spcPts val="0"/>
              </a:spcAft>
              <a:buNone/>
            </a:pPr>
            <a:r>
              <a:t/>
            </a:r>
            <a:endParaRPr/>
          </a:p>
        </p:txBody>
      </p:sp>
      <p:grpSp>
        <p:nvGrpSpPr>
          <p:cNvPr id="2090" name="Google Shape;2090;p48"/>
          <p:cNvGrpSpPr/>
          <p:nvPr/>
        </p:nvGrpSpPr>
        <p:grpSpPr>
          <a:xfrm>
            <a:off x="477739" y="1134639"/>
            <a:ext cx="2156008" cy="3328446"/>
            <a:chOff x="1083025" y="1521909"/>
            <a:chExt cx="1834900" cy="2367316"/>
          </a:xfrm>
        </p:grpSpPr>
        <p:sp>
          <p:nvSpPr>
            <p:cNvPr id="2091" name="Google Shape;2091;p48"/>
            <p:cNvSpPr txBox="1"/>
            <p:nvPr/>
          </p:nvSpPr>
          <p:spPr>
            <a:xfrm>
              <a:off x="1555912" y="1521909"/>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0C57D3"/>
                  </a:solidFill>
                  <a:latin typeface="Roboto"/>
                  <a:ea typeface="Roboto"/>
                  <a:cs typeface="Roboto"/>
                  <a:sym typeface="Roboto"/>
                </a:rPr>
                <a:t>April</a:t>
              </a:r>
              <a:endParaRPr sz="1500">
                <a:solidFill>
                  <a:srgbClr val="0C57D3"/>
                </a:solidFill>
                <a:latin typeface="Roboto"/>
                <a:ea typeface="Roboto"/>
                <a:cs typeface="Roboto"/>
                <a:sym typeface="Roboto"/>
              </a:endParaRPr>
            </a:p>
          </p:txBody>
        </p:sp>
        <p:sp>
          <p:nvSpPr>
            <p:cNvPr id="2092" name="Google Shape;2092;p48"/>
            <p:cNvSpPr txBox="1"/>
            <p:nvPr/>
          </p:nvSpPr>
          <p:spPr>
            <a:xfrm>
              <a:off x="1235821" y="2695032"/>
              <a:ext cx="16629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0C57D3"/>
                  </a:solidFill>
                  <a:latin typeface="Roboto"/>
                  <a:ea typeface="Roboto"/>
                  <a:cs typeface="Roboto"/>
                  <a:sym typeface="Roboto"/>
                </a:rPr>
                <a:t>Final Mock Ups</a:t>
              </a:r>
              <a:endParaRPr b="1" sz="1700">
                <a:solidFill>
                  <a:srgbClr val="0C57D3"/>
                </a:solidFill>
                <a:latin typeface="Roboto"/>
                <a:ea typeface="Roboto"/>
                <a:cs typeface="Roboto"/>
                <a:sym typeface="Roboto"/>
              </a:endParaRPr>
            </a:p>
          </p:txBody>
        </p:sp>
        <p:sp>
          <p:nvSpPr>
            <p:cNvPr id="2093" name="Google Shape;2093;p4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C57D3"/>
                  </a:solidFill>
                  <a:latin typeface="Roboto"/>
                  <a:ea typeface="Roboto"/>
                  <a:cs typeface="Roboto"/>
                  <a:sym typeface="Roboto"/>
                </a:rPr>
                <a:t>Finalize</a:t>
              </a:r>
              <a:r>
                <a:rPr lang="en">
                  <a:solidFill>
                    <a:srgbClr val="0C57D3"/>
                  </a:solidFill>
                  <a:latin typeface="Roboto"/>
                  <a:ea typeface="Roboto"/>
                  <a:cs typeface="Roboto"/>
                  <a:sym typeface="Roboto"/>
                </a:rPr>
                <a:t> the finishing touches to prepare for user testing</a:t>
              </a:r>
              <a:endParaRPr>
                <a:solidFill>
                  <a:srgbClr val="0C57D3"/>
                </a:solidFill>
                <a:latin typeface="Roboto"/>
                <a:ea typeface="Roboto"/>
                <a:cs typeface="Roboto"/>
                <a:sym typeface="Roboto"/>
              </a:endParaRPr>
            </a:p>
          </p:txBody>
        </p:sp>
        <p:cxnSp>
          <p:nvCxnSpPr>
            <p:cNvPr id="2094" name="Google Shape;2094;p48"/>
            <p:cNvCxnSpPr/>
            <p:nvPr/>
          </p:nvCxnSpPr>
          <p:spPr>
            <a:xfrm>
              <a:off x="2180202" y="1695421"/>
              <a:ext cx="718500" cy="741900"/>
            </a:xfrm>
            <a:prstGeom prst="straightConnector1">
              <a:avLst/>
            </a:prstGeom>
            <a:noFill/>
            <a:ln cap="flat" cmpd="sng" w="9525">
              <a:solidFill>
                <a:srgbClr val="0D5CDF"/>
              </a:solidFill>
              <a:prstDash val="solid"/>
              <a:round/>
              <a:headEnd len="sm" w="sm" type="none"/>
              <a:tailEnd len="sm" w="sm" type="none"/>
            </a:ln>
          </p:spPr>
        </p:cxnSp>
        <p:sp>
          <p:nvSpPr>
            <p:cNvPr id="2095" name="Google Shape;2095;p48"/>
            <p:cNvSpPr/>
            <p:nvPr/>
          </p:nvSpPr>
          <p:spPr>
            <a:xfrm flipH="1">
              <a:off x="1083025" y="2306625"/>
              <a:ext cx="1834800" cy="143400"/>
            </a:xfrm>
            <a:prstGeom prst="parallelogram">
              <a:avLst>
                <a:gd fmla="val 96952" name="adj"/>
              </a:avLst>
            </a:prstGeom>
            <a:solidFill>
              <a:srgbClr val="0D5C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96" name="Google Shape;2096;p48"/>
            <p:cNvSpPr/>
            <p:nvPr/>
          </p:nvSpPr>
          <p:spPr>
            <a:xfrm>
              <a:off x="1083125" y="2460449"/>
              <a:ext cx="1834800" cy="143400"/>
            </a:xfrm>
            <a:prstGeom prst="parallelogram">
              <a:avLst>
                <a:gd fmla="val 96952" name="adj"/>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7" name="Google Shape;2097;p48"/>
          <p:cNvGrpSpPr/>
          <p:nvPr/>
        </p:nvGrpSpPr>
        <p:grpSpPr>
          <a:xfrm>
            <a:off x="2485703" y="1082289"/>
            <a:ext cx="2156008" cy="3380796"/>
            <a:chOff x="1083025" y="1484676"/>
            <a:chExt cx="1834900" cy="2404549"/>
          </a:xfrm>
        </p:grpSpPr>
        <p:sp>
          <p:nvSpPr>
            <p:cNvPr id="2098" name="Google Shape;2098;p48"/>
            <p:cNvSpPr txBox="1"/>
            <p:nvPr/>
          </p:nvSpPr>
          <p:spPr>
            <a:xfrm>
              <a:off x="1555891" y="1484676"/>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0C57D3"/>
                  </a:solidFill>
                  <a:latin typeface="Roboto"/>
                  <a:ea typeface="Roboto"/>
                  <a:cs typeface="Roboto"/>
                  <a:sym typeface="Roboto"/>
                </a:rPr>
                <a:t>April</a:t>
              </a:r>
              <a:endParaRPr sz="1500">
                <a:solidFill>
                  <a:srgbClr val="0C57D3"/>
                </a:solidFill>
                <a:latin typeface="Roboto"/>
                <a:ea typeface="Roboto"/>
                <a:cs typeface="Roboto"/>
                <a:sym typeface="Roboto"/>
              </a:endParaRPr>
            </a:p>
          </p:txBody>
        </p:sp>
        <p:sp>
          <p:nvSpPr>
            <p:cNvPr id="2099" name="Google Shape;2099;p4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0C57D3"/>
                  </a:solidFill>
                  <a:latin typeface="Roboto"/>
                  <a:ea typeface="Roboto"/>
                  <a:cs typeface="Roboto"/>
                  <a:sym typeface="Roboto"/>
                </a:rPr>
                <a:t>Testing &amp; Validation</a:t>
              </a:r>
              <a:endParaRPr b="1" sz="1700">
                <a:solidFill>
                  <a:srgbClr val="0C57D3"/>
                </a:solidFill>
                <a:latin typeface="Roboto"/>
                <a:ea typeface="Roboto"/>
                <a:cs typeface="Roboto"/>
                <a:sym typeface="Roboto"/>
              </a:endParaRPr>
            </a:p>
          </p:txBody>
        </p:sp>
        <p:sp>
          <p:nvSpPr>
            <p:cNvPr id="2100" name="Google Shape;2100;p4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C57D3"/>
                  </a:solidFill>
                  <a:latin typeface="Roboto"/>
                  <a:ea typeface="Roboto"/>
                  <a:cs typeface="Roboto"/>
                  <a:sym typeface="Roboto"/>
                </a:rPr>
                <a:t>Start Final Testing </a:t>
              </a:r>
              <a:endParaRPr>
                <a:solidFill>
                  <a:srgbClr val="0C57D3"/>
                </a:solidFill>
                <a:latin typeface="Roboto"/>
                <a:ea typeface="Roboto"/>
                <a:cs typeface="Roboto"/>
                <a:sym typeface="Roboto"/>
              </a:endParaRPr>
            </a:p>
          </p:txBody>
        </p:sp>
        <p:cxnSp>
          <p:nvCxnSpPr>
            <p:cNvPr id="2101" name="Google Shape;2101;p48"/>
            <p:cNvCxnSpPr/>
            <p:nvPr/>
          </p:nvCxnSpPr>
          <p:spPr>
            <a:xfrm>
              <a:off x="2180202" y="1695421"/>
              <a:ext cx="718500" cy="741900"/>
            </a:xfrm>
            <a:prstGeom prst="straightConnector1">
              <a:avLst/>
            </a:prstGeom>
            <a:noFill/>
            <a:ln cap="flat" cmpd="sng" w="9525">
              <a:solidFill>
                <a:srgbClr val="0D5CDF"/>
              </a:solidFill>
              <a:prstDash val="solid"/>
              <a:round/>
              <a:headEnd len="sm" w="sm" type="none"/>
              <a:tailEnd len="sm" w="sm" type="none"/>
            </a:ln>
          </p:spPr>
        </p:cxnSp>
        <p:sp>
          <p:nvSpPr>
            <p:cNvPr id="2102" name="Google Shape;2102;p48"/>
            <p:cNvSpPr/>
            <p:nvPr/>
          </p:nvSpPr>
          <p:spPr>
            <a:xfrm flipH="1">
              <a:off x="1083025" y="2306625"/>
              <a:ext cx="1834800" cy="143400"/>
            </a:xfrm>
            <a:prstGeom prst="parallelogram">
              <a:avLst>
                <a:gd fmla="val 96952" name="adj"/>
              </a:avLst>
            </a:prstGeom>
            <a:solidFill>
              <a:srgbClr val="0D5C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03" name="Google Shape;2103;p48"/>
            <p:cNvSpPr/>
            <p:nvPr/>
          </p:nvSpPr>
          <p:spPr>
            <a:xfrm>
              <a:off x="1083125" y="2460449"/>
              <a:ext cx="1834800" cy="143400"/>
            </a:xfrm>
            <a:prstGeom prst="parallelogram">
              <a:avLst>
                <a:gd fmla="val 96952" name="adj"/>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4" name="Google Shape;2104;p48"/>
          <p:cNvGrpSpPr/>
          <p:nvPr/>
        </p:nvGrpSpPr>
        <p:grpSpPr>
          <a:xfrm>
            <a:off x="4497070" y="1134639"/>
            <a:ext cx="2156007" cy="3327446"/>
            <a:chOff x="1083025" y="1522620"/>
            <a:chExt cx="1834900" cy="2366605"/>
          </a:xfrm>
        </p:grpSpPr>
        <p:sp>
          <p:nvSpPr>
            <p:cNvPr id="2105" name="Google Shape;2105;p48"/>
            <p:cNvSpPr txBox="1"/>
            <p:nvPr/>
          </p:nvSpPr>
          <p:spPr>
            <a:xfrm>
              <a:off x="1555891" y="152262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858585"/>
                  </a:solidFill>
                  <a:latin typeface="Roboto"/>
                  <a:ea typeface="Roboto"/>
                  <a:cs typeface="Roboto"/>
                  <a:sym typeface="Roboto"/>
                </a:rPr>
                <a:t>May</a:t>
              </a:r>
              <a:endParaRPr sz="1500">
                <a:solidFill>
                  <a:srgbClr val="858585"/>
                </a:solidFill>
                <a:latin typeface="Roboto"/>
                <a:ea typeface="Roboto"/>
                <a:cs typeface="Roboto"/>
                <a:sym typeface="Roboto"/>
              </a:endParaRPr>
            </a:p>
          </p:txBody>
        </p:sp>
        <p:sp>
          <p:nvSpPr>
            <p:cNvPr id="2106" name="Google Shape;2106;p4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858585"/>
                  </a:solidFill>
                  <a:latin typeface="Roboto"/>
                  <a:ea typeface="Roboto"/>
                  <a:cs typeface="Roboto"/>
                  <a:sym typeface="Roboto"/>
                </a:rPr>
                <a:t>Demo Ready/User Guide</a:t>
              </a:r>
              <a:endParaRPr b="1" sz="1700">
                <a:solidFill>
                  <a:srgbClr val="858585"/>
                </a:solidFill>
                <a:latin typeface="Roboto"/>
                <a:ea typeface="Roboto"/>
                <a:cs typeface="Roboto"/>
                <a:sym typeface="Roboto"/>
              </a:endParaRPr>
            </a:p>
          </p:txBody>
        </p:sp>
        <p:sp>
          <p:nvSpPr>
            <p:cNvPr id="2107" name="Google Shape;2107;p4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858585"/>
                  </a:solidFill>
                  <a:latin typeface="Roboto"/>
                  <a:ea typeface="Roboto"/>
                  <a:cs typeface="Roboto"/>
                  <a:sym typeface="Roboto"/>
                </a:rPr>
                <a:t>Finish Up last touches </a:t>
              </a:r>
              <a:endParaRPr>
                <a:solidFill>
                  <a:srgbClr val="858585"/>
                </a:solidFill>
                <a:latin typeface="Roboto"/>
                <a:ea typeface="Roboto"/>
                <a:cs typeface="Roboto"/>
                <a:sym typeface="Roboto"/>
              </a:endParaRPr>
            </a:p>
          </p:txBody>
        </p:sp>
        <p:cxnSp>
          <p:nvCxnSpPr>
            <p:cNvPr id="2108" name="Google Shape;2108;p48"/>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109" name="Google Shape;2109;p48"/>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10" name="Google Shape;2110;p48"/>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4" name="Shape 2114"/>
        <p:cNvGrpSpPr/>
        <p:nvPr/>
      </p:nvGrpSpPr>
      <p:grpSpPr>
        <a:xfrm>
          <a:off x="0" y="0"/>
          <a:ext cx="0" cy="0"/>
          <a:chOff x="0" y="0"/>
          <a:chExt cx="0" cy="0"/>
        </a:xfrm>
      </p:grpSpPr>
      <p:sp>
        <p:nvSpPr>
          <p:cNvPr id="2115" name="Google Shape;2115;p49"/>
          <p:cNvSpPr txBox="1"/>
          <p:nvPr>
            <p:ph type="title"/>
          </p:nvPr>
        </p:nvSpPr>
        <p:spPr>
          <a:xfrm>
            <a:off x="2887575" y="1515411"/>
            <a:ext cx="3200400" cy="80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Conclusion</a:t>
            </a:r>
            <a:endParaRPr sz="5000"/>
          </a:p>
        </p:txBody>
      </p:sp>
      <p:sp>
        <p:nvSpPr>
          <p:cNvPr id="2116" name="Google Shape;2116;p49"/>
          <p:cNvSpPr txBox="1"/>
          <p:nvPr>
            <p:ph idx="1" type="subTitle"/>
          </p:nvPr>
        </p:nvSpPr>
        <p:spPr>
          <a:xfrm>
            <a:off x="2971800" y="2430857"/>
            <a:ext cx="32004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Thank you for listening!</a:t>
            </a:r>
            <a:endParaRPr sz="2200"/>
          </a:p>
          <a:p>
            <a:pPr indent="0" lvl="0" marL="0" rtl="0" algn="ctr">
              <a:spcBef>
                <a:spcPts val="0"/>
              </a:spcBef>
              <a:spcAft>
                <a:spcPts val="0"/>
              </a:spcAft>
              <a:buNone/>
            </a:pPr>
            <a:r>
              <a:rPr lang="en" sz="2200"/>
              <a:t>Any questions?</a:t>
            </a:r>
            <a:endParaRPr sz="2200"/>
          </a:p>
          <a:p>
            <a:pPr indent="0" lvl="0" marL="0" rtl="0" algn="ctr">
              <a:spcBef>
                <a:spcPts val="0"/>
              </a:spcBef>
              <a:spcAft>
                <a:spcPts val="0"/>
              </a:spcAft>
              <a:buNone/>
            </a:pPr>
            <a:r>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0" name="Shape 2120"/>
        <p:cNvGrpSpPr/>
        <p:nvPr/>
      </p:nvGrpSpPr>
      <p:grpSpPr>
        <a:xfrm>
          <a:off x="0" y="0"/>
          <a:ext cx="0" cy="0"/>
          <a:chOff x="0" y="0"/>
          <a:chExt cx="0" cy="0"/>
        </a:xfrm>
      </p:grpSpPr>
      <p:sp>
        <p:nvSpPr>
          <p:cNvPr id="2121" name="Google Shape;2121;p50"/>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Thanks!</a:t>
            </a:r>
            <a:endParaRPr sz="7200"/>
          </a:p>
        </p:txBody>
      </p:sp>
      <p:sp>
        <p:nvSpPr>
          <p:cNvPr id="2122" name="Google Shape;2122;p50"/>
          <p:cNvSpPr txBox="1"/>
          <p:nvPr>
            <p:ph idx="1" type="subTitle"/>
          </p:nvPr>
        </p:nvSpPr>
        <p:spPr>
          <a:xfrm>
            <a:off x="3017520" y="1709928"/>
            <a:ext cx="3099900" cy="143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1"/>
                </a:solidFill>
                <a:latin typeface="Barlow Semi Condensed"/>
                <a:ea typeface="Barlow Semi Condensed"/>
                <a:cs typeface="Barlow Semi Condensed"/>
                <a:sym typeface="Barlow Semi Condensed"/>
              </a:rPr>
              <a:t>Do you have any questions?</a:t>
            </a:r>
            <a:endParaRPr>
              <a:solidFill>
                <a:schemeClr val="accen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a:solidFill>
                <a:srgbClr val="595959"/>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rPr lang="en">
                <a:solidFill>
                  <a:schemeClr val="dk2"/>
                </a:solidFill>
                <a:latin typeface="Barlow Semi Condensed"/>
                <a:ea typeface="Barlow Semi Condensed"/>
                <a:cs typeface="Barlow Semi Condensed"/>
                <a:sym typeface="Barlow Semi Condensed"/>
              </a:rPr>
              <a:t>youremail@freepik.com </a:t>
            </a:r>
            <a:endParaRPr>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rPr lang="en">
                <a:solidFill>
                  <a:schemeClr val="dk2"/>
                </a:solidFill>
                <a:latin typeface="Barlow Semi Condensed"/>
                <a:ea typeface="Barlow Semi Condensed"/>
                <a:cs typeface="Barlow Semi Condensed"/>
                <a:sym typeface="Barlow Semi Condensed"/>
              </a:rPr>
              <a:t>+91  620 421 838 </a:t>
            </a:r>
            <a:endParaRPr>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rPr lang="en">
                <a:solidFill>
                  <a:schemeClr val="dk2"/>
                </a:solidFill>
                <a:latin typeface="Barlow Semi Condensed"/>
                <a:ea typeface="Barlow Semi Condensed"/>
                <a:cs typeface="Barlow Semi Condensed"/>
                <a:sym typeface="Barlow Semi Condensed"/>
              </a:rPr>
              <a:t>yourcompany.com</a:t>
            </a:r>
            <a:endParaRPr>
              <a:solidFill>
                <a:schemeClr val="dk2"/>
              </a:solidFill>
              <a:latin typeface="Barlow Semi Condensed Light"/>
              <a:ea typeface="Barlow Semi Condensed Light"/>
              <a:cs typeface="Barlow Semi Condensed Light"/>
              <a:sym typeface="Barlow Semi Condensed Light"/>
            </a:endParaRPr>
          </a:p>
        </p:txBody>
      </p:sp>
      <p:sp>
        <p:nvSpPr>
          <p:cNvPr id="2123" name="Google Shape;2123;p50"/>
          <p:cNvSpPr txBox="1"/>
          <p:nvPr>
            <p:ph idx="4294967295" type="subTitle"/>
          </p:nvPr>
        </p:nvSpPr>
        <p:spPr>
          <a:xfrm>
            <a:off x="2673650" y="4233275"/>
            <a:ext cx="3793200" cy="33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Barlow Semi Condensed"/>
                <a:ea typeface="Barlow Semi Condensed"/>
                <a:cs typeface="Barlow Semi Condensed"/>
                <a:sym typeface="Barlow Semi Condensed"/>
              </a:rPr>
              <a:t>Please keep this slide for attribution</a:t>
            </a:r>
            <a:endParaRPr sz="1100">
              <a:latin typeface="Barlow Semi Condensed"/>
              <a:ea typeface="Barlow Semi Condensed"/>
              <a:cs typeface="Barlow Semi Condensed"/>
              <a:sym typeface="Barlow Semi Condensed"/>
            </a:endParaRPr>
          </a:p>
        </p:txBody>
      </p:sp>
      <p:grpSp>
        <p:nvGrpSpPr>
          <p:cNvPr id="2124" name="Google Shape;2124;p50"/>
          <p:cNvGrpSpPr/>
          <p:nvPr/>
        </p:nvGrpSpPr>
        <p:grpSpPr>
          <a:xfrm>
            <a:off x="3733763" y="3221625"/>
            <a:ext cx="1681025" cy="338359"/>
            <a:chOff x="3733763" y="3183525"/>
            <a:chExt cx="1681025" cy="338359"/>
          </a:xfrm>
        </p:grpSpPr>
        <p:sp>
          <p:nvSpPr>
            <p:cNvPr id="2125" name="Google Shape;2125;p50"/>
            <p:cNvSpPr/>
            <p:nvPr/>
          </p:nvSpPr>
          <p:spPr>
            <a:xfrm>
              <a:off x="3733763" y="3183525"/>
              <a:ext cx="338345" cy="338295"/>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6" name="Google Shape;2126;p50"/>
            <p:cNvGrpSpPr/>
            <p:nvPr/>
          </p:nvGrpSpPr>
          <p:grpSpPr>
            <a:xfrm>
              <a:off x="4166051" y="3183552"/>
              <a:ext cx="338366" cy="338332"/>
              <a:chOff x="812101" y="2571761"/>
              <a:chExt cx="417066" cy="417024"/>
            </a:xfrm>
          </p:grpSpPr>
          <p:sp>
            <p:nvSpPr>
              <p:cNvPr id="2127" name="Google Shape;2127;p50"/>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0"/>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0"/>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0"/>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1" name="Google Shape;2131;p50"/>
            <p:cNvGrpSpPr/>
            <p:nvPr/>
          </p:nvGrpSpPr>
          <p:grpSpPr>
            <a:xfrm>
              <a:off x="4598397" y="3183552"/>
              <a:ext cx="338332" cy="338332"/>
              <a:chOff x="1323129" y="2571761"/>
              <a:chExt cx="417024" cy="417024"/>
            </a:xfrm>
          </p:grpSpPr>
          <p:sp>
            <p:nvSpPr>
              <p:cNvPr id="2132" name="Google Shape;2132;p50"/>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0"/>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0"/>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0"/>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6" name="Google Shape;2136;p50"/>
            <p:cNvSpPr/>
            <p:nvPr/>
          </p:nvSpPr>
          <p:spPr>
            <a:xfrm>
              <a:off x="5074766" y="3214044"/>
              <a:ext cx="340022" cy="277263"/>
            </a:xfrm>
            <a:custGeom>
              <a:rect b="b" l="l" r="r" t="t"/>
              <a:pathLst>
                <a:path extrusionOk="0" h="16377" w="20081">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34"/>
          <p:cNvSpPr/>
          <p:nvPr/>
        </p:nvSpPr>
        <p:spPr>
          <a:xfrm>
            <a:off x="6479850" y="1013800"/>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3" name="Google Shape;1693;p34"/>
          <p:cNvSpPr/>
          <p:nvPr/>
        </p:nvSpPr>
        <p:spPr>
          <a:xfrm>
            <a:off x="4849712" y="1013613"/>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4" name="Google Shape;1694;p34"/>
          <p:cNvSpPr txBox="1"/>
          <p:nvPr>
            <p:ph type="title"/>
          </p:nvPr>
        </p:nvSpPr>
        <p:spPr>
          <a:xfrm>
            <a:off x="325400" y="300475"/>
            <a:ext cx="1692000" cy="5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The Team</a:t>
            </a:r>
            <a:endParaRPr/>
          </a:p>
        </p:txBody>
      </p:sp>
      <p:sp>
        <p:nvSpPr>
          <p:cNvPr id="1695" name="Google Shape;1695;p34"/>
          <p:cNvSpPr/>
          <p:nvPr/>
        </p:nvSpPr>
        <p:spPr>
          <a:xfrm>
            <a:off x="1527425" y="1013625"/>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96" name="Google Shape;1696;p34"/>
          <p:cNvPicPr preferRelativeResize="0"/>
          <p:nvPr/>
        </p:nvPicPr>
        <p:blipFill rotWithShape="1">
          <a:blip r:embed="rId3">
            <a:alphaModFix/>
          </a:blip>
          <a:srcRect b="0" l="0" r="0" t="20998"/>
          <a:stretch/>
        </p:blipFill>
        <p:spPr>
          <a:xfrm>
            <a:off x="1686997" y="1157485"/>
            <a:ext cx="817575" cy="859475"/>
          </a:xfrm>
          <a:prstGeom prst="rect">
            <a:avLst/>
          </a:prstGeom>
          <a:noFill/>
          <a:ln cap="flat" cmpd="sng" w="28575">
            <a:solidFill>
              <a:schemeClr val="dk2"/>
            </a:solidFill>
            <a:prstDash val="solid"/>
            <a:round/>
            <a:headEnd len="sm" w="sm" type="none"/>
            <a:tailEnd len="sm" w="sm" type="none"/>
          </a:ln>
        </p:spPr>
      </p:pic>
      <p:sp>
        <p:nvSpPr>
          <p:cNvPr id="1697" name="Google Shape;1697;p34"/>
          <p:cNvSpPr/>
          <p:nvPr/>
        </p:nvSpPr>
        <p:spPr>
          <a:xfrm>
            <a:off x="3219550" y="1013625"/>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98" name="Google Shape;1698;p34"/>
          <p:cNvPicPr preferRelativeResize="0"/>
          <p:nvPr/>
        </p:nvPicPr>
        <p:blipFill rotWithShape="1">
          <a:blip r:embed="rId4">
            <a:alphaModFix/>
          </a:blip>
          <a:srcRect b="4454" l="0" r="0" t="11660"/>
          <a:stretch/>
        </p:blipFill>
        <p:spPr>
          <a:xfrm>
            <a:off x="3379163" y="1156700"/>
            <a:ext cx="817550" cy="859475"/>
          </a:xfrm>
          <a:prstGeom prst="rect">
            <a:avLst/>
          </a:prstGeom>
          <a:solidFill>
            <a:schemeClr val="accent1"/>
          </a:solidFill>
          <a:ln cap="flat" cmpd="sng" w="28575">
            <a:solidFill>
              <a:schemeClr val="dk2"/>
            </a:solidFill>
            <a:prstDash val="solid"/>
            <a:round/>
            <a:headEnd len="sm" w="sm" type="none"/>
            <a:tailEnd len="sm" w="sm" type="none"/>
          </a:ln>
        </p:spPr>
      </p:pic>
      <p:pic>
        <p:nvPicPr>
          <p:cNvPr id="1699" name="Google Shape;1699;p34"/>
          <p:cNvPicPr preferRelativeResize="0"/>
          <p:nvPr/>
        </p:nvPicPr>
        <p:blipFill rotWithShape="1">
          <a:blip r:embed="rId5">
            <a:alphaModFix/>
          </a:blip>
          <a:srcRect b="23143" l="0" r="9477" t="8283"/>
          <a:stretch/>
        </p:blipFill>
        <p:spPr>
          <a:xfrm>
            <a:off x="4990024" y="1154140"/>
            <a:ext cx="856074" cy="864609"/>
          </a:xfrm>
          <a:prstGeom prst="rect">
            <a:avLst/>
          </a:prstGeom>
          <a:solidFill>
            <a:schemeClr val="accent1"/>
          </a:solidFill>
          <a:ln cap="flat" cmpd="sng" w="28575">
            <a:solidFill>
              <a:schemeClr val="dk2"/>
            </a:solidFill>
            <a:prstDash val="solid"/>
            <a:round/>
            <a:headEnd len="sm" w="sm" type="none"/>
            <a:tailEnd len="sm" w="sm" type="none"/>
          </a:ln>
        </p:spPr>
      </p:pic>
      <p:pic>
        <p:nvPicPr>
          <p:cNvPr id="1700" name="Google Shape;1700;p34"/>
          <p:cNvPicPr preferRelativeResize="0"/>
          <p:nvPr/>
        </p:nvPicPr>
        <p:blipFill rotWithShape="1">
          <a:blip r:embed="rId6">
            <a:alphaModFix/>
          </a:blip>
          <a:srcRect b="7277" l="4278" r="0" t="5141"/>
          <a:stretch/>
        </p:blipFill>
        <p:spPr>
          <a:xfrm>
            <a:off x="6639388" y="1129675"/>
            <a:ext cx="817575" cy="915825"/>
          </a:xfrm>
          <a:prstGeom prst="rect">
            <a:avLst/>
          </a:prstGeom>
          <a:solidFill>
            <a:schemeClr val="accent1"/>
          </a:solidFill>
          <a:ln cap="flat" cmpd="sng" w="28575">
            <a:solidFill>
              <a:schemeClr val="dk2"/>
            </a:solidFill>
            <a:prstDash val="solid"/>
            <a:round/>
            <a:headEnd len="sm" w="sm" type="none"/>
            <a:tailEnd len="sm" w="sm" type="none"/>
          </a:ln>
        </p:spPr>
      </p:pic>
      <p:sp>
        <p:nvSpPr>
          <p:cNvPr id="1701" name="Google Shape;1701;p34"/>
          <p:cNvSpPr/>
          <p:nvPr/>
        </p:nvSpPr>
        <p:spPr>
          <a:xfrm>
            <a:off x="2343648" y="3180272"/>
            <a:ext cx="1269900" cy="119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2" name="Google Shape;1702;p34"/>
          <p:cNvSpPr/>
          <p:nvPr/>
        </p:nvSpPr>
        <p:spPr>
          <a:xfrm>
            <a:off x="4017986" y="3180272"/>
            <a:ext cx="1269900" cy="119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03" name="Google Shape;1703;p34"/>
          <p:cNvPicPr preferRelativeResize="0"/>
          <p:nvPr/>
        </p:nvPicPr>
        <p:blipFill rotWithShape="1">
          <a:blip r:embed="rId7">
            <a:alphaModFix/>
          </a:blip>
          <a:srcRect b="29113" l="13763" r="8998" t="4779"/>
          <a:stretch/>
        </p:blipFill>
        <p:spPr>
          <a:xfrm>
            <a:off x="2550563" y="3320713"/>
            <a:ext cx="856075" cy="915824"/>
          </a:xfrm>
          <a:prstGeom prst="rect">
            <a:avLst/>
          </a:prstGeom>
          <a:noFill/>
          <a:ln cap="flat" cmpd="sng" w="28575">
            <a:solidFill>
              <a:schemeClr val="dk2"/>
            </a:solidFill>
            <a:prstDash val="solid"/>
            <a:round/>
            <a:headEnd len="sm" w="sm" type="none"/>
            <a:tailEnd len="sm" w="sm" type="none"/>
          </a:ln>
        </p:spPr>
      </p:pic>
      <p:sp>
        <p:nvSpPr>
          <p:cNvPr id="1704" name="Google Shape;1704;p34"/>
          <p:cNvSpPr txBox="1"/>
          <p:nvPr/>
        </p:nvSpPr>
        <p:spPr>
          <a:xfrm>
            <a:off x="1249788" y="2243125"/>
            <a:ext cx="1692000" cy="7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Elizabeth Knight</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Team Lead</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Client Communicator </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5" name="Google Shape;1705;p34"/>
          <p:cNvSpPr txBox="1"/>
          <p:nvPr/>
        </p:nvSpPr>
        <p:spPr>
          <a:xfrm>
            <a:off x="3152975" y="2227588"/>
            <a:ext cx="12699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Joey Banaszak</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Architect</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6" name="Google Shape;1706;p34"/>
          <p:cNvSpPr txBox="1"/>
          <p:nvPr/>
        </p:nvSpPr>
        <p:spPr>
          <a:xfrm>
            <a:off x="4519850" y="2243400"/>
            <a:ext cx="17964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Jessica Maldonado Olivas</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Release Manager</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7" name="Google Shape;1707;p34"/>
          <p:cNvSpPr txBox="1"/>
          <p:nvPr/>
        </p:nvSpPr>
        <p:spPr>
          <a:xfrm>
            <a:off x="6202200" y="2243400"/>
            <a:ext cx="16920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Samantha Madderom </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Recorder</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8" name="Google Shape;1708;p34"/>
          <p:cNvSpPr txBox="1"/>
          <p:nvPr/>
        </p:nvSpPr>
        <p:spPr>
          <a:xfrm>
            <a:off x="2044500" y="4486150"/>
            <a:ext cx="1764300" cy="6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Kevin Daily</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Client</a:t>
            </a:r>
            <a:endParaRPr sz="1200">
              <a:latin typeface="Barlow Semi Condensed"/>
              <a:ea typeface="Barlow Semi Condensed"/>
              <a:cs typeface="Barlow Semi Condensed"/>
              <a:sym typeface="Barlow Semi Condensed"/>
            </a:endParaRPr>
          </a:p>
        </p:txBody>
      </p:sp>
      <p:sp>
        <p:nvSpPr>
          <p:cNvPr id="1709" name="Google Shape;1709;p34"/>
          <p:cNvSpPr txBox="1"/>
          <p:nvPr/>
        </p:nvSpPr>
        <p:spPr>
          <a:xfrm>
            <a:off x="3754725" y="4486150"/>
            <a:ext cx="1796400" cy="6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Savannah Chappus</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Mentor</a:t>
            </a:r>
            <a:endParaRPr sz="1200">
              <a:latin typeface="Barlow Semi Condensed"/>
              <a:ea typeface="Barlow Semi Condensed"/>
              <a:cs typeface="Barlow Semi Condensed"/>
              <a:sym typeface="Barlow Semi Condensed"/>
            </a:endParaRPr>
          </a:p>
        </p:txBody>
      </p:sp>
      <p:pic>
        <p:nvPicPr>
          <p:cNvPr id="1710" name="Google Shape;1710;p34"/>
          <p:cNvPicPr preferRelativeResize="0"/>
          <p:nvPr/>
        </p:nvPicPr>
        <p:blipFill>
          <a:blip r:embed="rId8">
            <a:alphaModFix/>
          </a:blip>
          <a:stretch>
            <a:fillRect/>
          </a:stretch>
        </p:blipFill>
        <p:spPr>
          <a:xfrm>
            <a:off x="4244163" y="3320994"/>
            <a:ext cx="817524" cy="915267"/>
          </a:xfrm>
          <a:prstGeom prst="rect">
            <a:avLst/>
          </a:prstGeom>
          <a:noFill/>
          <a:ln cap="flat" cmpd="sng" w="28575">
            <a:solidFill>
              <a:schemeClr val="dk2"/>
            </a:solidFill>
            <a:prstDash val="solid"/>
            <a:round/>
            <a:headEnd len="sm" w="sm" type="none"/>
            <a:tailEnd len="sm" w="sm" type="none"/>
          </a:ln>
        </p:spPr>
      </p:pic>
      <p:sp>
        <p:nvSpPr>
          <p:cNvPr id="1711" name="Google Shape;1711;p34"/>
          <p:cNvSpPr/>
          <p:nvPr/>
        </p:nvSpPr>
        <p:spPr>
          <a:xfrm>
            <a:off x="5664911" y="3180272"/>
            <a:ext cx="1269900" cy="119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2" name="Google Shape;1712;p34"/>
          <p:cNvSpPr txBox="1"/>
          <p:nvPr/>
        </p:nvSpPr>
        <p:spPr>
          <a:xfrm>
            <a:off x="5500200" y="4505450"/>
            <a:ext cx="1599300" cy="5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Brian Donnelly</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Mentor</a:t>
            </a:r>
            <a:endParaRPr sz="1200">
              <a:latin typeface="Barlow Semi Condensed"/>
              <a:ea typeface="Barlow Semi Condensed"/>
              <a:cs typeface="Barlow Semi Condensed"/>
              <a:sym typeface="Barlow Semi Condensed"/>
            </a:endParaRPr>
          </a:p>
        </p:txBody>
      </p:sp>
      <p:pic>
        <p:nvPicPr>
          <p:cNvPr descr="File:Stick Figure Head.JPG - Wikimedia Commons" id="1713" name="Google Shape;1713;p34"/>
          <p:cNvPicPr preferRelativeResize="0"/>
          <p:nvPr/>
        </p:nvPicPr>
        <p:blipFill>
          <a:blip r:embed="rId9">
            <a:alphaModFix/>
          </a:blip>
          <a:stretch>
            <a:fillRect/>
          </a:stretch>
        </p:blipFill>
        <p:spPr>
          <a:xfrm>
            <a:off x="5936788" y="3296414"/>
            <a:ext cx="726125" cy="964412"/>
          </a:xfrm>
          <a:prstGeom prst="rect">
            <a:avLst/>
          </a:prstGeom>
          <a:solidFill>
            <a:schemeClr val="accent1"/>
          </a:solid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35"/>
          <p:cNvSpPr txBox="1"/>
          <p:nvPr>
            <p:ph type="title"/>
          </p:nvPr>
        </p:nvSpPr>
        <p:spPr>
          <a:xfrm>
            <a:off x="1159300" y="57825"/>
            <a:ext cx="6900900" cy="67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Understanding the Problem</a:t>
            </a:r>
            <a:endParaRPr/>
          </a:p>
        </p:txBody>
      </p:sp>
      <p:grpSp>
        <p:nvGrpSpPr>
          <p:cNvPr id="1719" name="Google Shape;1719;p35"/>
          <p:cNvGrpSpPr/>
          <p:nvPr/>
        </p:nvGrpSpPr>
        <p:grpSpPr>
          <a:xfrm>
            <a:off x="5941994" y="2048728"/>
            <a:ext cx="3069296" cy="2665064"/>
            <a:chOff x="1338075" y="463925"/>
            <a:chExt cx="5022575" cy="4585450"/>
          </a:xfrm>
        </p:grpSpPr>
        <p:sp>
          <p:nvSpPr>
            <p:cNvPr id="1720" name="Google Shape;1720;p35"/>
            <p:cNvSpPr/>
            <p:nvPr/>
          </p:nvSpPr>
          <p:spPr>
            <a:xfrm>
              <a:off x="1338075" y="522825"/>
              <a:ext cx="5022575" cy="4526325"/>
            </a:xfrm>
            <a:custGeom>
              <a:rect b="b" l="l" r="r" t="t"/>
              <a:pathLst>
                <a:path extrusionOk="0" h="181053" w="200903">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5"/>
            <p:cNvSpPr/>
            <p:nvPr/>
          </p:nvSpPr>
          <p:spPr>
            <a:xfrm>
              <a:off x="1455400" y="522600"/>
              <a:ext cx="4838550" cy="4526775"/>
            </a:xfrm>
            <a:custGeom>
              <a:rect b="b" l="l" r="r" t="t"/>
              <a:pathLst>
                <a:path extrusionOk="0" h="181071" w="193542">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5"/>
            <p:cNvSpPr/>
            <p:nvPr/>
          </p:nvSpPr>
          <p:spPr>
            <a:xfrm>
              <a:off x="2412500" y="519875"/>
              <a:ext cx="132625" cy="207650"/>
            </a:xfrm>
            <a:custGeom>
              <a:rect b="b" l="l" r="r" t="t"/>
              <a:pathLst>
                <a:path extrusionOk="0" h="8306" w="5305">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5"/>
            <p:cNvSpPr/>
            <p:nvPr/>
          </p:nvSpPr>
          <p:spPr>
            <a:xfrm>
              <a:off x="1792100" y="970475"/>
              <a:ext cx="143875" cy="203075"/>
            </a:xfrm>
            <a:custGeom>
              <a:rect b="b" l="l" r="r" t="t"/>
              <a:pathLst>
                <a:path extrusionOk="0" h="8123" w="5755">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5"/>
            <p:cNvSpPr/>
            <p:nvPr/>
          </p:nvSpPr>
          <p:spPr>
            <a:xfrm>
              <a:off x="2946900" y="802250"/>
              <a:ext cx="463700" cy="1052750"/>
            </a:xfrm>
            <a:custGeom>
              <a:rect b="b" l="l" r="r" t="t"/>
              <a:pathLst>
                <a:path extrusionOk="0" h="42110" w="18548">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5"/>
            <p:cNvSpPr/>
            <p:nvPr/>
          </p:nvSpPr>
          <p:spPr>
            <a:xfrm>
              <a:off x="1520500" y="464425"/>
              <a:ext cx="1581525" cy="1453275"/>
            </a:xfrm>
            <a:custGeom>
              <a:rect b="b" l="l" r="r" t="t"/>
              <a:pathLst>
                <a:path extrusionOk="0" h="58131" w="63261">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5"/>
            <p:cNvSpPr/>
            <p:nvPr/>
          </p:nvSpPr>
          <p:spPr>
            <a:xfrm>
              <a:off x="3260300" y="1467650"/>
              <a:ext cx="425950" cy="439600"/>
            </a:xfrm>
            <a:custGeom>
              <a:rect b="b" l="l" r="r" t="t"/>
              <a:pathLst>
                <a:path extrusionOk="0" h="17584" w="17038">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5"/>
            <p:cNvSpPr/>
            <p:nvPr/>
          </p:nvSpPr>
          <p:spPr>
            <a:xfrm>
              <a:off x="2417325" y="520175"/>
              <a:ext cx="120550" cy="207350"/>
            </a:xfrm>
            <a:custGeom>
              <a:rect b="b" l="l" r="r" t="t"/>
              <a:pathLst>
                <a:path extrusionOk="0" h="8294" w="4822">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5"/>
            <p:cNvSpPr/>
            <p:nvPr/>
          </p:nvSpPr>
          <p:spPr>
            <a:xfrm>
              <a:off x="1806575" y="970200"/>
              <a:ext cx="126200" cy="203350"/>
            </a:xfrm>
            <a:custGeom>
              <a:rect b="b" l="l" r="r" t="t"/>
              <a:pathLst>
                <a:path extrusionOk="0" h="8134" w="5048">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5"/>
            <p:cNvSpPr/>
            <p:nvPr/>
          </p:nvSpPr>
          <p:spPr>
            <a:xfrm>
              <a:off x="2948500" y="802250"/>
              <a:ext cx="460500" cy="1052750"/>
            </a:xfrm>
            <a:custGeom>
              <a:rect b="b" l="l" r="r" t="t"/>
              <a:pathLst>
                <a:path extrusionOk="0" h="42110" w="1842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5"/>
            <p:cNvSpPr/>
            <p:nvPr/>
          </p:nvSpPr>
          <p:spPr>
            <a:xfrm>
              <a:off x="1529325" y="463925"/>
              <a:ext cx="1564650" cy="1453775"/>
            </a:xfrm>
            <a:custGeom>
              <a:rect b="b" l="l" r="r" t="t"/>
              <a:pathLst>
                <a:path extrusionOk="0" h="58151" w="62586">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5"/>
            <p:cNvSpPr/>
            <p:nvPr/>
          </p:nvSpPr>
          <p:spPr>
            <a:xfrm>
              <a:off x="3261100" y="1467650"/>
              <a:ext cx="423525" cy="439600"/>
            </a:xfrm>
            <a:custGeom>
              <a:rect b="b" l="l" r="r" t="t"/>
              <a:pathLst>
                <a:path extrusionOk="0" h="17584" w="16941">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5"/>
            <p:cNvSpPr/>
            <p:nvPr/>
          </p:nvSpPr>
          <p:spPr>
            <a:xfrm>
              <a:off x="2983875" y="802250"/>
              <a:ext cx="389775" cy="1053550"/>
            </a:xfrm>
            <a:custGeom>
              <a:rect b="b" l="l" r="r" t="t"/>
              <a:pathLst>
                <a:path extrusionOk="0" h="42142" w="15591">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5"/>
            <p:cNvSpPr/>
            <p:nvPr/>
          </p:nvSpPr>
          <p:spPr>
            <a:xfrm>
              <a:off x="2682500" y="1458000"/>
              <a:ext cx="415500" cy="463700"/>
            </a:xfrm>
            <a:custGeom>
              <a:rect b="b" l="l" r="r" t="t"/>
              <a:pathLst>
                <a:path extrusionOk="0" h="18548" w="1662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5"/>
            <p:cNvSpPr/>
            <p:nvPr/>
          </p:nvSpPr>
          <p:spPr>
            <a:xfrm>
              <a:off x="3257100" y="1463625"/>
              <a:ext cx="432350" cy="447625"/>
            </a:xfrm>
            <a:custGeom>
              <a:rect b="b" l="l" r="r" t="t"/>
              <a:pathLst>
                <a:path extrusionOk="0" h="17905" w="17294">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5"/>
            <p:cNvSpPr/>
            <p:nvPr/>
          </p:nvSpPr>
          <p:spPr>
            <a:xfrm>
              <a:off x="3434700" y="1007975"/>
              <a:ext cx="226625" cy="229850"/>
            </a:xfrm>
            <a:custGeom>
              <a:rect b="b" l="l" r="r" t="t"/>
              <a:pathLst>
                <a:path extrusionOk="0" h="9194" w="9065">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5"/>
            <p:cNvSpPr/>
            <p:nvPr/>
          </p:nvSpPr>
          <p:spPr>
            <a:xfrm>
              <a:off x="3428250" y="1001550"/>
              <a:ext cx="240325" cy="242700"/>
            </a:xfrm>
            <a:custGeom>
              <a:rect b="b" l="l" r="r" t="t"/>
              <a:pathLst>
                <a:path extrusionOk="0" h="9708" w="9613">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5"/>
            <p:cNvSpPr/>
            <p:nvPr/>
          </p:nvSpPr>
          <p:spPr>
            <a:xfrm>
              <a:off x="3804350" y="1436300"/>
              <a:ext cx="204950" cy="566025"/>
            </a:xfrm>
            <a:custGeom>
              <a:rect b="b" l="l" r="r" t="t"/>
              <a:pathLst>
                <a:path extrusionOk="0" h="22641" w="8198">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5"/>
            <p:cNvSpPr/>
            <p:nvPr/>
          </p:nvSpPr>
          <p:spPr>
            <a:xfrm>
              <a:off x="3797925" y="1429875"/>
              <a:ext cx="213775" cy="579425"/>
            </a:xfrm>
            <a:custGeom>
              <a:rect b="b" l="l" r="r" t="t"/>
              <a:pathLst>
                <a:path extrusionOk="0" h="23177" w="8551">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5"/>
            <p:cNvSpPr/>
            <p:nvPr/>
          </p:nvSpPr>
          <p:spPr>
            <a:xfrm>
              <a:off x="3106825" y="1594975"/>
              <a:ext cx="767475" cy="595950"/>
            </a:xfrm>
            <a:custGeom>
              <a:rect b="b" l="l" r="r" t="t"/>
              <a:pathLst>
                <a:path extrusionOk="0" h="23838" w="30699">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5"/>
            <p:cNvSpPr/>
            <p:nvPr/>
          </p:nvSpPr>
          <p:spPr>
            <a:xfrm>
              <a:off x="3100400" y="1588175"/>
              <a:ext cx="781125" cy="609375"/>
            </a:xfrm>
            <a:custGeom>
              <a:rect b="b" l="l" r="r" t="t"/>
              <a:pathLst>
                <a:path extrusionOk="0" h="24375" w="31245">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5"/>
            <p:cNvSpPr/>
            <p:nvPr/>
          </p:nvSpPr>
          <p:spPr>
            <a:xfrm>
              <a:off x="3300475" y="1435225"/>
              <a:ext cx="606750" cy="742775"/>
            </a:xfrm>
            <a:custGeom>
              <a:rect b="b" l="l" r="r" t="t"/>
              <a:pathLst>
                <a:path extrusionOk="0" h="29711" w="2427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5"/>
            <p:cNvSpPr/>
            <p:nvPr/>
          </p:nvSpPr>
          <p:spPr>
            <a:xfrm>
              <a:off x="3294050" y="1428275"/>
              <a:ext cx="605950" cy="757025"/>
            </a:xfrm>
            <a:custGeom>
              <a:rect b="b" l="l" r="r" t="t"/>
              <a:pathLst>
                <a:path extrusionOk="0" h="30281" w="24238">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5"/>
            <p:cNvSpPr/>
            <p:nvPr/>
          </p:nvSpPr>
          <p:spPr>
            <a:xfrm>
              <a:off x="3471650" y="1404675"/>
              <a:ext cx="296550" cy="281575"/>
            </a:xfrm>
            <a:custGeom>
              <a:rect b="b" l="l" r="r" t="t"/>
              <a:pathLst>
                <a:path extrusionOk="0" h="11263" w="11862">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5"/>
            <p:cNvSpPr/>
            <p:nvPr/>
          </p:nvSpPr>
          <p:spPr>
            <a:xfrm>
              <a:off x="3465225" y="1397725"/>
              <a:ext cx="310225" cy="295550"/>
            </a:xfrm>
            <a:custGeom>
              <a:rect b="b" l="l" r="r" t="t"/>
              <a:pathLst>
                <a:path extrusionOk="0" h="11822" w="12409">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5"/>
            <p:cNvSpPr/>
            <p:nvPr/>
          </p:nvSpPr>
          <p:spPr>
            <a:xfrm>
              <a:off x="3502200" y="1399325"/>
              <a:ext cx="156725" cy="307825"/>
            </a:xfrm>
            <a:custGeom>
              <a:rect b="b" l="l" r="r" t="t"/>
              <a:pathLst>
                <a:path extrusionOk="0" h="12313" w="6269">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5"/>
            <p:cNvSpPr/>
            <p:nvPr/>
          </p:nvSpPr>
          <p:spPr>
            <a:xfrm>
              <a:off x="3494150" y="1392900"/>
              <a:ext cx="172000" cy="321200"/>
            </a:xfrm>
            <a:custGeom>
              <a:rect b="b" l="l" r="r" t="t"/>
              <a:pathLst>
                <a:path extrusionOk="0" h="12848" w="688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5"/>
            <p:cNvSpPr/>
            <p:nvPr/>
          </p:nvSpPr>
          <p:spPr>
            <a:xfrm>
              <a:off x="3432275" y="1102075"/>
              <a:ext cx="359250" cy="500225"/>
            </a:xfrm>
            <a:custGeom>
              <a:rect b="b" l="l" r="r" t="t"/>
              <a:pathLst>
                <a:path extrusionOk="0" h="20009" w="1437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5"/>
            <p:cNvSpPr/>
            <p:nvPr/>
          </p:nvSpPr>
          <p:spPr>
            <a:xfrm>
              <a:off x="3457200" y="1095575"/>
              <a:ext cx="335925" cy="513525"/>
            </a:xfrm>
            <a:custGeom>
              <a:rect b="b" l="l" r="r" t="t"/>
              <a:pathLst>
                <a:path extrusionOk="0" h="20541" w="13437">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5"/>
            <p:cNvSpPr/>
            <p:nvPr/>
          </p:nvSpPr>
          <p:spPr>
            <a:xfrm>
              <a:off x="3459600" y="1102075"/>
              <a:ext cx="323875" cy="276500"/>
            </a:xfrm>
            <a:custGeom>
              <a:rect b="b" l="l" r="r" t="t"/>
              <a:pathLst>
                <a:path extrusionOk="0" h="11060" w="12955">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5"/>
            <p:cNvSpPr/>
            <p:nvPr/>
          </p:nvSpPr>
          <p:spPr>
            <a:xfrm>
              <a:off x="3457200" y="1095575"/>
              <a:ext cx="333525" cy="290125"/>
            </a:xfrm>
            <a:custGeom>
              <a:rect b="b" l="l" r="r" t="t"/>
              <a:pathLst>
                <a:path extrusionOk="0" h="11605" w="13341">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5"/>
            <p:cNvSpPr/>
            <p:nvPr/>
          </p:nvSpPr>
          <p:spPr>
            <a:xfrm>
              <a:off x="3464200" y="1340575"/>
              <a:ext cx="70150" cy="105400"/>
            </a:xfrm>
            <a:custGeom>
              <a:rect b="b" l="l" r="r" t="t"/>
              <a:pathLst>
                <a:path extrusionOk="0" h="4216" w="2806">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5"/>
            <p:cNvSpPr/>
            <p:nvPr/>
          </p:nvSpPr>
          <p:spPr>
            <a:xfrm>
              <a:off x="3462825" y="1334250"/>
              <a:ext cx="78775" cy="118150"/>
            </a:xfrm>
            <a:custGeom>
              <a:rect b="b" l="l" r="r" t="t"/>
              <a:pathLst>
                <a:path extrusionOk="0" h="4726" w="3151">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5"/>
            <p:cNvSpPr/>
            <p:nvPr/>
          </p:nvSpPr>
          <p:spPr>
            <a:xfrm>
              <a:off x="3358350" y="1860450"/>
              <a:ext cx="196900" cy="140000"/>
            </a:xfrm>
            <a:custGeom>
              <a:rect b="b" l="l" r="r" t="t"/>
              <a:pathLst>
                <a:path extrusionOk="0" h="5600" w="7876">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5"/>
            <p:cNvSpPr/>
            <p:nvPr/>
          </p:nvSpPr>
          <p:spPr>
            <a:xfrm>
              <a:off x="3617100" y="1700525"/>
              <a:ext cx="40225" cy="189850"/>
            </a:xfrm>
            <a:custGeom>
              <a:rect b="b" l="l" r="r" t="t"/>
              <a:pathLst>
                <a:path extrusionOk="0" h="7594" w="1609">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5"/>
            <p:cNvSpPr/>
            <p:nvPr/>
          </p:nvSpPr>
          <p:spPr>
            <a:xfrm>
              <a:off x="2852875" y="1675025"/>
              <a:ext cx="234675" cy="478400"/>
            </a:xfrm>
            <a:custGeom>
              <a:rect b="b" l="l" r="r" t="t"/>
              <a:pathLst>
                <a:path extrusionOk="0" h="19136" w="9387">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5"/>
            <p:cNvSpPr/>
            <p:nvPr/>
          </p:nvSpPr>
          <p:spPr>
            <a:xfrm>
              <a:off x="2854475" y="1667750"/>
              <a:ext cx="232275" cy="491825"/>
            </a:xfrm>
            <a:custGeom>
              <a:rect b="b" l="l" r="r" t="t"/>
              <a:pathLst>
                <a:path extrusionOk="0" h="19673" w="9291">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5"/>
            <p:cNvSpPr/>
            <p:nvPr/>
          </p:nvSpPr>
          <p:spPr>
            <a:xfrm>
              <a:off x="2232500" y="1920075"/>
              <a:ext cx="607550" cy="897025"/>
            </a:xfrm>
            <a:custGeom>
              <a:rect b="b" l="l" r="r" t="t"/>
              <a:pathLst>
                <a:path extrusionOk="0" h="35881" w="24302">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5"/>
            <p:cNvSpPr/>
            <p:nvPr/>
          </p:nvSpPr>
          <p:spPr>
            <a:xfrm>
              <a:off x="2226050" y="1912850"/>
              <a:ext cx="621225" cy="911300"/>
            </a:xfrm>
            <a:custGeom>
              <a:rect b="b" l="l" r="r" t="t"/>
              <a:pathLst>
                <a:path extrusionOk="0" h="36452" w="24849">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5"/>
            <p:cNvSpPr/>
            <p:nvPr/>
          </p:nvSpPr>
          <p:spPr>
            <a:xfrm>
              <a:off x="2330525" y="1675750"/>
              <a:ext cx="585850" cy="1056000"/>
            </a:xfrm>
            <a:custGeom>
              <a:rect b="b" l="l" r="r" t="t"/>
              <a:pathLst>
                <a:path extrusionOk="0" h="42240" w="23434">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5"/>
            <p:cNvSpPr/>
            <p:nvPr/>
          </p:nvSpPr>
          <p:spPr>
            <a:xfrm>
              <a:off x="2338575" y="1668550"/>
              <a:ext cx="584250" cy="1069625"/>
            </a:xfrm>
            <a:custGeom>
              <a:rect b="b" l="l" r="r" t="t"/>
              <a:pathLst>
                <a:path extrusionOk="0" h="42785" w="2337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5"/>
            <p:cNvSpPr/>
            <p:nvPr/>
          </p:nvSpPr>
          <p:spPr>
            <a:xfrm>
              <a:off x="2408475" y="3896950"/>
              <a:ext cx="675875" cy="654975"/>
            </a:xfrm>
            <a:custGeom>
              <a:rect b="b" l="l" r="r" t="t"/>
              <a:pathLst>
                <a:path extrusionOk="0" h="26199" w="27035">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5"/>
            <p:cNvSpPr/>
            <p:nvPr/>
          </p:nvSpPr>
          <p:spPr>
            <a:xfrm>
              <a:off x="2406075" y="3890525"/>
              <a:ext cx="685500" cy="667825"/>
            </a:xfrm>
            <a:custGeom>
              <a:rect b="b" l="l" r="r" t="t"/>
              <a:pathLst>
                <a:path extrusionOk="0" h="26713" w="2742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5"/>
            <p:cNvSpPr/>
            <p:nvPr/>
          </p:nvSpPr>
          <p:spPr>
            <a:xfrm>
              <a:off x="2410900" y="4419300"/>
              <a:ext cx="465300" cy="132625"/>
            </a:xfrm>
            <a:custGeom>
              <a:rect b="b" l="l" r="r" t="t"/>
              <a:pathLst>
                <a:path extrusionOk="0" h="5305" w="18612">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5"/>
            <p:cNvSpPr/>
            <p:nvPr/>
          </p:nvSpPr>
          <p:spPr>
            <a:xfrm>
              <a:off x="2406075" y="4412675"/>
              <a:ext cx="462900" cy="145675"/>
            </a:xfrm>
            <a:custGeom>
              <a:rect b="b" l="l" r="r" t="t"/>
              <a:pathLst>
                <a:path extrusionOk="0" h="5827" w="18516">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5"/>
            <p:cNvSpPr/>
            <p:nvPr/>
          </p:nvSpPr>
          <p:spPr>
            <a:xfrm>
              <a:off x="4440000" y="3896950"/>
              <a:ext cx="675875" cy="654975"/>
            </a:xfrm>
            <a:custGeom>
              <a:rect b="b" l="l" r="r" t="t"/>
              <a:pathLst>
                <a:path extrusionOk="0" h="26199" w="27035">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5"/>
            <p:cNvSpPr/>
            <p:nvPr/>
          </p:nvSpPr>
          <p:spPr>
            <a:xfrm>
              <a:off x="4431975" y="3890525"/>
              <a:ext cx="685500" cy="667825"/>
            </a:xfrm>
            <a:custGeom>
              <a:rect b="b" l="l" r="r" t="t"/>
              <a:pathLst>
                <a:path extrusionOk="0" h="26713" w="2742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5"/>
            <p:cNvSpPr/>
            <p:nvPr/>
          </p:nvSpPr>
          <p:spPr>
            <a:xfrm>
              <a:off x="4647325" y="4419300"/>
              <a:ext cx="466125" cy="132625"/>
            </a:xfrm>
            <a:custGeom>
              <a:rect b="b" l="l" r="r" t="t"/>
              <a:pathLst>
                <a:path extrusionOk="0" h="5305" w="18645">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5"/>
            <p:cNvSpPr/>
            <p:nvPr/>
          </p:nvSpPr>
          <p:spPr>
            <a:xfrm>
              <a:off x="4655375" y="4412675"/>
              <a:ext cx="462100" cy="145675"/>
            </a:xfrm>
            <a:custGeom>
              <a:rect b="b" l="l" r="r" t="t"/>
              <a:pathLst>
                <a:path extrusionOk="0" h="5827" w="18484">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5"/>
            <p:cNvSpPr/>
            <p:nvPr/>
          </p:nvSpPr>
          <p:spPr>
            <a:xfrm>
              <a:off x="1932200" y="3946775"/>
              <a:ext cx="1003475" cy="650250"/>
            </a:xfrm>
            <a:custGeom>
              <a:rect b="b" l="l" r="r" t="t"/>
              <a:pathLst>
                <a:path extrusionOk="0" h="26010" w="40139">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5"/>
            <p:cNvSpPr/>
            <p:nvPr/>
          </p:nvSpPr>
          <p:spPr>
            <a:xfrm>
              <a:off x="1929525" y="3940350"/>
              <a:ext cx="1011775" cy="663000"/>
            </a:xfrm>
            <a:custGeom>
              <a:rect b="b" l="l" r="r" t="t"/>
              <a:pathLst>
                <a:path extrusionOk="0" h="26520" w="40471">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5"/>
            <p:cNvSpPr/>
            <p:nvPr/>
          </p:nvSpPr>
          <p:spPr>
            <a:xfrm>
              <a:off x="1780050" y="3140675"/>
              <a:ext cx="339950" cy="886500"/>
            </a:xfrm>
            <a:custGeom>
              <a:rect b="b" l="l" r="r" t="t"/>
              <a:pathLst>
                <a:path extrusionOk="0" h="35460" w="13598">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5"/>
            <p:cNvSpPr/>
            <p:nvPr/>
          </p:nvSpPr>
          <p:spPr>
            <a:xfrm>
              <a:off x="1798550" y="3133525"/>
              <a:ext cx="327900" cy="900075"/>
            </a:xfrm>
            <a:custGeom>
              <a:rect b="b" l="l" r="r" t="t"/>
              <a:pathLst>
                <a:path extrusionOk="0" h="36003" w="13116">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5"/>
            <p:cNvSpPr/>
            <p:nvPr/>
          </p:nvSpPr>
          <p:spPr>
            <a:xfrm>
              <a:off x="2044450" y="3431675"/>
              <a:ext cx="838175" cy="676200"/>
            </a:xfrm>
            <a:custGeom>
              <a:rect b="b" l="l" r="r" t="t"/>
              <a:pathLst>
                <a:path extrusionOk="0" h="27048" w="33527">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5"/>
            <p:cNvSpPr/>
            <p:nvPr/>
          </p:nvSpPr>
          <p:spPr>
            <a:xfrm>
              <a:off x="2038025" y="3425250"/>
              <a:ext cx="849425" cy="689525"/>
            </a:xfrm>
            <a:custGeom>
              <a:rect b="b" l="l" r="r" t="t"/>
              <a:pathLst>
                <a:path extrusionOk="0" h="27581" w="33977">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5"/>
            <p:cNvSpPr/>
            <p:nvPr/>
          </p:nvSpPr>
          <p:spPr>
            <a:xfrm>
              <a:off x="2705825" y="3762375"/>
              <a:ext cx="401825" cy="213375"/>
            </a:xfrm>
            <a:custGeom>
              <a:rect b="b" l="l" r="r" t="t"/>
              <a:pathLst>
                <a:path extrusionOk="0" h="8535" w="16073">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5"/>
            <p:cNvSpPr/>
            <p:nvPr/>
          </p:nvSpPr>
          <p:spPr>
            <a:xfrm>
              <a:off x="2699375" y="3755525"/>
              <a:ext cx="400225" cy="227450"/>
            </a:xfrm>
            <a:custGeom>
              <a:rect b="b" l="l" r="r" t="t"/>
              <a:pathLst>
                <a:path extrusionOk="0" h="9098" w="16009">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5"/>
            <p:cNvSpPr/>
            <p:nvPr/>
          </p:nvSpPr>
          <p:spPr>
            <a:xfrm>
              <a:off x="1997025" y="3365950"/>
              <a:ext cx="784350" cy="686200"/>
            </a:xfrm>
            <a:custGeom>
              <a:rect b="b" l="l" r="r" t="t"/>
              <a:pathLst>
                <a:path extrusionOk="0" h="27448" w="31374">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5"/>
            <p:cNvSpPr/>
            <p:nvPr/>
          </p:nvSpPr>
          <p:spPr>
            <a:xfrm>
              <a:off x="1994625" y="3359350"/>
              <a:ext cx="793975" cy="699150"/>
            </a:xfrm>
            <a:custGeom>
              <a:rect b="b" l="l" r="r" t="t"/>
              <a:pathLst>
                <a:path extrusionOk="0" h="27966" w="31759">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5"/>
            <p:cNvSpPr/>
            <p:nvPr/>
          </p:nvSpPr>
          <p:spPr>
            <a:xfrm>
              <a:off x="4052675" y="1352675"/>
              <a:ext cx="217625" cy="519725"/>
            </a:xfrm>
            <a:custGeom>
              <a:rect b="b" l="l" r="r" t="t"/>
              <a:pathLst>
                <a:path extrusionOk="0" h="20789" w="8705">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5"/>
            <p:cNvSpPr/>
            <p:nvPr/>
          </p:nvSpPr>
          <p:spPr>
            <a:xfrm>
              <a:off x="4047850" y="1346300"/>
              <a:ext cx="224225" cy="532825"/>
            </a:xfrm>
            <a:custGeom>
              <a:rect b="b" l="l" r="r" t="t"/>
              <a:pathLst>
                <a:path extrusionOk="0" h="21313" w="8969">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5"/>
            <p:cNvSpPr/>
            <p:nvPr/>
          </p:nvSpPr>
          <p:spPr>
            <a:xfrm>
              <a:off x="4232675" y="1580025"/>
              <a:ext cx="750600" cy="670350"/>
            </a:xfrm>
            <a:custGeom>
              <a:rect b="b" l="l" r="r" t="t"/>
              <a:pathLst>
                <a:path extrusionOk="0" h="26814" w="30024">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5"/>
            <p:cNvSpPr/>
            <p:nvPr/>
          </p:nvSpPr>
          <p:spPr>
            <a:xfrm>
              <a:off x="4226250" y="1573725"/>
              <a:ext cx="763450" cy="683300"/>
            </a:xfrm>
            <a:custGeom>
              <a:rect b="b" l="l" r="r" t="t"/>
              <a:pathLst>
                <a:path extrusionOk="0" h="27332" w="30538">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5"/>
            <p:cNvSpPr/>
            <p:nvPr/>
          </p:nvSpPr>
          <p:spPr>
            <a:xfrm>
              <a:off x="4206950" y="1267500"/>
              <a:ext cx="706400" cy="822825"/>
            </a:xfrm>
            <a:custGeom>
              <a:rect b="b" l="l" r="r" t="t"/>
              <a:pathLst>
                <a:path extrusionOk="0" h="32913" w="28256">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5"/>
            <p:cNvSpPr/>
            <p:nvPr/>
          </p:nvSpPr>
          <p:spPr>
            <a:xfrm>
              <a:off x="4203750" y="1261100"/>
              <a:ext cx="716025" cy="835800"/>
            </a:xfrm>
            <a:custGeom>
              <a:rect b="b" l="l" r="r" t="t"/>
              <a:pathLst>
                <a:path extrusionOk="0" h="33432" w="28641">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5"/>
            <p:cNvSpPr/>
            <p:nvPr/>
          </p:nvSpPr>
          <p:spPr>
            <a:xfrm>
              <a:off x="4358850" y="1471650"/>
              <a:ext cx="194500" cy="575425"/>
            </a:xfrm>
            <a:custGeom>
              <a:rect b="b" l="l" r="r" t="t"/>
              <a:pathLst>
                <a:path extrusionOk="0" h="23017" w="778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5"/>
            <p:cNvSpPr/>
            <p:nvPr/>
          </p:nvSpPr>
          <p:spPr>
            <a:xfrm>
              <a:off x="4351600" y="1465225"/>
              <a:ext cx="208975" cy="588275"/>
            </a:xfrm>
            <a:custGeom>
              <a:rect b="b" l="l" r="r" t="t"/>
              <a:pathLst>
                <a:path extrusionOk="0" h="23531" w="8359">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5"/>
            <p:cNvSpPr/>
            <p:nvPr/>
          </p:nvSpPr>
          <p:spPr>
            <a:xfrm>
              <a:off x="4399025" y="1330225"/>
              <a:ext cx="261200" cy="301375"/>
            </a:xfrm>
            <a:custGeom>
              <a:rect b="b" l="l" r="r" t="t"/>
              <a:pathLst>
                <a:path extrusionOk="0" h="12055" w="10448">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5"/>
            <p:cNvSpPr/>
            <p:nvPr/>
          </p:nvSpPr>
          <p:spPr>
            <a:xfrm>
              <a:off x="4392600" y="1323800"/>
              <a:ext cx="265200" cy="314225"/>
            </a:xfrm>
            <a:custGeom>
              <a:rect b="b" l="l" r="r" t="t"/>
              <a:pathLst>
                <a:path extrusionOk="0" h="12569" w="10608">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5"/>
            <p:cNvSpPr/>
            <p:nvPr/>
          </p:nvSpPr>
          <p:spPr>
            <a:xfrm>
              <a:off x="4693150" y="1284575"/>
              <a:ext cx="77975" cy="92900"/>
            </a:xfrm>
            <a:custGeom>
              <a:rect b="b" l="l" r="r" t="t"/>
              <a:pathLst>
                <a:path extrusionOk="0" h="3716" w="3119">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5"/>
            <p:cNvSpPr/>
            <p:nvPr/>
          </p:nvSpPr>
          <p:spPr>
            <a:xfrm>
              <a:off x="4685100" y="1277975"/>
              <a:ext cx="88425" cy="106125"/>
            </a:xfrm>
            <a:custGeom>
              <a:rect b="b" l="l" r="r" t="t"/>
              <a:pathLst>
                <a:path extrusionOk="0" h="4245" w="3537">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5"/>
            <p:cNvSpPr/>
            <p:nvPr/>
          </p:nvSpPr>
          <p:spPr>
            <a:xfrm>
              <a:off x="4422325" y="1150100"/>
              <a:ext cx="55475" cy="116650"/>
            </a:xfrm>
            <a:custGeom>
              <a:rect b="b" l="l" r="r" t="t"/>
              <a:pathLst>
                <a:path extrusionOk="0" h="4666" w="2219">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5"/>
            <p:cNvSpPr/>
            <p:nvPr/>
          </p:nvSpPr>
          <p:spPr>
            <a:xfrm>
              <a:off x="4425550" y="1143775"/>
              <a:ext cx="59475" cy="129425"/>
            </a:xfrm>
            <a:custGeom>
              <a:rect b="b" l="l" r="r" t="t"/>
              <a:pathLst>
                <a:path extrusionOk="0" h="5177" w="2379">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5"/>
            <p:cNvSpPr/>
            <p:nvPr/>
          </p:nvSpPr>
          <p:spPr>
            <a:xfrm>
              <a:off x="4469750" y="1442050"/>
              <a:ext cx="140350" cy="85950"/>
            </a:xfrm>
            <a:custGeom>
              <a:rect b="b" l="l" r="r" t="t"/>
              <a:pathLst>
                <a:path extrusionOk="0" h="3438" w="5614">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5"/>
            <p:cNvSpPr/>
            <p:nvPr/>
          </p:nvSpPr>
          <p:spPr>
            <a:xfrm>
              <a:off x="4470550" y="1435500"/>
              <a:ext cx="145475" cy="98875"/>
            </a:xfrm>
            <a:custGeom>
              <a:rect b="b" l="l" r="r" t="t"/>
              <a:pathLst>
                <a:path extrusionOk="0" h="3955" w="5819">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5"/>
            <p:cNvSpPr/>
            <p:nvPr/>
          </p:nvSpPr>
          <p:spPr>
            <a:xfrm>
              <a:off x="4434375" y="979525"/>
              <a:ext cx="393000" cy="529650"/>
            </a:xfrm>
            <a:custGeom>
              <a:rect b="b" l="l" r="r" t="t"/>
              <a:pathLst>
                <a:path extrusionOk="0" h="21186" w="1572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5"/>
            <p:cNvSpPr/>
            <p:nvPr/>
          </p:nvSpPr>
          <p:spPr>
            <a:xfrm>
              <a:off x="4427950" y="972625"/>
              <a:ext cx="394600" cy="543250"/>
            </a:xfrm>
            <a:custGeom>
              <a:rect b="b" l="l" r="r" t="t"/>
              <a:pathLst>
                <a:path extrusionOk="0" h="21730" w="15784">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5"/>
            <p:cNvSpPr/>
            <p:nvPr/>
          </p:nvSpPr>
          <p:spPr>
            <a:xfrm>
              <a:off x="4455275" y="979525"/>
              <a:ext cx="372100" cy="369200"/>
            </a:xfrm>
            <a:custGeom>
              <a:rect b="b" l="l" r="r" t="t"/>
              <a:pathLst>
                <a:path extrusionOk="0" h="14768" w="14884">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5"/>
            <p:cNvSpPr/>
            <p:nvPr/>
          </p:nvSpPr>
          <p:spPr>
            <a:xfrm>
              <a:off x="4448050" y="972625"/>
              <a:ext cx="374500" cy="382750"/>
            </a:xfrm>
            <a:custGeom>
              <a:rect b="b" l="l" r="r" t="t"/>
              <a:pathLst>
                <a:path extrusionOk="0" h="15310" w="1498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5"/>
            <p:cNvSpPr/>
            <p:nvPr/>
          </p:nvSpPr>
          <p:spPr>
            <a:xfrm>
              <a:off x="4414300" y="1239600"/>
              <a:ext cx="283700" cy="158775"/>
            </a:xfrm>
            <a:custGeom>
              <a:rect b="b" l="l" r="r" t="t"/>
              <a:pathLst>
                <a:path extrusionOk="0" h="6351" w="11348">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5"/>
            <p:cNvSpPr/>
            <p:nvPr/>
          </p:nvSpPr>
          <p:spPr>
            <a:xfrm>
              <a:off x="4412675" y="1232975"/>
              <a:ext cx="279700" cy="172000"/>
            </a:xfrm>
            <a:custGeom>
              <a:rect b="b" l="l" r="r" t="t"/>
              <a:pathLst>
                <a:path extrusionOk="0" h="6880" w="11188">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5"/>
            <p:cNvSpPr/>
            <p:nvPr/>
          </p:nvSpPr>
          <p:spPr>
            <a:xfrm>
              <a:off x="4690725" y="1282000"/>
              <a:ext cx="57900" cy="58700"/>
            </a:xfrm>
            <a:custGeom>
              <a:rect b="b" l="l" r="r" t="t"/>
              <a:pathLst>
                <a:path extrusionOk="0" h="2348" w="2316">
                  <a:moveTo>
                    <a:pt x="1" y="2347"/>
                  </a:moveTo>
                  <a:lnTo>
                    <a:pt x="2315"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5"/>
            <p:cNvSpPr/>
            <p:nvPr/>
          </p:nvSpPr>
          <p:spPr>
            <a:xfrm>
              <a:off x="4682700" y="1275375"/>
              <a:ext cx="73150" cy="71750"/>
            </a:xfrm>
            <a:custGeom>
              <a:rect b="b" l="l" r="r" t="t"/>
              <a:pathLst>
                <a:path extrusionOk="0" h="2870" w="2926">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5"/>
            <p:cNvSpPr/>
            <p:nvPr/>
          </p:nvSpPr>
          <p:spPr>
            <a:xfrm>
              <a:off x="4434375" y="1175925"/>
              <a:ext cx="30575" cy="68325"/>
            </a:xfrm>
            <a:custGeom>
              <a:rect b="b" l="l" r="r" t="t"/>
              <a:pathLst>
                <a:path extrusionOk="0" h="2733" w="1223">
                  <a:moveTo>
                    <a:pt x="1" y="2733"/>
                  </a:moveTo>
                  <a:lnTo>
                    <a:pt x="1222"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5"/>
            <p:cNvSpPr/>
            <p:nvPr/>
          </p:nvSpPr>
          <p:spPr>
            <a:xfrm>
              <a:off x="4427150" y="1168875"/>
              <a:ext cx="45825" cy="81650"/>
            </a:xfrm>
            <a:custGeom>
              <a:rect b="b" l="l" r="r" t="t"/>
              <a:pathLst>
                <a:path extrusionOk="0" h="3266" w="1833">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5"/>
            <p:cNvSpPr/>
            <p:nvPr/>
          </p:nvSpPr>
          <p:spPr>
            <a:xfrm>
              <a:off x="4885200" y="1781050"/>
              <a:ext cx="310225" cy="341175"/>
            </a:xfrm>
            <a:custGeom>
              <a:rect b="b" l="l" r="r" t="t"/>
              <a:pathLst>
                <a:path extrusionOk="0" h="13647" w="12409">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5"/>
            <p:cNvSpPr/>
            <p:nvPr/>
          </p:nvSpPr>
          <p:spPr>
            <a:xfrm>
              <a:off x="4890025" y="1774300"/>
              <a:ext cx="281300" cy="353925"/>
            </a:xfrm>
            <a:custGeom>
              <a:rect b="b" l="l" r="r" t="t"/>
              <a:pathLst>
                <a:path extrusionOk="0" h="14157" w="11252">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5"/>
            <p:cNvSpPr/>
            <p:nvPr/>
          </p:nvSpPr>
          <p:spPr>
            <a:xfrm>
              <a:off x="5182550" y="2154725"/>
              <a:ext cx="605125" cy="595500"/>
            </a:xfrm>
            <a:custGeom>
              <a:rect b="b" l="l" r="r" t="t"/>
              <a:pathLst>
                <a:path extrusionOk="0" h="23820" w="24205">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5"/>
            <p:cNvSpPr/>
            <p:nvPr/>
          </p:nvSpPr>
          <p:spPr>
            <a:xfrm>
              <a:off x="5175300" y="2147975"/>
              <a:ext cx="579425" cy="609275"/>
            </a:xfrm>
            <a:custGeom>
              <a:rect b="b" l="l" r="r" t="t"/>
              <a:pathLst>
                <a:path extrusionOk="0" h="24371" w="23177">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5"/>
            <p:cNvSpPr/>
            <p:nvPr/>
          </p:nvSpPr>
          <p:spPr>
            <a:xfrm>
              <a:off x="5052350" y="1761925"/>
              <a:ext cx="615600" cy="969125"/>
            </a:xfrm>
            <a:custGeom>
              <a:rect b="b" l="l" r="r" t="t"/>
              <a:pathLst>
                <a:path extrusionOk="0" h="38765" w="24624">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5"/>
            <p:cNvSpPr/>
            <p:nvPr/>
          </p:nvSpPr>
          <p:spPr>
            <a:xfrm>
              <a:off x="5052350" y="1755325"/>
              <a:ext cx="604350" cy="982050"/>
            </a:xfrm>
            <a:custGeom>
              <a:rect b="b" l="l" r="r" t="t"/>
              <a:pathLst>
                <a:path extrusionOk="0" h="39282" w="24174">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5"/>
            <p:cNvSpPr/>
            <p:nvPr/>
          </p:nvSpPr>
          <p:spPr>
            <a:xfrm>
              <a:off x="5250050" y="1875925"/>
              <a:ext cx="257500" cy="356775"/>
            </a:xfrm>
            <a:custGeom>
              <a:rect b="b" l="l" r="r" t="t"/>
              <a:pathLst>
                <a:path extrusionOk="0" h="14271" w="1030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5"/>
            <p:cNvSpPr/>
            <p:nvPr/>
          </p:nvSpPr>
          <p:spPr>
            <a:xfrm>
              <a:off x="5246025" y="1869450"/>
              <a:ext cx="267625" cy="370475"/>
            </a:xfrm>
            <a:custGeom>
              <a:rect b="b" l="l" r="r" t="t"/>
              <a:pathLst>
                <a:path extrusionOk="0" h="14819" w="10705">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5"/>
            <p:cNvSpPr/>
            <p:nvPr/>
          </p:nvSpPr>
          <p:spPr>
            <a:xfrm>
              <a:off x="5212275" y="1713975"/>
              <a:ext cx="317450" cy="378150"/>
            </a:xfrm>
            <a:custGeom>
              <a:rect b="b" l="l" r="r" t="t"/>
              <a:pathLst>
                <a:path extrusionOk="0" h="15126" w="12698">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5"/>
            <p:cNvSpPr/>
            <p:nvPr/>
          </p:nvSpPr>
          <p:spPr>
            <a:xfrm>
              <a:off x="5209050" y="1707925"/>
              <a:ext cx="319075" cy="390575"/>
            </a:xfrm>
            <a:custGeom>
              <a:rect b="b" l="l" r="r" t="t"/>
              <a:pathLst>
                <a:path extrusionOk="0" h="15623" w="12763">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5"/>
            <p:cNvSpPr/>
            <p:nvPr/>
          </p:nvSpPr>
          <p:spPr>
            <a:xfrm>
              <a:off x="5222725" y="1583375"/>
              <a:ext cx="422725" cy="376150"/>
            </a:xfrm>
            <a:custGeom>
              <a:rect b="b" l="l" r="r" t="t"/>
              <a:pathLst>
                <a:path extrusionOk="0" h="15046" w="16909">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5"/>
            <p:cNvSpPr/>
            <p:nvPr/>
          </p:nvSpPr>
          <p:spPr>
            <a:xfrm>
              <a:off x="5238000" y="1576925"/>
              <a:ext cx="392975" cy="388975"/>
            </a:xfrm>
            <a:custGeom>
              <a:rect b="b" l="l" r="r" t="t"/>
              <a:pathLst>
                <a:path extrusionOk="0" h="15559" w="15719">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5"/>
            <p:cNvSpPr/>
            <p:nvPr/>
          </p:nvSpPr>
          <p:spPr>
            <a:xfrm>
              <a:off x="5419600" y="1895500"/>
              <a:ext cx="86825" cy="87425"/>
            </a:xfrm>
            <a:custGeom>
              <a:rect b="b" l="l" r="r" t="t"/>
              <a:pathLst>
                <a:path extrusionOk="0" h="3497" w="3473">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5"/>
            <p:cNvSpPr/>
            <p:nvPr/>
          </p:nvSpPr>
          <p:spPr>
            <a:xfrm>
              <a:off x="5411575" y="1888725"/>
              <a:ext cx="94050" cy="100475"/>
            </a:xfrm>
            <a:custGeom>
              <a:rect b="b" l="l" r="r" t="t"/>
              <a:pathLst>
                <a:path extrusionOk="0" h="4019" w="3762">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5"/>
            <p:cNvSpPr/>
            <p:nvPr/>
          </p:nvSpPr>
          <p:spPr>
            <a:xfrm>
              <a:off x="5255675" y="2098475"/>
              <a:ext cx="66725" cy="99675"/>
            </a:xfrm>
            <a:custGeom>
              <a:rect b="b" l="l" r="r" t="t"/>
              <a:pathLst>
                <a:path extrusionOk="0" h="3987" w="2669">
                  <a:moveTo>
                    <a:pt x="2668" y="1"/>
                  </a:moveTo>
                  <a:lnTo>
                    <a:pt x="0" y="1318"/>
                  </a:lnTo>
                  <a:lnTo>
                    <a:pt x="2250" y="3986"/>
                  </a:lnTo>
                  <a:lnTo>
                    <a:pt x="26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5"/>
            <p:cNvSpPr/>
            <p:nvPr/>
          </p:nvSpPr>
          <p:spPr>
            <a:xfrm>
              <a:off x="5248425" y="2091525"/>
              <a:ext cx="80400" cy="113050"/>
            </a:xfrm>
            <a:custGeom>
              <a:rect b="b" l="l" r="r" t="t"/>
              <a:pathLst>
                <a:path extrusionOk="0" h="4522" w="3216">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5"/>
            <p:cNvSpPr/>
            <p:nvPr/>
          </p:nvSpPr>
          <p:spPr>
            <a:xfrm>
              <a:off x="4787175" y="3835075"/>
              <a:ext cx="1003450" cy="761950"/>
            </a:xfrm>
            <a:custGeom>
              <a:rect b="b" l="l" r="r" t="t"/>
              <a:pathLst>
                <a:path extrusionOk="0" h="30478" w="40138">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5"/>
            <p:cNvSpPr/>
            <p:nvPr/>
          </p:nvSpPr>
          <p:spPr>
            <a:xfrm>
              <a:off x="4781550" y="3828650"/>
              <a:ext cx="1011750" cy="774700"/>
            </a:xfrm>
            <a:custGeom>
              <a:rect b="b" l="l" r="r" t="t"/>
              <a:pathLst>
                <a:path extrusionOk="0" h="30988" w="4047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5"/>
            <p:cNvSpPr/>
            <p:nvPr/>
          </p:nvSpPr>
          <p:spPr>
            <a:xfrm>
              <a:off x="5668725" y="3080325"/>
              <a:ext cx="325475" cy="881050"/>
            </a:xfrm>
            <a:custGeom>
              <a:rect b="b" l="l" r="r" t="t"/>
              <a:pathLst>
                <a:path extrusionOk="0" h="35242" w="13019">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5"/>
            <p:cNvSpPr/>
            <p:nvPr/>
          </p:nvSpPr>
          <p:spPr>
            <a:xfrm>
              <a:off x="5664700" y="3073250"/>
              <a:ext cx="307000" cy="894450"/>
            </a:xfrm>
            <a:custGeom>
              <a:rect b="b" l="l" r="r" t="t"/>
              <a:pathLst>
                <a:path extrusionOk="0" h="35778" w="1228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5"/>
            <p:cNvSpPr/>
            <p:nvPr/>
          </p:nvSpPr>
          <p:spPr>
            <a:xfrm>
              <a:off x="4840200" y="3431675"/>
              <a:ext cx="838200" cy="676200"/>
            </a:xfrm>
            <a:custGeom>
              <a:rect b="b" l="l" r="r" t="t"/>
              <a:pathLst>
                <a:path extrusionOk="0" h="27048" w="33528">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5"/>
            <p:cNvSpPr/>
            <p:nvPr/>
          </p:nvSpPr>
          <p:spPr>
            <a:xfrm>
              <a:off x="4835375" y="3425250"/>
              <a:ext cx="849450" cy="689525"/>
            </a:xfrm>
            <a:custGeom>
              <a:rect b="b" l="l" r="r" t="t"/>
              <a:pathLst>
                <a:path extrusionOk="0" h="27581" w="33978">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5"/>
            <p:cNvSpPr/>
            <p:nvPr/>
          </p:nvSpPr>
          <p:spPr>
            <a:xfrm>
              <a:off x="4808050" y="3370700"/>
              <a:ext cx="836600" cy="657375"/>
            </a:xfrm>
            <a:custGeom>
              <a:rect b="b" l="l" r="r" t="t"/>
              <a:pathLst>
                <a:path extrusionOk="0" h="26295" w="33464">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5"/>
            <p:cNvSpPr/>
            <p:nvPr/>
          </p:nvSpPr>
          <p:spPr>
            <a:xfrm>
              <a:off x="4800825" y="3363350"/>
              <a:ext cx="850250" cy="671050"/>
            </a:xfrm>
            <a:custGeom>
              <a:rect b="b" l="l" r="r" t="t"/>
              <a:pathLst>
                <a:path extrusionOk="0" h="26842" w="3401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5"/>
            <p:cNvSpPr/>
            <p:nvPr/>
          </p:nvSpPr>
          <p:spPr>
            <a:xfrm>
              <a:off x="2458300" y="1966675"/>
              <a:ext cx="3007125" cy="2323275"/>
            </a:xfrm>
            <a:custGeom>
              <a:rect b="b" l="l" r="r" t="t"/>
              <a:pathLst>
                <a:path extrusionOk="0" h="92931" w="120285">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5"/>
            <p:cNvSpPr/>
            <p:nvPr/>
          </p:nvSpPr>
          <p:spPr>
            <a:xfrm>
              <a:off x="2451875" y="1960250"/>
              <a:ext cx="3020000" cy="2336925"/>
            </a:xfrm>
            <a:custGeom>
              <a:rect b="b" l="l" r="r" t="t"/>
              <a:pathLst>
                <a:path extrusionOk="0" h="93477" w="12080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5"/>
            <p:cNvSpPr/>
            <p:nvPr/>
          </p:nvSpPr>
          <p:spPr>
            <a:xfrm>
              <a:off x="2458300" y="1932125"/>
              <a:ext cx="3007125" cy="2323275"/>
            </a:xfrm>
            <a:custGeom>
              <a:rect b="b" l="l" r="r" t="t"/>
              <a:pathLst>
                <a:path extrusionOk="0" h="92931" w="120285">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5"/>
            <p:cNvSpPr/>
            <p:nvPr/>
          </p:nvSpPr>
          <p:spPr>
            <a:xfrm>
              <a:off x="2451875" y="1924900"/>
              <a:ext cx="3020000" cy="2337725"/>
            </a:xfrm>
            <a:custGeom>
              <a:rect b="b" l="l" r="r" t="t"/>
              <a:pathLst>
                <a:path extrusionOk="0" h="93509" w="12080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5"/>
            <p:cNvSpPr/>
            <p:nvPr/>
          </p:nvSpPr>
          <p:spPr>
            <a:xfrm>
              <a:off x="4364475" y="2379750"/>
              <a:ext cx="532800" cy="452450"/>
            </a:xfrm>
            <a:custGeom>
              <a:rect b="b" l="l" r="r" t="t"/>
              <a:pathLst>
                <a:path extrusionOk="0" h="18098" w="21312">
                  <a:moveTo>
                    <a:pt x="13694" y="0"/>
                  </a:moveTo>
                  <a:lnTo>
                    <a:pt x="0" y="8647"/>
                  </a:lnTo>
                  <a:lnTo>
                    <a:pt x="7811" y="18097"/>
                  </a:lnTo>
                  <a:lnTo>
                    <a:pt x="21312" y="8390"/>
                  </a:lnTo>
                  <a:lnTo>
                    <a:pt x="136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5"/>
            <p:cNvSpPr/>
            <p:nvPr/>
          </p:nvSpPr>
          <p:spPr>
            <a:xfrm>
              <a:off x="4358025" y="2373275"/>
              <a:ext cx="546500" cy="465200"/>
            </a:xfrm>
            <a:custGeom>
              <a:rect b="b" l="l" r="r" t="t"/>
              <a:pathLst>
                <a:path extrusionOk="0" h="18608" w="2186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5"/>
            <p:cNvSpPr/>
            <p:nvPr/>
          </p:nvSpPr>
          <p:spPr>
            <a:xfrm>
              <a:off x="3363175" y="2398225"/>
              <a:ext cx="597100" cy="499075"/>
            </a:xfrm>
            <a:custGeom>
              <a:rect b="b" l="l" r="r" t="t"/>
              <a:pathLst>
                <a:path extrusionOk="0" h="19963" w="23884">
                  <a:moveTo>
                    <a:pt x="12472" y="0"/>
                  </a:moveTo>
                  <a:lnTo>
                    <a:pt x="0" y="6429"/>
                  </a:lnTo>
                  <a:lnTo>
                    <a:pt x="11058" y="19962"/>
                  </a:lnTo>
                  <a:lnTo>
                    <a:pt x="23884" y="11412"/>
                  </a:lnTo>
                  <a:lnTo>
                    <a:pt x="12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5"/>
            <p:cNvSpPr/>
            <p:nvPr/>
          </p:nvSpPr>
          <p:spPr>
            <a:xfrm>
              <a:off x="3355925" y="2391725"/>
              <a:ext cx="611575" cy="512250"/>
            </a:xfrm>
            <a:custGeom>
              <a:rect b="b" l="l" r="r" t="t"/>
              <a:pathLst>
                <a:path extrusionOk="0" h="20490" w="24463">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5"/>
            <p:cNvSpPr/>
            <p:nvPr/>
          </p:nvSpPr>
          <p:spPr>
            <a:xfrm>
              <a:off x="3836500" y="2737350"/>
              <a:ext cx="597100" cy="499075"/>
            </a:xfrm>
            <a:custGeom>
              <a:rect b="b" l="l" r="r" t="t"/>
              <a:pathLst>
                <a:path extrusionOk="0" h="19963" w="23884">
                  <a:moveTo>
                    <a:pt x="12472" y="0"/>
                  </a:moveTo>
                  <a:lnTo>
                    <a:pt x="0" y="6429"/>
                  </a:lnTo>
                  <a:lnTo>
                    <a:pt x="11058" y="19962"/>
                  </a:lnTo>
                  <a:lnTo>
                    <a:pt x="23884" y="11412"/>
                  </a:lnTo>
                  <a:lnTo>
                    <a:pt x="12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5"/>
            <p:cNvSpPr/>
            <p:nvPr/>
          </p:nvSpPr>
          <p:spPr>
            <a:xfrm>
              <a:off x="3829250" y="2730850"/>
              <a:ext cx="610775" cy="512650"/>
            </a:xfrm>
            <a:custGeom>
              <a:rect b="b" l="l" r="r" t="t"/>
              <a:pathLst>
                <a:path extrusionOk="0" h="20506" w="24431">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5"/>
            <p:cNvSpPr/>
            <p:nvPr/>
          </p:nvSpPr>
          <p:spPr>
            <a:xfrm>
              <a:off x="3777025" y="2762250"/>
              <a:ext cx="564975" cy="483800"/>
            </a:xfrm>
            <a:custGeom>
              <a:rect b="b" l="l" r="r" t="t"/>
              <a:pathLst>
                <a:path extrusionOk="0" h="19352" w="22599">
                  <a:moveTo>
                    <a:pt x="13469" y="1"/>
                  </a:moveTo>
                  <a:lnTo>
                    <a:pt x="1" y="4019"/>
                  </a:lnTo>
                  <a:lnTo>
                    <a:pt x="8390" y="19352"/>
                  </a:lnTo>
                  <a:lnTo>
                    <a:pt x="22598" y="13309"/>
                  </a:lnTo>
                  <a:lnTo>
                    <a:pt x="1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5"/>
            <p:cNvSpPr/>
            <p:nvPr/>
          </p:nvSpPr>
          <p:spPr>
            <a:xfrm>
              <a:off x="3770600" y="2755525"/>
              <a:ext cx="577825" cy="497600"/>
            </a:xfrm>
            <a:custGeom>
              <a:rect b="b" l="l" r="r" t="t"/>
              <a:pathLst>
                <a:path extrusionOk="0" h="19904" w="23113">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5"/>
            <p:cNvSpPr/>
            <p:nvPr/>
          </p:nvSpPr>
          <p:spPr>
            <a:xfrm>
              <a:off x="3632675" y="2195225"/>
              <a:ext cx="140350" cy="44725"/>
            </a:xfrm>
            <a:custGeom>
              <a:rect b="b" l="l" r="r" t="t"/>
              <a:pathLst>
                <a:path extrusionOk="0" h="1789" w="5614">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5"/>
            <p:cNvSpPr/>
            <p:nvPr/>
          </p:nvSpPr>
          <p:spPr>
            <a:xfrm>
              <a:off x="3641225" y="2188475"/>
              <a:ext cx="139050" cy="57900"/>
            </a:xfrm>
            <a:custGeom>
              <a:rect b="b" l="l" r="r" t="t"/>
              <a:pathLst>
                <a:path extrusionOk="0" h="2316" w="5562">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5"/>
            <p:cNvSpPr/>
            <p:nvPr/>
          </p:nvSpPr>
          <p:spPr>
            <a:xfrm>
              <a:off x="3140575" y="1556850"/>
              <a:ext cx="648525" cy="757200"/>
            </a:xfrm>
            <a:custGeom>
              <a:rect b="b" l="l" r="r" t="t"/>
              <a:pathLst>
                <a:path extrusionOk="0" h="30288" w="25941">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5"/>
            <p:cNvSpPr/>
            <p:nvPr/>
          </p:nvSpPr>
          <p:spPr>
            <a:xfrm>
              <a:off x="3150200" y="1550200"/>
              <a:ext cx="635700" cy="770900"/>
            </a:xfrm>
            <a:custGeom>
              <a:rect b="b" l="l" r="r" t="t"/>
              <a:pathLst>
                <a:path extrusionOk="0" h="30836" w="25428">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5"/>
            <p:cNvSpPr/>
            <p:nvPr/>
          </p:nvSpPr>
          <p:spPr>
            <a:xfrm>
              <a:off x="3475675" y="2192500"/>
              <a:ext cx="313425" cy="121550"/>
            </a:xfrm>
            <a:custGeom>
              <a:rect b="b" l="l" r="r" t="t"/>
              <a:pathLst>
                <a:path extrusionOk="0" h="4862" w="12537">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5"/>
            <p:cNvSpPr/>
            <p:nvPr/>
          </p:nvSpPr>
          <p:spPr>
            <a:xfrm>
              <a:off x="3469250" y="2185675"/>
              <a:ext cx="316650" cy="135425"/>
            </a:xfrm>
            <a:custGeom>
              <a:rect b="b" l="l" r="r" t="t"/>
              <a:pathLst>
                <a:path extrusionOk="0" h="5417" w="12666">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5"/>
            <p:cNvSpPr/>
            <p:nvPr/>
          </p:nvSpPr>
          <p:spPr>
            <a:xfrm>
              <a:off x="2555550" y="1784050"/>
              <a:ext cx="278875" cy="381950"/>
            </a:xfrm>
            <a:custGeom>
              <a:rect b="b" l="l" r="r" t="t"/>
              <a:pathLst>
                <a:path extrusionOk="0" h="15278" w="11155">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5"/>
            <p:cNvSpPr/>
            <p:nvPr/>
          </p:nvSpPr>
          <p:spPr>
            <a:xfrm>
              <a:off x="2553125" y="1777025"/>
              <a:ext cx="278875" cy="396200"/>
            </a:xfrm>
            <a:custGeom>
              <a:rect b="b" l="l" r="r" t="t"/>
              <a:pathLst>
                <a:path extrusionOk="0" h="15848" w="11155">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5"/>
            <p:cNvSpPr/>
            <p:nvPr/>
          </p:nvSpPr>
          <p:spPr>
            <a:xfrm>
              <a:off x="2599750" y="1732350"/>
              <a:ext cx="225025" cy="346875"/>
            </a:xfrm>
            <a:custGeom>
              <a:rect b="b" l="l" r="r" t="t"/>
              <a:pathLst>
                <a:path extrusionOk="0" h="13875" w="9001">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5"/>
            <p:cNvSpPr/>
            <p:nvPr/>
          </p:nvSpPr>
          <p:spPr>
            <a:xfrm>
              <a:off x="2598925" y="1725600"/>
              <a:ext cx="224250" cy="360350"/>
            </a:xfrm>
            <a:custGeom>
              <a:rect b="b" l="l" r="r" t="t"/>
              <a:pathLst>
                <a:path extrusionOk="0" h="14414" w="897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5"/>
            <p:cNvSpPr/>
            <p:nvPr/>
          </p:nvSpPr>
          <p:spPr>
            <a:xfrm>
              <a:off x="2517775" y="1419200"/>
              <a:ext cx="483000" cy="427600"/>
            </a:xfrm>
            <a:custGeom>
              <a:rect b="b" l="l" r="r" t="t"/>
              <a:pathLst>
                <a:path extrusionOk="0" h="17104" w="1932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5"/>
            <p:cNvSpPr/>
            <p:nvPr/>
          </p:nvSpPr>
          <p:spPr>
            <a:xfrm>
              <a:off x="2521800" y="1412200"/>
              <a:ext cx="474950" cy="441200"/>
            </a:xfrm>
            <a:custGeom>
              <a:rect b="b" l="l" r="r" t="t"/>
              <a:pathLst>
                <a:path extrusionOk="0" h="17648" w="18998">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5"/>
            <p:cNvSpPr/>
            <p:nvPr/>
          </p:nvSpPr>
          <p:spPr>
            <a:xfrm>
              <a:off x="2647575" y="1608275"/>
              <a:ext cx="315425" cy="350275"/>
            </a:xfrm>
            <a:custGeom>
              <a:rect b="b" l="l" r="r" t="t"/>
              <a:pathLst>
                <a:path extrusionOk="0" h="14011" w="12617">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5"/>
            <p:cNvSpPr/>
            <p:nvPr/>
          </p:nvSpPr>
          <p:spPr>
            <a:xfrm>
              <a:off x="2652775" y="1601625"/>
              <a:ext cx="312625" cy="363475"/>
            </a:xfrm>
            <a:custGeom>
              <a:rect b="b" l="l" r="r" t="t"/>
              <a:pathLst>
                <a:path extrusionOk="0" h="14539" w="12505">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5"/>
            <p:cNvSpPr/>
            <p:nvPr/>
          </p:nvSpPr>
          <p:spPr>
            <a:xfrm>
              <a:off x="2962975" y="1971500"/>
              <a:ext cx="295750" cy="594125"/>
            </a:xfrm>
            <a:custGeom>
              <a:rect b="b" l="l" r="r" t="t"/>
              <a:pathLst>
                <a:path extrusionOk="0" h="23765" w="1183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5"/>
            <p:cNvSpPr/>
            <p:nvPr/>
          </p:nvSpPr>
          <p:spPr>
            <a:xfrm>
              <a:off x="2955750" y="1964925"/>
              <a:ext cx="305375" cy="607700"/>
            </a:xfrm>
            <a:custGeom>
              <a:rect b="b" l="l" r="r" t="t"/>
              <a:pathLst>
                <a:path extrusionOk="0" h="24308" w="12215">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5"/>
            <p:cNvSpPr/>
            <p:nvPr/>
          </p:nvSpPr>
          <p:spPr>
            <a:xfrm>
              <a:off x="3105200" y="2303400"/>
              <a:ext cx="153525" cy="262225"/>
            </a:xfrm>
            <a:custGeom>
              <a:rect b="b" l="l" r="r" t="t"/>
              <a:pathLst>
                <a:path extrusionOk="0" h="10489" w="6141">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5"/>
            <p:cNvSpPr/>
            <p:nvPr/>
          </p:nvSpPr>
          <p:spPr>
            <a:xfrm>
              <a:off x="3097975" y="2296750"/>
              <a:ext cx="163150" cy="275875"/>
            </a:xfrm>
            <a:custGeom>
              <a:rect b="b" l="l" r="r" t="t"/>
              <a:pathLst>
                <a:path extrusionOk="0" h="11035" w="6526">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5"/>
            <p:cNvSpPr/>
            <p:nvPr/>
          </p:nvSpPr>
          <p:spPr>
            <a:xfrm>
              <a:off x="2323300" y="1964275"/>
              <a:ext cx="961150" cy="862825"/>
            </a:xfrm>
            <a:custGeom>
              <a:rect b="b" l="l" r="r" t="t"/>
              <a:pathLst>
                <a:path extrusionOk="0" h="34513" w="38446">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5"/>
            <p:cNvSpPr/>
            <p:nvPr/>
          </p:nvSpPr>
          <p:spPr>
            <a:xfrm>
              <a:off x="2329725" y="1957850"/>
              <a:ext cx="951500" cy="875950"/>
            </a:xfrm>
            <a:custGeom>
              <a:rect b="b" l="l" r="r" t="t"/>
              <a:pathLst>
                <a:path extrusionOk="0" h="35038" w="3806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5"/>
            <p:cNvSpPr/>
            <p:nvPr/>
          </p:nvSpPr>
          <p:spPr>
            <a:xfrm>
              <a:off x="3009575" y="2539650"/>
              <a:ext cx="274875" cy="206550"/>
            </a:xfrm>
            <a:custGeom>
              <a:rect b="b" l="l" r="r" t="t"/>
              <a:pathLst>
                <a:path extrusionOk="0" h="8262" w="10995">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5"/>
            <p:cNvSpPr/>
            <p:nvPr/>
          </p:nvSpPr>
          <p:spPr>
            <a:xfrm>
              <a:off x="3002350" y="2533225"/>
              <a:ext cx="278875" cy="219750"/>
            </a:xfrm>
            <a:custGeom>
              <a:rect b="b" l="l" r="r" t="t"/>
              <a:pathLst>
                <a:path extrusionOk="0" h="8790" w="11155">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5"/>
            <p:cNvSpPr/>
            <p:nvPr/>
          </p:nvSpPr>
          <p:spPr>
            <a:xfrm>
              <a:off x="3041725" y="2911725"/>
              <a:ext cx="238700" cy="81200"/>
            </a:xfrm>
            <a:custGeom>
              <a:rect b="b" l="l" r="r" t="t"/>
              <a:pathLst>
                <a:path extrusionOk="0" h="3248" w="9548">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5"/>
            <p:cNvSpPr/>
            <p:nvPr/>
          </p:nvSpPr>
          <p:spPr>
            <a:xfrm>
              <a:off x="3034500" y="2905300"/>
              <a:ext cx="234675" cy="94050"/>
            </a:xfrm>
            <a:custGeom>
              <a:rect b="b" l="l" r="r" t="t"/>
              <a:pathLst>
                <a:path extrusionOk="0" h="3762" w="9387">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5"/>
            <p:cNvSpPr/>
            <p:nvPr/>
          </p:nvSpPr>
          <p:spPr>
            <a:xfrm>
              <a:off x="2902700" y="2851450"/>
              <a:ext cx="604350" cy="551325"/>
            </a:xfrm>
            <a:custGeom>
              <a:rect b="b" l="l" r="r" t="t"/>
              <a:pathLst>
                <a:path extrusionOk="0" h="22053" w="24174">
                  <a:moveTo>
                    <a:pt x="17616" y="1"/>
                  </a:moveTo>
                  <a:lnTo>
                    <a:pt x="0" y="8166"/>
                  </a:lnTo>
                  <a:lnTo>
                    <a:pt x="6847" y="22052"/>
                  </a:lnTo>
                  <a:lnTo>
                    <a:pt x="24173" y="13277"/>
                  </a:lnTo>
                  <a:lnTo>
                    <a:pt x="176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5"/>
            <p:cNvSpPr/>
            <p:nvPr/>
          </p:nvSpPr>
          <p:spPr>
            <a:xfrm>
              <a:off x="2896275" y="2845050"/>
              <a:ext cx="618000" cy="564150"/>
            </a:xfrm>
            <a:custGeom>
              <a:rect b="b" l="l" r="r" t="t"/>
              <a:pathLst>
                <a:path extrusionOk="0" h="22566" w="2472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5"/>
            <p:cNvSpPr/>
            <p:nvPr/>
          </p:nvSpPr>
          <p:spPr>
            <a:xfrm>
              <a:off x="3048950" y="2939850"/>
              <a:ext cx="145475" cy="79925"/>
            </a:xfrm>
            <a:custGeom>
              <a:rect b="b" l="l" r="r" t="t"/>
              <a:pathLst>
                <a:path extrusionOk="0" h="3197" w="5819">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5"/>
            <p:cNvSpPr/>
            <p:nvPr/>
          </p:nvSpPr>
          <p:spPr>
            <a:xfrm>
              <a:off x="3042525" y="2932825"/>
              <a:ext cx="152725" cy="93850"/>
            </a:xfrm>
            <a:custGeom>
              <a:rect b="b" l="l" r="r" t="t"/>
              <a:pathLst>
                <a:path extrusionOk="0" h="3754" w="6109">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5"/>
            <p:cNvSpPr/>
            <p:nvPr/>
          </p:nvSpPr>
          <p:spPr>
            <a:xfrm>
              <a:off x="2426975" y="2793600"/>
              <a:ext cx="662175" cy="222625"/>
            </a:xfrm>
            <a:custGeom>
              <a:rect b="b" l="l" r="r" t="t"/>
              <a:pathLst>
                <a:path extrusionOk="0" h="8905" w="26487">
                  <a:moveTo>
                    <a:pt x="8325" y="1"/>
                  </a:moveTo>
                  <a:cubicBezTo>
                    <a:pt x="0" y="386"/>
                    <a:pt x="4532" y="6622"/>
                    <a:pt x="4532" y="6622"/>
                  </a:cubicBezTo>
                  <a:lnTo>
                    <a:pt x="23626" y="8905"/>
                  </a:lnTo>
                  <a:lnTo>
                    <a:pt x="26487" y="4726"/>
                  </a:lnTo>
                  <a:lnTo>
                    <a:pt x="83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5"/>
            <p:cNvSpPr/>
            <p:nvPr/>
          </p:nvSpPr>
          <p:spPr>
            <a:xfrm>
              <a:off x="2503300" y="2787175"/>
              <a:ext cx="592300" cy="235475"/>
            </a:xfrm>
            <a:custGeom>
              <a:rect b="b" l="l" r="r" t="t"/>
              <a:pathLst>
                <a:path extrusionOk="0" h="9419" w="23692">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5"/>
            <p:cNvSpPr/>
            <p:nvPr/>
          </p:nvSpPr>
          <p:spPr>
            <a:xfrm>
              <a:off x="1989800" y="2788450"/>
              <a:ext cx="709600" cy="1210775"/>
            </a:xfrm>
            <a:custGeom>
              <a:rect b="b" l="l" r="r" t="t"/>
              <a:pathLst>
                <a:path extrusionOk="0" h="48431" w="28384">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5"/>
            <p:cNvSpPr/>
            <p:nvPr/>
          </p:nvSpPr>
          <p:spPr>
            <a:xfrm>
              <a:off x="1982575" y="2781550"/>
              <a:ext cx="718450" cy="1223925"/>
            </a:xfrm>
            <a:custGeom>
              <a:rect b="b" l="l" r="r" t="t"/>
              <a:pathLst>
                <a:path extrusionOk="0" h="48957" w="28738">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5"/>
            <p:cNvSpPr/>
            <p:nvPr/>
          </p:nvSpPr>
          <p:spPr>
            <a:xfrm>
              <a:off x="2331325" y="2776500"/>
              <a:ext cx="384950" cy="435925"/>
            </a:xfrm>
            <a:custGeom>
              <a:rect b="b" l="l" r="r" t="t"/>
              <a:pathLst>
                <a:path extrusionOk="0" h="17437" w="15398">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5"/>
            <p:cNvSpPr/>
            <p:nvPr/>
          </p:nvSpPr>
          <p:spPr>
            <a:xfrm>
              <a:off x="2324100" y="2770300"/>
              <a:ext cx="384150" cy="449250"/>
            </a:xfrm>
            <a:custGeom>
              <a:rect b="b" l="l" r="r" t="t"/>
              <a:pathLst>
                <a:path extrusionOk="0" h="17970" w="15366">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5"/>
            <p:cNvSpPr/>
            <p:nvPr/>
          </p:nvSpPr>
          <p:spPr>
            <a:xfrm>
              <a:off x="2377950" y="2807100"/>
              <a:ext cx="307800" cy="365025"/>
            </a:xfrm>
            <a:custGeom>
              <a:rect b="b" l="l" r="r" t="t"/>
              <a:pathLst>
                <a:path extrusionOk="0" h="14601" w="12312">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5"/>
            <p:cNvSpPr/>
            <p:nvPr/>
          </p:nvSpPr>
          <p:spPr>
            <a:xfrm>
              <a:off x="2385175" y="2800025"/>
              <a:ext cx="279675" cy="378875"/>
            </a:xfrm>
            <a:custGeom>
              <a:rect b="b" l="l" r="r" t="t"/>
              <a:pathLst>
                <a:path extrusionOk="0" h="15155" w="11187">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5"/>
            <p:cNvSpPr/>
            <p:nvPr/>
          </p:nvSpPr>
          <p:spPr>
            <a:xfrm>
              <a:off x="2394825" y="2509125"/>
              <a:ext cx="381725" cy="495850"/>
            </a:xfrm>
            <a:custGeom>
              <a:rect b="b" l="l" r="r" t="t"/>
              <a:pathLst>
                <a:path extrusionOk="0" h="19834" w="15269">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5"/>
            <p:cNvSpPr/>
            <p:nvPr/>
          </p:nvSpPr>
          <p:spPr>
            <a:xfrm>
              <a:off x="2392400" y="2502175"/>
              <a:ext cx="384950" cy="509225"/>
            </a:xfrm>
            <a:custGeom>
              <a:rect b="b" l="l" r="r" t="t"/>
              <a:pathLst>
                <a:path extrusionOk="0" h="20369" w="15398">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5"/>
            <p:cNvSpPr/>
            <p:nvPr/>
          </p:nvSpPr>
          <p:spPr>
            <a:xfrm>
              <a:off x="2123200" y="2738050"/>
              <a:ext cx="231475" cy="220100"/>
            </a:xfrm>
            <a:custGeom>
              <a:rect b="b" l="l" r="r" t="t"/>
              <a:pathLst>
                <a:path extrusionOk="0" h="8804" w="9259">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5"/>
            <p:cNvSpPr/>
            <p:nvPr/>
          </p:nvSpPr>
          <p:spPr>
            <a:xfrm>
              <a:off x="2116775" y="2731725"/>
              <a:ext cx="244325" cy="233075"/>
            </a:xfrm>
            <a:custGeom>
              <a:rect b="b" l="l" r="r" t="t"/>
              <a:pathLst>
                <a:path extrusionOk="0" h="9323" w="9773">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5"/>
            <p:cNvSpPr/>
            <p:nvPr/>
          </p:nvSpPr>
          <p:spPr>
            <a:xfrm>
              <a:off x="2243750" y="2333400"/>
              <a:ext cx="502275" cy="521250"/>
            </a:xfrm>
            <a:custGeom>
              <a:rect b="b" l="l" r="r" t="t"/>
              <a:pathLst>
                <a:path extrusionOk="0" h="20850" w="20091">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5"/>
            <p:cNvSpPr/>
            <p:nvPr/>
          </p:nvSpPr>
          <p:spPr>
            <a:xfrm>
              <a:off x="2242925" y="2326700"/>
              <a:ext cx="492650" cy="534425"/>
            </a:xfrm>
            <a:custGeom>
              <a:rect b="b" l="l" r="r" t="t"/>
              <a:pathLst>
                <a:path extrusionOk="0" h="21377" w="19706">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5"/>
            <p:cNvSpPr/>
            <p:nvPr/>
          </p:nvSpPr>
          <p:spPr>
            <a:xfrm>
              <a:off x="2451875" y="2703050"/>
              <a:ext cx="116550" cy="119500"/>
            </a:xfrm>
            <a:custGeom>
              <a:rect b="b" l="l" r="r" t="t"/>
              <a:pathLst>
                <a:path extrusionOk="0" h="4780" w="4662">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5"/>
            <p:cNvSpPr/>
            <p:nvPr/>
          </p:nvSpPr>
          <p:spPr>
            <a:xfrm>
              <a:off x="2465525" y="2696375"/>
              <a:ext cx="110925" cy="132600"/>
            </a:xfrm>
            <a:custGeom>
              <a:rect b="b" l="l" r="r" t="t"/>
              <a:pathLst>
                <a:path extrusionOk="0" h="5304" w="4437">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5"/>
            <p:cNvSpPr/>
            <p:nvPr/>
          </p:nvSpPr>
          <p:spPr>
            <a:xfrm>
              <a:off x="2691350" y="2592500"/>
              <a:ext cx="45825" cy="63900"/>
            </a:xfrm>
            <a:custGeom>
              <a:rect b="b" l="l" r="r" t="t"/>
              <a:pathLst>
                <a:path extrusionOk="0" h="2556" w="1833">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5"/>
            <p:cNvSpPr/>
            <p:nvPr/>
          </p:nvSpPr>
          <p:spPr>
            <a:xfrm>
              <a:off x="2938050" y="3199600"/>
              <a:ext cx="86025" cy="149600"/>
            </a:xfrm>
            <a:custGeom>
              <a:rect b="b" l="l" r="r" t="t"/>
              <a:pathLst>
                <a:path extrusionOk="0" h="5984" w="3441">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5"/>
            <p:cNvSpPr/>
            <p:nvPr/>
          </p:nvSpPr>
          <p:spPr>
            <a:xfrm>
              <a:off x="2931625" y="3193000"/>
              <a:ext cx="93250" cy="163150"/>
            </a:xfrm>
            <a:custGeom>
              <a:rect b="b" l="l" r="r" t="t"/>
              <a:pathLst>
                <a:path extrusionOk="0" h="6526" w="373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5"/>
            <p:cNvSpPr/>
            <p:nvPr/>
          </p:nvSpPr>
          <p:spPr>
            <a:xfrm>
              <a:off x="2937250" y="3178425"/>
              <a:ext cx="143875" cy="321575"/>
            </a:xfrm>
            <a:custGeom>
              <a:rect b="b" l="l" r="r" t="t"/>
              <a:pathLst>
                <a:path extrusionOk="0" h="12863" w="5755">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5"/>
            <p:cNvSpPr/>
            <p:nvPr/>
          </p:nvSpPr>
          <p:spPr>
            <a:xfrm>
              <a:off x="2930025" y="3172100"/>
              <a:ext cx="149500" cy="334925"/>
            </a:xfrm>
            <a:custGeom>
              <a:rect b="b" l="l" r="r" t="t"/>
              <a:pathLst>
                <a:path extrusionOk="0" h="13397" w="598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5"/>
            <p:cNvSpPr/>
            <p:nvPr/>
          </p:nvSpPr>
          <p:spPr>
            <a:xfrm>
              <a:off x="2962175" y="3205825"/>
              <a:ext cx="55475" cy="189700"/>
            </a:xfrm>
            <a:custGeom>
              <a:rect b="b" l="l" r="r" t="t"/>
              <a:pathLst>
                <a:path extrusionOk="0" h="7588" w="2219">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5"/>
            <p:cNvSpPr/>
            <p:nvPr/>
          </p:nvSpPr>
          <p:spPr>
            <a:xfrm>
              <a:off x="2955750" y="3198625"/>
              <a:ext cx="69125" cy="203325"/>
            </a:xfrm>
            <a:custGeom>
              <a:rect b="b" l="l" r="r" t="t"/>
              <a:pathLst>
                <a:path extrusionOk="0" h="8133" w="2765">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5"/>
            <p:cNvSpPr/>
            <p:nvPr/>
          </p:nvSpPr>
          <p:spPr>
            <a:xfrm>
              <a:off x="2173825" y="3252475"/>
              <a:ext cx="853450" cy="753000"/>
            </a:xfrm>
            <a:custGeom>
              <a:rect b="b" l="l" r="r" t="t"/>
              <a:pathLst>
                <a:path extrusionOk="0" h="30120" w="34138">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5"/>
            <p:cNvSpPr/>
            <p:nvPr/>
          </p:nvSpPr>
          <p:spPr>
            <a:xfrm>
              <a:off x="2183475" y="3245900"/>
              <a:ext cx="833350" cy="766800"/>
            </a:xfrm>
            <a:custGeom>
              <a:rect b="b" l="l" r="r" t="t"/>
              <a:pathLst>
                <a:path extrusionOk="0" h="30672" w="33334">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5"/>
            <p:cNvSpPr/>
            <p:nvPr/>
          </p:nvSpPr>
          <p:spPr>
            <a:xfrm>
              <a:off x="3821225" y="1865575"/>
              <a:ext cx="186475" cy="152025"/>
            </a:xfrm>
            <a:custGeom>
              <a:rect b="b" l="l" r="r" t="t"/>
              <a:pathLst>
                <a:path extrusionOk="0" h="6081" w="7459">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5"/>
            <p:cNvSpPr/>
            <p:nvPr/>
          </p:nvSpPr>
          <p:spPr>
            <a:xfrm>
              <a:off x="3822025" y="1859000"/>
              <a:ext cx="183250" cy="165575"/>
            </a:xfrm>
            <a:custGeom>
              <a:rect b="b" l="l" r="r" t="t"/>
              <a:pathLst>
                <a:path extrusionOk="0" h="6623" w="733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5"/>
            <p:cNvSpPr/>
            <p:nvPr/>
          </p:nvSpPr>
          <p:spPr>
            <a:xfrm>
              <a:off x="3668550" y="1913650"/>
              <a:ext cx="247525" cy="173600"/>
            </a:xfrm>
            <a:custGeom>
              <a:rect b="b" l="l" r="r" t="t"/>
              <a:pathLst>
                <a:path extrusionOk="0" h="6944" w="9901">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5"/>
            <p:cNvSpPr/>
            <p:nvPr/>
          </p:nvSpPr>
          <p:spPr>
            <a:xfrm>
              <a:off x="3662100" y="1907225"/>
              <a:ext cx="247550" cy="186675"/>
            </a:xfrm>
            <a:custGeom>
              <a:rect b="b" l="l" r="r" t="t"/>
              <a:pathLst>
                <a:path extrusionOk="0" h="7467" w="9902">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5"/>
            <p:cNvSpPr/>
            <p:nvPr/>
          </p:nvSpPr>
          <p:spPr>
            <a:xfrm>
              <a:off x="4006850" y="1760950"/>
              <a:ext cx="176825" cy="613200"/>
            </a:xfrm>
            <a:custGeom>
              <a:rect b="b" l="l" r="r" t="t"/>
              <a:pathLst>
                <a:path extrusionOk="0" h="24528" w="7073">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5"/>
            <p:cNvSpPr/>
            <p:nvPr/>
          </p:nvSpPr>
          <p:spPr>
            <a:xfrm>
              <a:off x="4010875" y="1754025"/>
              <a:ext cx="160750" cy="626550"/>
            </a:xfrm>
            <a:custGeom>
              <a:rect b="b" l="l" r="r" t="t"/>
              <a:pathLst>
                <a:path extrusionOk="0" h="25062" w="643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5"/>
            <p:cNvSpPr/>
            <p:nvPr/>
          </p:nvSpPr>
          <p:spPr>
            <a:xfrm>
              <a:off x="4006850" y="2125825"/>
              <a:ext cx="149500" cy="248325"/>
            </a:xfrm>
            <a:custGeom>
              <a:rect b="b" l="l" r="r" t="t"/>
              <a:pathLst>
                <a:path extrusionOk="0" h="9933" w="598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5"/>
            <p:cNvSpPr/>
            <p:nvPr/>
          </p:nvSpPr>
          <p:spPr>
            <a:xfrm>
              <a:off x="4010875" y="2119375"/>
              <a:ext cx="151100" cy="261200"/>
            </a:xfrm>
            <a:custGeom>
              <a:rect b="b" l="l" r="r" t="t"/>
              <a:pathLst>
                <a:path extrusionOk="0" h="10448" w="6044">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5"/>
            <p:cNvSpPr/>
            <p:nvPr/>
          </p:nvSpPr>
          <p:spPr>
            <a:xfrm>
              <a:off x="3981150" y="2125000"/>
              <a:ext cx="481375" cy="450850"/>
            </a:xfrm>
            <a:custGeom>
              <a:rect b="b" l="l" r="r" t="t"/>
              <a:pathLst>
                <a:path extrusionOk="0" h="18034" w="19255">
                  <a:moveTo>
                    <a:pt x="9740" y="0"/>
                  </a:moveTo>
                  <a:lnTo>
                    <a:pt x="0" y="11058"/>
                  </a:lnTo>
                  <a:lnTo>
                    <a:pt x="9836" y="18033"/>
                  </a:lnTo>
                  <a:lnTo>
                    <a:pt x="19255" y="6076"/>
                  </a:lnTo>
                  <a:lnTo>
                    <a:pt x="97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5"/>
            <p:cNvSpPr/>
            <p:nvPr/>
          </p:nvSpPr>
          <p:spPr>
            <a:xfrm>
              <a:off x="3974725" y="2118525"/>
              <a:ext cx="495050" cy="464350"/>
            </a:xfrm>
            <a:custGeom>
              <a:rect b="b" l="l" r="r" t="t"/>
              <a:pathLst>
                <a:path extrusionOk="0" h="18574" w="19802">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5"/>
            <p:cNvSpPr/>
            <p:nvPr/>
          </p:nvSpPr>
          <p:spPr>
            <a:xfrm>
              <a:off x="4117750" y="2193300"/>
              <a:ext cx="56275" cy="160075"/>
            </a:xfrm>
            <a:custGeom>
              <a:rect b="b" l="l" r="r" t="t"/>
              <a:pathLst>
                <a:path extrusionOk="0" h="6403" w="2251">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5"/>
            <p:cNvSpPr/>
            <p:nvPr/>
          </p:nvSpPr>
          <p:spPr>
            <a:xfrm>
              <a:off x="4111325" y="2186875"/>
              <a:ext cx="59500" cy="172800"/>
            </a:xfrm>
            <a:custGeom>
              <a:rect b="b" l="l" r="r" t="t"/>
              <a:pathLst>
                <a:path extrusionOk="0" h="6912" w="238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5"/>
            <p:cNvSpPr/>
            <p:nvPr/>
          </p:nvSpPr>
          <p:spPr>
            <a:xfrm>
              <a:off x="4286825" y="1530325"/>
              <a:ext cx="624125" cy="906500"/>
            </a:xfrm>
            <a:custGeom>
              <a:rect b="b" l="l" r="r" t="t"/>
              <a:pathLst>
                <a:path extrusionOk="0" h="36260" w="24965">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5"/>
            <p:cNvSpPr/>
            <p:nvPr/>
          </p:nvSpPr>
          <p:spPr>
            <a:xfrm>
              <a:off x="4284100" y="1523375"/>
              <a:ext cx="630875" cy="919875"/>
            </a:xfrm>
            <a:custGeom>
              <a:rect b="b" l="l" r="r" t="t"/>
              <a:pathLst>
                <a:path extrusionOk="0" h="36795" w="25235">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5"/>
            <p:cNvSpPr/>
            <p:nvPr/>
          </p:nvSpPr>
          <p:spPr>
            <a:xfrm>
              <a:off x="4286825" y="2209375"/>
              <a:ext cx="250450" cy="227450"/>
            </a:xfrm>
            <a:custGeom>
              <a:rect b="b" l="l" r="r" t="t"/>
              <a:pathLst>
                <a:path extrusionOk="0" h="9098" w="10018">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5"/>
            <p:cNvSpPr/>
            <p:nvPr/>
          </p:nvSpPr>
          <p:spPr>
            <a:xfrm>
              <a:off x="4284100" y="2202625"/>
              <a:ext cx="259600" cy="240625"/>
            </a:xfrm>
            <a:custGeom>
              <a:rect b="b" l="l" r="r" t="t"/>
              <a:pathLst>
                <a:path extrusionOk="0" h="9625" w="10384">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5"/>
            <p:cNvSpPr/>
            <p:nvPr/>
          </p:nvSpPr>
          <p:spPr>
            <a:xfrm>
              <a:off x="4783150" y="2218225"/>
              <a:ext cx="904075" cy="420950"/>
            </a:xfrm>
            <a:custGeom>
              <a:rect b="b" l="l" r="r" t="t"/>
              <a:pathLst>
                <a:path extrusionOk="0" h="16838" w="36163">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5"/>
            <p:cNvSpPr/>
            <p:nvPr/>
          </p:nvSpPr>
          <p:spPr>
            <a:xfrm>
              <a:off x="4781550" y="2211775"/>
              <a:ext cx="902475" cy="433975"/>
            </a:xfrm>
            <a:custGeom>
              <a:rect b="b" l="l" r="r" t="t"/>
              <a:pathLst>
                <a:path extrusionOk="0" h="17359" w="36099">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5"/>
            <p:cNvSpPr/>
            <p:nvPr/>
          </p:nvSpPr>
          <p:spPr>
            <a:xfrm>
              <a:off x="4783150" y="2441025"/>
              <a:ext cx="293350" cy="117150"/>
            </a:xfrm>
            <a:custGeom>
              <a:rect b="b" l="l" r="r" t="t"/>
              <a:pathLst>
                <a:path extrusionOk="0" h="4686" w="11734">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5"/>
            <p:cNvSpPr/>
            <p:nvPr/>
          </p:nvSpPr>
          <p:spPr>
            <a:xfrm>
              <a:off x="4781550" y="2434375"/>
              <a:ext cx="302175" cy="131025"/>
            </a:xfrm>
            <a:custGeom>
              <a:rect b="b" l="l" r="r" t="t"/>
              <a:pathLst>
                <a:path extrusionOk="0" h="5241" w="12087">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5"/>
            <p:cNvSpPr/>
            <p:nvPr/>
          </p:nvSpPr>
          <p:spPr>
            <a:xfrm>
              <a:off x="4674150" y="1969900"/>
              <a:ext cx="309925" cy="357350"/>
            </a:xfrm>
            <a:custGeom>
              <a:rect b="b" l="l" r="r" t="t"/>
              <a:pathLst>
                <a:path extrusionOk="0" h="14294" w="12397">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5"/>
            <p:cNvSpPr/>
            <p:nvPr/>
          </p:nvSpPr>
          <p:spPr>
            <a:xfrm>
              <a:off x="4669025" y="1962850"/>
              <a:ext cx="309425" cy="371100"/>
            </a:xfrm>
            <a:custGeom>
              <a:rect b="b" l="l" r="r" t="t"/>
              <a:pathLst>
                <a:path extrusionOk="0" h="14844" w="12377">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5"/>
            <p:cNvSpPr/>
            <p:nvPr/>
          </p:nvSpPr>
          <p:spPr>
            <a:xfrm>
              <a:off x="4536450" y="2239600"/>
              <a:ext cx="249125" cy="205200"/>
            </a:xfrm>
            <a:custGeom>
              <a:rect b="b" l="l" r="r" t="t"/>
              <a:pathLst>
                <a:path extrusionOk="0" h="8208" w="9965">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5"/>
            <p:cNvSpPr/>
            <p:nvPr/>
          </p:nvSpPr>
          <p:spPr>
            <a:xfrm>
              <a:off x="4542075" y="2232675"/>
              <a:ext cx="241900" cy="219425"/>
            </a:xfrm>
            <a:custGeom>
              <a:rect b="b" l="l" r="r" t="t"/>
              <a:pathLst>
                <a:path extrusionOk="0" h="8777" w="9676">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5"/>
            <p:cNvSpPr/>
            <p:nvPr/>
          </p:nvSpPr>
          <p:spPr>
            <a:xfrm>
              <a:off x="4681900" y="2220000"/>
              <a:ext cx="85200" cy="103700"/>
            </a:xfrm>
            <a:custGeom>
              <a:rect b="b" l="l" r="r" t="t"/>
              <a:pathLst>
                <a:path extrusionOk="0" h="4148" w="3408">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5"/>
            <p:cNvSpPr/>
            <p:nvPr/>
          </p:nvSpPr>
          <p:spPr>
            <a:xfrm>
              <a:off x="4689125" y="2213400"/>
              <a:ext cx="84400" cy="116550"/>
            </a:xfrm>
            <a:custGeom>
              <a:rect b="b" l="l" r="r" t="t"/>
              <a:pathLst>
                <a:path extrusionOk="0" h="4662" w="3376">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5"/>
            <p:cNvSpPr/>
            <p:nvPr/>
          </p:nvSpPr>
          <p:spPr>
            <a:xfrm>
              <a:off x="5131100" y="2759925"/>
              <a:ext cx="513550" cy="155050"/>
            </a:xfrm>
            <a:custGeom>
              <a:rect b="b" l="l" r="r" t="t"/>
              <a:pathLst>
                <a:path extrusionOk="0" h="6202" w="20542">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5"/>
            <p:cNvSpPr/>
            <p:nvPr/>
          </p:nvSpPr>
          <p:spPr>
            <a:xfrm>
              <a:off x="5143975" y="2753425"/>
              <a:ext cx="487000" cy="167975"/>
            </a:xfrm>
            <a:custGeom>
              <a:rect b="b" l="l" r="r" t="t"/>
              <a:pathLst>
                <a:path extrusionOk="0" h="6719" w="1948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5"/>
            <p:cNvSpPr/>
            <p:nvPr/>
          </p:nvSpPr>
          <p:spPr>
            <a:xfrm>
              <a:off x="5279775" y="2826825"/>
              <a:ext cx="540850" cy="800375"/>
            </a:xfrm>
            <a:custGeom>
              <a:rect b="b" l="l" r="r" t="t"/>
              <a:pathLst>
                <a:path extrusionOk="0" h="32015" w="21634">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5"/>
            <p:cNvSpPr/>
            <p:nvPr/>
          </p:nvSpPr>
          <p:spPr>
            <a:xfrm>
              <a:off x="5283000" y="2820125"/>
              <a:ext cx="533625" cy="814075"/>
            </a:xfrm>
            <a:custGeom>
              <a:rect b="b" l="l" r="r" t="t"/>
              <a:pathLst>
                <a:path extrusionOk="0" h="32563" w="21345">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5"/>
            <p:cNvSpPr/>
            <p:nvPr/>
          </p:nvSpPr>
          <p:spPr>
            <a:xfrm>
              <a:off x="5438900" y="2899100"/>
              <a:ext cx="237875" cy="221725"/>
            </a:xfrm>
            <a:custGeom>
              <a:rect b="b" l="l" r="r" t="t"/>
              <a:pathLst>
                <a:path extrusionOk="0" h="8869" w="9515">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5"/>
            <p:cNvSpPr/>
            <p:nvPr/>
          </p:nvSpPr>
          <p:spPr>
            <a:xfrm>
              <a:off x="5451750" y="2892450"/>
              <a:ext cx="217800" cy="234675"/>
            </a:xfrm>
            <a:custGeom>
              <a:rect b="b" l="l" r="r" t="t"/>
              <a:pathLst>
                <a:path extrusionOk="0" h="9387" w="8712">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5"/>
            <p:cNvSpPr/>
            <p:nvPr/>
          </p:nvSpPr>
          <p:spPr>
            <a:xfrm>
              <a:off x="5417200" y="2584950"/>
              <a:ext cx="305400" cy="460675"/>
            </a:xfrm>
            <a:custGeom>
              <a:rect b="b" l="l" r="r" t="t"/>
              <a:pathLst>
                <a:path extrusionOk="0" h="18427" w="12216">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5"/>
            <p:cNvSpPr/>
            <p:nvPr/>
          </p:nvSpPr>
          <p:spPr>
            <a:xfrm>
              <a:off x="5422825" y="2578225"/>
              <a:ext cx="266825" cy="474175"/>
            </a:xfrm>
            <a:custGeom>
              <a:rect b="b" l="l" r="r" t="t"/>
              <a:pathLst>
                <a:path extrusionOk="0" h="18967" w="10673">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5"/>
            <p:cNvSpPr/>
            <p:nvPr/>
          </p:nvSpPr>
          <p:spPr>
            <a:xfrm>
              <a:off x="5456575" y="2429500"/>
              <a:ext cx="532825" cy="629075"/>
            </a:xfrm>
            <a:custGeom>
              <a:rect b="b" l="l" r="r" t="t"/>
              <a:pathLst>
                <a:path extrusionOk="0" h="25163" w="21313">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5"/>
            <p:cNvSpPr/>
            <p:nvPr/>
          </p:nvSpPr>
          <p:spPr>
            <a:xfrm>
              <a:off x="5449350" y="2423125"/>
              <a:ext cx="513525" cy="642125"/>
            </a:xfrm>
            <a:custGeom>
              <a:rect b="b" l="l" r="r" t="t"/>
              <a:pathLst>
                <a:path extrusionOk="0" h="25685" w="20541">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5"/>
            <p:cNvSpPr/>
            <p:nvPr/>
          </p:nvSpPr>
          <p:spPr>
            <a:xfrm>
              <a:off x="4468125" y="2857075"/>
              <a:ext cx="348000" cy="631675"/>
            </a:xfrm>
            <a:custGeom>
              <a:rect b="b" l="l" r="r" t="t"/>
              <a:pathLst>
                <a:path extrusionOk="0" h="25267" w="13920">
                  <a:moveTo>
                    <a:pt x="4951" y="1"/>
                  </a:moveTo>
                  <a:lnTo>
                    <a:pt x="1" y="20670"/>
                  </a:lnTo>
                  <a:lnTo>
                    <a:pt x="10126" y="25267"/>
                  </a:lnTo>
                  <a:lnTo>
                    <a:pt x="13919" y="5851"/>
                  </a:lnTo>
                  <a:lnTo>
                    <a:pt x="49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5"/>
            <p:cNvSpPr/>
            <p:nvPr/>
          </p:nvSpPr>
          <p:spPr>
            <a:xfrm>
              <a:off x="4460900" y="2850325"/>
              <a:ext cx="362450" cy="645450"/>
            </a:xfrm>
            <a:custGeom>
              <a:rect b="b" l="l" r="r" t="t"/>
              <a:pathLst>
                <a:path extrusionOk="0" h="25818" w="14498">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5"/>
            <p:cNvSpPr/>
            <p:nvPr/>
          </p:nvSpPr>
          <p:spPr>
            <a:xfrm>
              <a:off x="4497875" y="2910925"/>
              <a:ext cx="289325" cy="524775"/>
            </a:xfrm>
            <a:custGeom>
              <a:rect b="b" l="l" r="r" t="t"/>
              <a:pathLst>
                <a:path extrusionOk="0" h="20991" w="11573">
                  <a:moveTo>
                    <a:pt x="4115" y="1"/>
                  </a:moveTo>
                  <a:lnTo>
                    <a:pt x="0" y="17166"/>
                  </a:lnTo>
                  <a:lnTo>
                    <a:pt x="8390" y="20991"/>
                  </a:lnTo>
                  <a:lnTo>
                    <a:pt x="11572" y="4854"/>
                  </a:lnTo>
                  <a:lnTo>
                    <a:pt x="4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5"/>
            <p:cNvSpPr/>
            <p:nvPr/>
          </p:nvSpPr>
          <p:spPr>
            <a:xfrm>
              <a:off x="4490625" y="2903975"/>
              <a:ext cx="303800" cy="537975"/>
            </a:xfrm>
            <a:custGeom>
              <a:rect b="b" l="l" r="r" t="t"/>
              <a:pathLst>
                <a:path extrusionOk="0" h="21519" w="12152">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5"/>
            <p:cNvSpPr/>
            <p:nvPr/>
          </p:nvSpPr>
          <p:spPr>
            <a:xfrm>
              <a:off x="4721275" y="3003350"/>
              <a:ext cx="440400" cy="513525"/>
            </a:xfrm>
            <a:custGeom>
              <a:rect b="b" l="l" r="r" t="t"/>
              <a:pathLst>
                <a:path extrusionOk="0" h="20541" w="17616">
                  <a:moveTo>
                    <a:pt x="3793" y="0"/>
                  </a:moveTo>
                  <a:lnTo>
                    <a:pt x="0" y="19416"/>
                  </a:lnTo>
                  <a:lnTo>
                    <a:pt x="14915" y="20541"/>
                  </a:lnTo>
                  <a:lnTo>
                    <a:pt x="17615" y="675"/>
                  </a:lnTo>
                  <a:lnTo>
                    <a:pt x="37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5"/>
            <p:cNvSpPr/>
            <p:nvPr/>
          </p:nvSpPr>
          <p:spPr>
            <a:xfrm>
              <a:off x="4714025" y="2996100"/>
              <a:ext cx="454875" cy="527350"/>
            </a:xfrm>
            <a:custGeom>
              <a:rect b="b" l="l" r="r" t="t"/>
              <a:pathLst>
                <a:path extrusionOk="0" h="21094" w="18195">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5"/>
            <p:cNvSpPr/>
            <p:nvPr/>
          </p:nvSpPr>
          <p:spPr>
            <a:xfrm>
              <a:off x="4918150" y="3207450"/>
              <a:ext cx="27350" cy="17725"/>
            </a:xfrm>
            <a:custGeom>
              <a:rect b="b" l="l" r="r" t="t"/>
              <a:pathLst>
                <a:path extrusionOk="0" h="709" w="1094">
                  <a:moveTo>
                    <a:pt x="129" y="1"/>
                  </a:moveTo>
                  <a:lnTo>
                    <a:pt x="1" y="644"/>
                  </a:lnTo>
                  <a:lnTo>
                    <a:pt x="997" y="708"/>
                  </a:lnTo>
                  <a:lnTo>
                    <a:pt x="1094"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5"/>
            <p:cNvSpPr/>
            <p:nvPr/>
          </p:nvSpPr>
          <p:spPr>
            <a:xfrm>
              <a:off x="4941450" y="3310325"/>
              <a:ext cx="38600" cy="26550"/>
            </a:xfrm>
            <a:custGeom>
              <a:rect b="b" l="l" r="r" t="t"/>
              <a:pathLst>
                <a:path extrusionOk="0" h="1062" w="1544">
                  <a:moveTo>
                    <a:pt x="162" y="0"/>
                  </a:moveTo>
                  <a:lnTo>
                    <a:pt x="1" y="965"/>
                  </a:lnTo>
                  <a:lnTo>
                    <a:pt x="1383" y="1061"/>
                  </a:lnTo>
                  <a:lnTo>
                    <a:pt x="1544" y="65"/>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5"/>
            <p:cNvSpPr/>
            <p:nvPr/>
          </p:nvSpPr>
          <p:spPr>
            <a:xfrm>
              <a:off x="4882800" y="3134325"/>
              <a:ext cx="34575" cy="19325"/>
            </a:xfrm>
            <a:custGeom>
              <a:rect b="b" l="l" r="r" t="t"/>
              <a:pathLst>
                <a:path extrusionOk="0" h="773" w="1383">
                  <a:moveTo>
                    <a:pt x="129" y="1"/>
                  </a:moveTo>
                  <a:lnTo>
                    <a:pt x="0" y="708"/>
                  </a:lnTo>
                  <a:lnTo>
                    <a:pt x="1286" y="772"/>
                  </a:lnTo>
                  <a:lnTo>
                    <a:pt x="1382" y="97"/>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5"/>
            <p:cNvSpPr/>
            <p:nvPr/>
          </p:nvSpPr>
          <p:spPr>
            <a:xfrm>
              <a:off x="4930200" y="3137550"/>
              <a:ext cx="26550" cy="17700"/>
            </a:xfrm>
            <a:custGeom>
              <a:rect b="b" l="l" r="r" t="t"/>
              <a:pathLst>
                <a:path extrusionOk="0" h="708" w="1062">
                  <a:moveTo>
                    <a:pt x="129" y="0"/>
                  </a:moveTo>
                  <a:lnTo>
                    <a:pt x="1" y="675"/>
                  </a:lnTo>
                  <a:lnTo>
                    <a:pt x="965" y="708"/>
                  </a:lnTo>
                  <a:lnTo>
                    <a:pt x="1062"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5"/>
            <p:cNvSpPr/>
            <p:nvPr/>
          </p:nvSpPr>
          <p:spPr>
            <a:xfrm>
              <a:off x="4911725" y="3238800"/>
              <a:ext cx="28950" cy="24950"/>
            </a:xfrm>
            <a:custGeom>
              <a:rect b="b" l="l" r="r" t="t"/>
              <a:pathLst>
                <a:path extrusionOk="0" h="998" w="1158">
                  <a:moveTo>
                    <a:pt x="161" y="1"/>
                  </a:moveTo>
                  <a:lnTo>
                    <a:pt x="0" y="901"/>
                  </a:lnTo>
                  <a:lnTo>
                    <a:pt x="1029" y="997"/>
                  </a:lnTo>
                  <a:lnTo>
                    <a:pt x="1158"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5"/>
            <p:cNvSpPr/>
            <p:nvPr/>
          </p:nvSpPr>
          <p:spPr>
            <a:xfrm>
              <a:off x="4963150" y="3171300"/>
              <a:ext cx="40200" cy="25750"/>
            </a:xfrm>
            <a:custGeom>
              <a:rect b="b" l="l" r="r" t="t"/>
              <a:pathLst>
                <a:path extrusionOk="0" h="1030" w="1608">
                  <a:moveTo>
                    <a:pt x="161" y="0"/>
                  </a:moveTo>
                  <a:lnTo>
                    <a:pt x="1" y="933"/>
                  </a:lnTo>
                  <a:lnTo>
                    <a:pt x="1447" y="1029"/>
                  </a:lnTo>
                  <a:lnTo>
                    <a:pt x="1608" y="65"/>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5"/>
            <p:cNvSpPr/>
            <p:nvPr/>
          </p:nvSpPr>
          <p:spPr>
            <a:xfrm>
              <a:off x="4895650" y="3055575"/>
              <a:ext cx="35375" cy="28950"/>
            </a:xfrm>
            <a:custGeom>
              <a:rect b="b" l="l" r="r" t="t"/>
              <a:pathLst>
                <a:path extrusionOk="0" h="1158" w="1415">
                  <a:moveTo>
                    <a:pt x="193" y="1"/>
                  </a:moveTo>
                  <a:lnTo>
                    <a:pt x="1" y="1094"/>
                  </a:lnTo>
                  <a:lnTo>
                    <a:pt x="1254" y="1158"/>
                  </a:lnTo>
                  <a:lnTo>
                    <a:pt x="1415" y="65"/>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5"/>
            <p:cNvSpPr/>
            <p:nvPr/>
          </p:nvSpPr>
          <p:spPr>
            <a:xfrm>
              <a:off x="4942250" y="3058000"/>
              <a:ext cx="26550" cy="28150"/>
            </a:xfrm>
            <a:custGeom>
              <a:rect b="b" l="l" r="r" t="t"/>
              <a:pathLst>
                <a:path extrusionOk="0" h="1126" w="1062">
                  <a:moveTo>
                    <a:pt x="194" y="0"/>
                  </a:moveTo>
                  <a:lnTo>
                    <a:pt x="1" y="1061"/>
                  </a:lnTo>
                  <a:lnTo>
                    <a:pt x="901" y="1125"/>
                  </a:lnTo>
                  <a:lnTo>
                    <a:pt x="1062" y="64"/>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5"/>
            <p:cNvSpPr/>
            <p:nvPr/>
          </p:nvSpPr>
          <p:spPr>
            <a:xfrm>
              <a:off x="4889225" y="3098175"/>
              <a:ext cx="34575" cy="23325"/>
            </a:xfrm>
            <a:custGeom>
              <a:rect b="b" l="l" r="r" t="t"/>
              <a:pathLst>
                <a:path extrusionOk="0" h="933" w="1383">
                  <a:moveTo>
                    <a:pt x="129" y="0"/>
                  </a:moveTo>
                  <a:lnTo>
                    <a:pt x="0" y="836"/>
                  </a:lnTo>
                  <a:lnTo>
                    <a:pt x="1254" y="932"/>
                  </a:lnTo>
                  <a:lnTo>
                    <a:pt x="1383"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5"/>
            <p:cNvSpPr/>
            <p:nvPr/>
          </p:nvSpPr>
          <p:spPr>
            <a:xfrm>
              <a:off x="4923775" y="3169700"/>
              <a:ext cx="28150" cy="24125"/>
            </a:xfrm>
            <a:custGeom>
              <a:rect b="b" l="l" r="r" t="t"/>
              <a:pathLst>
                <a:path extrusionOk="0" h="965" w="1126">
                  <a:moveTo>
                    <a:pt x="161" y="0"/>
                  </a:moveTo>
                  <a:lnTo>
                    <a:pt x="1" y="900"/>
                  </a:lnTo>
                  <a:lnTo>
                    <a:pt x="965" y="964"/>
                  </a:lnTo>
                  <a:lnTo>
                    <a:pt x="1126"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5"/>
            <p:cNvSpPr/>
            <p:nvPr/>
          </p:nvSpPr>
          <p:spPr>
            <a:xfrm>
              <a:off x="4935825" y="3099775"/>
              <a:ext cx="26550" cy="24125"/>
            </a:xfrm>
            <a:custGeom>
              <a:rect b="b" l="l" r="r" t="t"/>
              <a:pathLst>
                <a:path extrusionOk="0" h="965" w="1062">
                  <a:moveTo>
                    <a:pt x="162" y="1"/>
                  </a:moveTo>
                  <a:lnTo>
                    <a:pt x="1" y="901"/>
                  </a:lnTo>
                  <a:lnTo>
                    <a:pt x="933" y="965"/>
                  </a:lnTo>
                  <a:lnTo>
                    <a:pt x="1062" y="65"/>
                  </a:lnTo>
                  <a:lnTo>
                    <a:pt x="1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5"/>
            <p:cNvSpPr/>
            <p:nvPr/>
          </p:nvSpPr>
          <p:spPr>
            <a:xfrm>
              <a:off x="4952700" y="3241225"/>
              <a:ext cx="39400" cy="25725"/>
            </a:xfrm>
            <a:custGeom>
              <a:rect b="b" l="l" r="r" t="t"/>
              <a:pathLst>
                <a:path extrusionOk="0" h="1029" w="1576">
                  <a:moveTo>
                    <a:pt x="129" y="0"/>
                  </a:moveTo>
                  <a:lnTo>
                    <a:pt x="1" y="932"/>
                  </a:lnTo>
                  <a:lnTo>
                    <a:pt x="1415" y="1029"/>
                  </a:lnTo>
                  <a:lnTo>
                    <a:pt x="1576"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5"/>
            <p:cNvSpPr/>
            <p:nvPr/>
          </p:nvSpPr>
          <p:spPr>
            <a:xfrm>
              <a:off x="4817700" y="3270950"/>
              <a:ext cx="28150" cy="19300"/>
            </a:xfrm>
            <a:custGeom>
              <a:rect b="b" l="l" r="r" t="t"/>
              <a:pathLst>
                <a:path extrusionOk="0" h="772" w="1126">
                  <a:moveTo>
                    <a:pt x="129" y="0"/>
                  </a:moveTo>
                  <a:lnTo>
                    <a:pt x="1" y="740"/>
                  </a:lnTo>
                  <a:lnTo>
                    <a:pt x="997" y="772"/>
                  </a:lnTo>
                  <a:lnTo>
                    <a:pt x="1126"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5"/>
            <p:cNvSpPr/>
            <p:nvPr/>
          </p:nvSpPr>
          <p:spPr>
            <a:xfrm>
              <a:off x="4811275" y="3304700"/>
              <a:ext cx="28950" cy="22525"/>
            </a:xfrm>
            <a:custGeom>
              <a:rect b="b" l="l" r="r" t="t"/>
              <a:pathLst>
                <a:path extrusionOk="0" h="901" w="1158">
                  <a:moveTo>
                    <a:pt x="129" y="0"/>
                  </a:moveTo>
                  <a:lnTo>
                    <a:pt x="0" y="804"/>
                  </a:lnTo>
                  <a:lnTo>
                    <a:pt x="997" y="900"/>
                  </a:lnTo>
                  <a:lnTo>
                    <a:pt x="1158" y="33"/>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5"/>
            <p:cNvSpPr/>
            <p:nvPr/>
          </p:nvSpPr>
          <p:spPr>
            <a:xfrm>
              <a:off x="4804850" y="3340050"/>
              <a:ext cx="28950" cy="20125"/>
            </a:xfrm>
            <a:custGeom>
              <a:rect b="b" l="l" r="r" t="t"/>
              <a:pathLst>
                <a:path extrusionOk="0" h="805" w="1158">
                  <a:moveTo>
                    <a:pt x="129" y="1"/>
                  </a:moveTo>
                  <a:lnTo>
                    <a:pt x="0" y="740"/>
                  </a:lnTo>
                  <a:lnTo>
                    <a:pt x="1029" y="804"/>
                  </a:lnTo>
                  <a:lnTo>
                    <a:pt x="1157"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5"/>
            <p:cNvSpPr/>
            <p:nvPr/>
          </p:nvSpPr>
          <p:spPr>
            <a:xfrm>
              <a:off x="4799225" y="3373800"/>
              <a:ext cx="28950" cy="22525"/>
            </a:xfrm>
            <a:custGeom>
              <a:rect b="b" l="l" r="r" t="t"/>
              <a:pathLst>
                <a:path extrusionOk="0" h="901" w="1158">
                  <a:moveTo>
                    <a:pt x="129" y="1"/>
                  </a:moveTo>
                  <a:lnTo>
                    <a:pt x="0" y="837"/>
                  </a:lnTo>
                  <a:lnTo>
                    <a:pt x="997" y="901"/>
                  </a:lnTo>
                  <a:lnTo>
                    <a:pt x="1157"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5"/>
            <p:cNvSpPr/>
            <p:nvPr/>
          </p:nvSpPr>
          <p:spPr>
            <a:xfrm>
              <a:off x="4823325" y="3234775"/>
              <a:ext cx="28950" cy="22525"/>
            </a:xfrm>
            <a:custGeom>
              <a:rect b="b" l="l" r="r" t="t"/>
              <a:pathLst>
                <a:path extrusionOk="0" h="901" w="1158">
                  <a:moveTo>
                    <a:pt x="129" y="1"/>
                  </a:moveTo>
                  <a:lnTo>
                    <a:pt x="1" y="837"/>
                  </a:lnTo>
                  <a:lnTo>
                    <a:pt x="1029" y="901"/>
                  </a:lnTo>
                  <a:lnTo>
                    <a:pt x="1158"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5"/>
            <p:cNvSpPr/>
            <p:nvPr/>
          </p:nvSpPr>
          <p:spPr>
            <a:xfrm>
              <a:off x="4835375" y="3165675"/>
              <a:ext cx="29775" cy="21725"/>
            </a:xfrm>
            <a:custGeom>
              <a:rect b="b" l="l" r="r" t="t"/>
              <a:pathLst>
                <a:path extrusionOk="0" h="869" w="1191">
                  <a:moveTo>
                    <a:pt x="129" y="0"/>
                  </a:moveTo>
                  <a:lnTo>
                    <a:pt x="1" y="804"/>
                  </a:lnTo>
                  <a:lnTo>
                    <a:pt x="1029" y="868"/>
                  </a:lnTo>
                  <a:lnTo>
                    <a:pt x="1190" y="33"/>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5"/>
            <p:cNvSpPr/>
            <p:nvPr/>
          </p:nvSpPr>
          <p:spPr>
            <a:xfrm>
              <a:off x="4847425" y="3095750"/>
              <a:ext cx="29775" cy="22525"/>
            </a:xfrm>
            <a:custGeom>
              <a:rect b="b" l="l" r="r" t="t"/>
              <a:pathLst>
                <a:path extrusionOk="0" h="901" w="1191">
                  <a:moveTo>
                    <a:pt x="162" y="1"/>
                  </a:moveTo>
                  <a:lnTo>
                    <a:pt x="1" y="804"/>
                  </a:lnTo>
                  <a:lnTo>
                    <a:pt x="1062" y="901"/>
                  </a:lnTo>
                  <a:lnTo>
                    <a:pt x="1190" y="65"/>
                  </a:lnTo>
                  <a:lnTo>
                    <a:pt x="1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5"/>
            <p:cNvSpPr/>
            <p:nvPr/>
          </p:nvSpPr>
          <p:spPr>
            <a:xfrm>
              <a:off x="4829750" y="3201025"/>
              <a:ext cx="28950" cy="20125"/>
            </a:xfrm>
            <a:custGeom>
              <a:rect b="b" l="l" r="r" t="t"/>
              <a:pathLst>
                <a:path extrusionOk="0" h="805" w="1158">
                  <a:moveTo>
                    <a:pt x="129" y="1"/>
                  </a:moveTo>
                  <a:lnTo>
                    <a:pt x="1" y="740"/>
                  </a:lnTo>
                  <a:lnTo>
                    <a:pt x="1029" y="804"/>
                  </a:lnTo>
                  <a:lnTo>
                    <a:pt x="1158"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5"/>
            <p:cNvSpPr/>
            <p:nvPr/>
          </p:nvSpPr>
          <p:spPr>
            <a:xfrm>
              <a:off x="4841800" y="3131125"/>
              <a:ext cx="28975" cy="20100"/>
            </a:xfrm>
            <a:custGeom>
              <a:rect b="b" l="l" r="r" t="t"/>
              <a:pathLst>
                <a:path extrusionOk="0" h="804" w="1159">
                  <a:moveTo>
                    <a:pt x="129" y="0"/>
                  </a:moveTo>
                  <a:lnTo>
                    <a:pt x="1" y="772"/>
                  </a:lnTo>
                  <a:lnTo>
                    <a:pt x="1030" y="804"/>
                  </a:lnTo>
                  <a:lnTo>
                    <a:pt x="1158"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5"/>
            <p:cNvSpPr/>
            <p:nvPr/>
          </p:nvSpPr>
          <p:spPr>
            <a:xfrm>
              <a:off x="4974400" y="3102200"/>
              <a:ext cx="40200" cy="24925"/>
            </a:xfrm>
            <a:custGeom>
              <a:rect b="b" l="l" r="r" t="t"/>
              <a:pathLst>
                <a:path extrusionOk="0" h="997" w="1608">
                  <a:moveTo>
                    <a:pt x="129" y="0"/>
                  </a:moveTo>
                  <a:lnTo>
                    <a:pt x="1" y="900"/>
                  </a:lnTo>
                  <a:lnTo>
                    <a:pt x="1447" y="996"/>
                  </a:lnTo>
                  <a:lnTo>
                    <a:pt x="1608"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5"/>
            <p:cNvSpPr/>
            <p:nvPr/>
          </p:nvSpPr>
          <p:spPr>
            <a:xfrm>
              <a:off x="4791175" y="3409975"/>
              <a:ext cx="30575" cy="30550"/>
            </a:xfrm>
            <a:custGeom>
              <a:rect b="b" l="l" r="r" t="t"/>
              <a:pathLst>
                <a:path extrusionOk="0" h="1222" w="1223">
                  <a:moveTo>
                    <a:pt x="194" y="0"/>
                  </a:moveTo>
                  <a:lnTo>
                    <a:pt x="1" y="1125"/>
                  </a:lnTo>
                  <a:lnTo>
                    <a:pt x="997" y="1222"/>
                  </a:lnTo>
                  <a:lnTo>
                    <a:pt x="1222" y="65"/>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5"/>
            <p:cNvSpPr/>
            <p:nvPr/>
          </p:nvSpPr>
          <p:spPr>
            <a:xfrm>
              <a:off x="4958325" y="3209875"/>
              <a:ext cx="38600" cy="17700"/>
            </a:xfrm>
            <a:custGeom>
              <a:rect b="b" l="l" r="r" t="t"/>
              <a:pathLst>
                <a:path extrusionOk="0" h="708" w="1544">
                  <a:moveTo>
                    <a:pt x="97" y="0"/>
                  </a:moveTo>
                  <a:lnTo>
                    <a:pt x="1" y="643"/>
                  </a:lnTo>
                  <a:lnTo>
                    <a:pt x="1447" y="708"/>
                  </a:lnTo>
                  <a:lnTo>
                    <a:pt x="1544" y="97"/>
                  </a:lnTo>
                  <a:lnTo>
                    <a:pt x="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5"/>
            <p:cNvSpPr/>
            <p:nvPr/>
          </p:nvSpPr>
          <p:spPr>
            <a:xfrm>
              <a:off x="4936625" y="3349700"/>
              <a:ext cx="37000" cy="16900"/>
            </a:xfrm>
            <a:custGeom>
              <a:rect b="b" l="l" r="r" t="t"/>
              <a:pathLst>
                <a:path extrusionOk="0" h="676" w="1480">
                  <a:moveTo>
                    <a:pt x="97" y="1"/>
                  </a:moveTo>
                  <a:lnTo>
                    <a:pt x="1" y="611"/>
                  </a:lnTo>
                  <a:lnTo>
                    <a:pt x="1383" y="676"/>
                  </a:lnTo>
                  <a:lnTo>
                    <a:pt x="1480"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5"/>
            <p:cNvSpPr/>
            <p:nvPr/>
          </p:nvSpPr>
          <p:spPr>
            <a:xfrm>
              <a:off x="4947875" y="3279775"/>
              <a:ext cx="37000" cy="16900"/>
            </a:xfrm>
            <a:custGeom>
              <a:rect b="b" l="l" r="r" t="t"/>
              <a:pathLst>
                <a:path extrusionOk="0" h="676" w="1480">
                  <a:moveTo>
                    <a:pt x="97" y="1"/>
                  </a:moveTo>
                  <a:lnTo>
                    <a:pt x="1" y="612"/>
                  </a:lnTo>
                  <a:lnTo>
                    <a:pt x="1383" y="676"/>
                  </a:lnTo>
                  <a:lnTo>
                    <a:pt x="1480"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5"/>
            <p:cNvSpPr/>
            <p:nvPr/>
          </p:nvSpPr>
          <p:spPr>
            <a:xfrm>
              <a:off x="4906100" y="3276575"/>
              <a:ext cx="28950" cy="17700"/>
            </a:xfrm>
            <a:custGeom>
              <a:rect b="b" l="l" r="r" t="t"/>
              <a:pathLst>
                <a:path extrusionOk="0" h="708" w="1158">
                  <a:moveTo>
                    <a:pt x="129" y="0"/>
                  </a:moveTo>
                  <a:lnTo>
                    <a:pt x="0" y="675"/>
                  </a:lnTo>
                  <a:lnTo>
                    <a:pt x="1061" y="708"/>
                  </a:lnTo>
                  <a:lnTo>
                    <a:pt x="1158"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5"/>
            <p:cNvSpPr/>
            <p:nvPr/>
          </p:nvSpPr>
          <p:spPr>
            <a:xfrm>
              <a:off x="4931000" y="3380250"/>
              <a:ext cx="37800" cy="25725"/>
            </a:xfrm>
            <a:custGeom>
              <a:rect b="b" l="l" r="r" t="t"/>
              <a:pathLst>
                <a:path extrusionOk="0" h="1029" w="1512">
                  <a:moveTo>
                    <a:pt x="129" y="0"/>
                  </a:moveTo>
                  <a:lnTo>
                    <a:pt x="1" y="964"/>
                  </a:lnTo>
                  <a:lnTo>
                    <a:pt x="1351" y="1029"/>
                  </a:lnTo>
                  <a:lnTo>
                    <a:pt x="1512"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5"/>
            <p:cNvSpPr/>
            <p:nvPr/>
          </p:nvSpPr>
          <p:spPr>
            <a:xfrm>
              <a:off x="4923775" y="3418800"/>
              <a:ext cx="38600" cy="36200"/>
            </a:xfrm>
            <a:custGeom>
              <a:rect b="b" l="l" r="r" t="t"/>
              <a:pathLst>
                <a:path extrusionOk="0" h="1448" w="1544">
                  <a:moveTo>
                    <a:pt x="193" y="1"/>
                  </a:moveTo>
                  <a:lnTo>
                    <a:pt x="1" y="1319"/>
                  </a:lnTo>
                  <a:lnTo>
                    <a:pt x="1319" y="1447"/>
                  </a:lnTo>
                  <a:lnTo>
                    <a:pt x="1544" y="97"/>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5"/>
            <p:cNvSpPr/>
            <p:nvPr/>
          </p:nvSpPr>
          <p:spPr>
            <a:xfrm>
              <a:off x="4876375" y="3167275"/>
              <a:ext cx="35375" cy="23325"/>
            </a:xfrm>
            <a:custGeom>
              <a:rect b="b" l="l" r="r" t="t"/>
              <a:pathLst>
                <a:path extrusionOk="0" h="933" w="1415">
                  <a:moveTo>
                    <a:pt x="161" y="1"/>
                  </a:moveTo>
                  <a:lnTo>
                    <a:pt x="0" y="869"/>
                  </a:lnTo>
                  <a:lnTo>
                    <a:pt x="1286" y="933"/>
                  </a:lnTo>
                  <a:lnTo>
                    <a:pt x="1414"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5"/>
            <p:cNvSpPr/>
            <p:nvPr/>
          </p:nvSpPr>
          <p:spPr>
            <a:xfrm>
              <a:off x="4853875" y="3053975"/>
              <a:ext cx="31350" cy="28150"/>
            </a:xfrm>
            <a:custGeom>
              <a:rect b="b" l="l" r="r" t="t"/>
              <a:pathLst>
                <a:path extrusionOk="0" h="1126" w="1254">
                  <a:moveTo>
                    <a:pt x="193" y="0"/>
                  </a:moveTo>
                  <a:lnTo>
                    <a:pt x="0" y="1061"/>
                  </a:lnTo>
                  <a:lnTo>
                    <a:pt x="1061" y="1125"/>
                  </a:lnTo>
                  <a:lnTo>
                    <a:pt x="1254" y="32"/>
                  </a:lnTo>
                  <a:lnTo>
                    <a:pt x="1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5"/>
            <p:cNvSpPr/>
            <p:nvPr/>
          </p:nvSpPr>
          <p:spPr>
            <a:xfrm>
              <a:off x="4969575" y="3139950"/>
              <a:ext cx="38600" cy="17700"/>
            </a:xfrm>
            <a:custGeom>
              <a:rect b="b" l="l" r="r" t="t"/>
              <a:pathLst>
                <a:path extrusionOk="0" h="708" w="1544">
                  <a:moveTo>
                    <a:pt x="97" y="1"/>
                  </a:moveTo>
                  <a:lnTo>
                    <a:pt x="1" y="644"/>
                  </a:lnTo>
                  <a:lnTo>
                    <a:pt x="1447" y="708"/>
                  </a:lnTo>
                  <a:lnTo>
                    <a:pt x="1544"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5"/>
            <p:cNvSpPr/>
            <p:nvPr/>
          </p:nvSpPr>
          <p:spPr>
            <a:xfrm>
              <a:off x="4980025" y="3060400"/>
              <a:ext cx="41025" cy="28150"/>
            </a:xfrm>
            <a:custGeom>
              <a:rect b="b" l="l" r="r" t="t"/>
              <a:pathLst>
                <a:path extrusionOk="0" h="1126" w="1641">
                  <a:moveTo>
                    <a:pt x="194" y="0"/>
                  </a:moveTo>
                  <a:lnTo>
                    <a:pt x="1" y="1061"/>
                  </a:lnTo>
                  <a:lnTo>
                    <a:pt x="1479" y="1126"/>
                  </a:lnTo>
                  <a:lnTo>
                    <a:pt x="1640" y="65"/>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5"/>
            <p:cNvSpPr/>
            <p:nvPr/>
          </p:nvSpPr>
          <p:spPr>
            <a:xfrm>
              <a:off x="4899675" y="3308725"/>
              <a:ext cx="30550" cy="24125"/>
            </a:xfrm>
            <a:custGeom>
              <a:rect b="b" l="l" r="r" t="t"/>
              <a:pathLst>
                <a:path extrusionOk="0" h="965" w="1222">
                  <a:moveTo>
                    <a:pt x="161" y="0"/>
                  </a:moveTo>
                  <a:lnTo>
                    <a:pt x="0" y="900"/>
                  </a:lnTo>
                  <a:lnTo>
                    <a:pt x="1061" y="964"/>
                  </a:lnTo>
                  <a:lnTo>
                    <a:pt x="1222"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5"/>
            <p:cNvSpPr/>
            <p:nvPr/>
          </p:nvSpPr>
          <p:spPr>
            <a:xfrm>
              <a:off x="4852250" y="3306300"/>
              <a:ext cx="35400" cy="24150"/>
            </a:xfrm>
            <a:custGeom>
              <a:rect b="b" l="l" r="r" t="t"/>
              <a:pathLst>
                <a:path extrusionOk="0" h="966" w="1416">
                  <a:moveTo>
                    <a:pt x="129" y="1"/>
                  </a:moveTo>
                  <a:lnTo>
                    <a:pt x="1" y="869"/>
                  </a:lnTo>
                  <a:lnTo>
                    <a:pt x="1287" y="965"/>
                  </a:lnTo>
                  <a:lnTo>
                    <a:pt x="1415"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5"/>
            <p:cNvSpPr/>
            <p:nvPr/>
          </p:nvSpPr>
          <p:spPr>
            <a:xfrm>
              <a:off x="4894050" y="3346475"/>
              <a:ext cx="29750" cy="17725"/>
            </a:xfrm>
            <a:custGeom>
              <a:rect b="b" l="l" r="r" t="t"/>
              <a:pathLst>
                <a:path extrusionOk="0" h="709" w="1190">
                  <a:moveTo>
                    <a:pt x="129" y="1"/>
                  </a:moveTo>
                  <a:lnTo>
                    <a:pt x="0" y="644"/>
                  </a:lnTo>
                  <a:lnTo>
                    <a:pt x="1093" y="708"/>
                  </a:lnTo>
                  <a:lnTo>
                    <a:pt x="1190"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5"/>
            <p:cNvSpPr/>
            <p:nvPr/>
          </p:nvSpPr>
          <p:spPr>
            <a:xfrm>
              <a:off x="4887625" y="3377825"/>
              <a:ext cx="31350" cy="24950"/>
            </a:xfrm>
            <a:custGeom>
              <a:rect b="b" l="l" r="r" t="t"/>
              <a:pathLst>
                <a:path extrusionOk="0" h="998" w="1254">
                  <a:moveTo>
                    <a:pt x="161" y="1"/>
                  </a:moveTo>
                  <a:lnTo>
                    <a:pt x="0" y="933"/>
                  </a:lnTo>
                  <a:lnTo>
                    <a:pt x="1125" y="997"/>
                  </a:lnTo>
                  <a:lnTo>
                    <a:pt x="1254"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5"/>
            <p:cNvSpPr/>
            <p:nvPr/>
          </p:nvSpPr>
          <p:spPr>
            <a:xfrm>
              <a:off x="4839400" y="3376225"/>
              <a:ext cx="37000" cy="23325"/>
            </a:xfrm>
            <a:custGeom>
              <a:rect b="b" l="l" r="r" t="t"/>
              <a:pathLst>
                <a:path extrusionOk="0" h="933" w="1480">
                  <a:moveTo>
                    <a:pt x="161" y="0"/>
                  </a:moveTo>
                  <a:lnTo>
                    <a:pt x="0" y="868"/>
                  </a:lnTo>
                  <a:lnTo>
                    <a:pt x="1318" y="932"/>
                  </a:lnTo>
                  <a:lnTo>
                    <a:pt x="1479"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5"/>
            <p:cNvSpPr/>
            <p:nvPr/>
          </p:nvSpPr>
          <p:spPr>
            <a:xfrm>
              <a:off x="4845825" y="3343275"/>
              <a:ext cx="35375" cy="18500"/>
            </a:xfrm>
            <a:custGeom>
              <a:rect b="b" l="l" r="r" t="t"/>
              <a:pathLst>
                <a:path extrusionOk="0" h="740" w="1415">
                  <a:moveTo>
                    <a:pt x="129" y="0"/>
                  </a:moveTo>
                  <a:lnTo>
                    <a:pt x="1" y="708"/>
                  </a:lnTo>
                  <a:lnTo>
                    <a:pt x="1319" y="740"/>
                  </a:lnTo>
                  <a:lnTo>
                    <a:pt x="1415"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5"/>
            <p:cNvSpPr/>
            <p:nvPr/>
          </p:nvSpPr>
          <p:spPr>
            <a:xfrm>
              <a:off x="4858675" y="3273350"/>
              <a:ext cx="34600" cy="19325"/>
            </a:xfrm>
            <a:custGeom>
              <a:rect b="b" l="l" r="r" t="t"/>
              <a:pathLst>
                <a:path extrusionOk="0" h="773" w="1384">
                  <a:moveTo>
                    <a:pt x="130" y="1"/>
                  </a:moveTo>
                  <a:lnTo>
                    <a:pt x="1" y="708"/>
                  </a:lnTo>
                  <a:lnTo>
                    <a:pt x="1287" y="772"/>
                  </a:lnTo>
                  <a:lnTo>
                    <a:pt x="1383" y="97"/>
                  </a:lnTo>
                  <a:lnTo>
                    <a:pt x="1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5"/>
            <p:cNvSpPr/>
            <p:nvPr/>
          </p:nvSpPr>
          <p:spPr>
            <a:xfrm>
              <a:off x="4831375" y="3413175"/>
              <a:ext cx="37775" cy="32175"/>
            </a:xfrm>
            <a:custGeom>
              <a:rect b="b" l="l" r="r" t="t"/>
              <a:pathLst>
                <a:path extrusionOk="0" h="1287" w="1511">
                  <a:moveTo>
                    <a:pt x="225" y="1"/>
                  </a:moveTo>
                  <a:lnTo>
                    <a:pt x="0" y="1158"/>
                  </a:lnTo>
                  <a:lnTo>
                    <a:pt x="1318" y="1287"/>
                  </a:lnTo>
                  <a:lnTo>
                    <a:pt x="1511" y="6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5"/>
            <p:cNvSpPr/>
            <p:nvPr/>
          </p:nvSpPr>
          <p:spPr>
            <a:xfrm>
              <a:off x="4879575" y="3416400"/>
              <a:ext cx="33775" cy="33775"/>
            </a:xfrm>
            <a:custGeom>
              <a:rect b="b" l="l" r="r" t="t"/>
              <a:pathLst>
                <a:path extrusionOk="0" h="1351" w="1351">
                  <a:moveTo>
                    <a:pt x="226" y="1"/>
                  </a:moveTo>
                  <a:lnTo>
                    <a:pt x="1" y="1222"/>
                  </a:lnTo>
                  <a:lnTo>
                    <a:pt x="1126" y="1351"/>
                  </a:lnTo>
                  <a:lnTo>
                    <a:pt x="1351" y="65"/>
                  </a:lnTo>
                  <a:lnTo>
                    <a:pt x="2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5"/>
            <p:cNvSpPr/>
            <p:nvPr/>
          </p:nvSpPr>
          <p:spPr>
            <a:xfrm>
              <a:off x="4870750" y="3203450"/>
              <a:ext cx="34575" cy="20100"/>
            </a:xfrm>
            <a:custGeom>
              <a:rect b="b" l="l" r="r" t="t"/>
              <a:pathLst>
                <a:path extrusionOk="0" h="804" w="1383">
                  <a:moveTo>
                    <a:pt x="129" y="0"/>
                  </a:moveTo>
                  <a:lnTo>
                    <a:pt x="0" y="740"/>
                  </a:lnTo>
                  <a:lnTo>
                    <a:pt x="1286" y="804"/>
                  </a:lnTo>
                  <a:lnTo>
                    <a:pt x="1382"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5"/>
            <p:cNvSpPr/>
            <p:nvPr/>
          </p:nvSpPr>
          <p:spPr>
            <a:xfrm>
              <a:off x="4864300" y="3237200"/>
              <a:ext cx="35400" cy="23325"/>
            </a:xfrm>
            <a:custGeom>
              <a:rect b="b" l="l" r="r" t="t"/>
              <a:pathLst>
                <a:path extrusionOk="0" h="933" w="1416">
                  <a:moveTo>
                    <a:pt x="162" y="0"/>
                  </a:moveTo>
                  <a:lnTo>
                    <a:pt x="1" y="836"/>
                  </a:lnTo>
                  <a:lnTo>
                    <a:pt x="1287" y="932"/>
                  </a:lnTo>
                  <a:lnTo>
                    <a:pt x="1415" y="65"/>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5"/>
            <p:cNvSpPr/>
            <p:nvPr/>
          </p:nvSpPr>
          <p:spPr>
            <a:xfrm>
              <a:off x="4632075" y="3320775"/>
              <a:ext cx="1076050" cy="688400"/>
            </a:xfrm>
            <a:custGeom>
              <a:rect b="b" l="l" r="r" t="t"/>
              <a:pathLst>
                <a:path extrusionOk="0" h="27536" w="43042">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5"/>
            <p:cNvSpPr/>
            <p:nvPr/>
          </p:nvSpPr>
          <p:spPr>
            <a:xfrm>
              <a:off x="4625650" y="3314225"/>
              <a:ext cx="1072825" cy="701700"/>
            </a:xfrm>
            <a:custGeom>
              <a:rect b="b" l="l" r="r" t="t"/>
              <a:pathLst>
                <a:path extrusionOk="0" h="28068" w="42913">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5"/>
            <p:cNvSpPr/>
            <p:nvPr/>
          </p:nvSpPr>
          <p:spPr>
            <a:xfrm>
              <a:off x="4632075" y="3436975"/>
              <a:ext cx="252350" cy="170700"/>
            </a:xfrm>
            <a:custGeom>
              <a:rect b="b" l="l" r="r" t="t"/>
              <a:pathLst>
                <a:path extrusionOk="0" h="6828" w="10094">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5"/>
            <p:cNvSpPr/>
            <p:nvPr/>
          </p:nvSpPr>
          <p:spPr>
            <a:xfrm>
              <a:off x="4625650" y="3430050"/>
              <a:ext cx="265200" cy="184275"/>
            </a:xfrm>
            <a:custGeom>
              <a:rect b="b" l="l" r="r" t="t"/>
              <a:pathLst>
                <a:path extrusionOk="0" h="7371" w="10608">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4" name="Google Shape;1984;p35"/>
          <p:cNvSpPr txBox="1"/>
          <p:nvPr/>
        </p:nvSpPr>
        <p:spPr>
          <a:xfrm>
            <a:off x="1005550" y="736425"/>
            <a:ext cx="6179400" cy="379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2"/>
                </a:solidFill>
                <a:latin typeface="Barlow Semi Condensed"/>
                <a:ea typeface="Barlow Semi Condensed"/>
                <a:cs typeface="Barlow Semi Condensed"/>
                <a:sym typeface="Barlow Semi Condensed"/>
              </a:rPr>
              <a:t>Tucson is facing increasing rates of homelessness, leading to major inefficiencies in how services for substance disorders and improving mental health are coordinated.</a:t>
            </a:r>
            <a:endParaRPr sz="17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rPr b="1" lang="en" sz="1700">
                <a:solidFill>
                  <a:schemeClr val="dk2"/>
                </a:solidFill>
                <a:latin typeface="Barlow Semi Condensed"/>
                <a:ea typeface="Barlow Semi Condensed"/>
                <a:cs typeface="Barlow Semi Condensed"/>
                <a:sym typeface="Barlow Semi Condensed"/>
              </a:rPr>
              <a:t>Current Challenges:</a:t>
            </a:r>
            <a:endParaRPr b="1" sz="1700">
              <a:solidFill>
                <a:schemeClr val="dk2"/>
              </a:solidFill>
              <a:latin typeface="Barlow Semi Condensed"/>
              <a:ea typeface="Barlow Semi Condensed"/>
              <a:cs typeface="Barlow Semi Condensed"/>
              <a:sym typeface="Barlow Semi Condensed"/>
            </a:endParaRPr>
          </a:p>
          <a:p>
            <a:pPr indent="-336550" lvl="0" marL="914400" rtl="0" algn="l">
              <a:lnSpc>
                <a:spcPct val="115000"/>
              </a:lnSpc>
              <a:spcBef>
                <a:spcPts val="1000"/>
              </a:spcBef>
              <a:spcAft>
                <a:spcPts val="0"/>
              </a:spcAft>
              <a:buClr>
                <a:schemeClr val="dk2"/>
              </a:buClr>
              <a:buSzPts val="1700"/>
              <a:buFont typeface="Barlow Semi Condensed"/>
              <a:buChar char="●"/>
            </a:pPr>
            <a:r>
              <a:rPr lang="en" sz="1700">
                <a:solidFill>
                  <a:schemeClr val="dk2"/>
                </a:solidFill>
                <a:latin typeface="Barlow Semi Condensed"/>
                <a:ea typeface="Barlow Semi Condensed"/>
                <a:cs typeface="Barlow Semi Condensed"/>
                <a:sym typeface="Barlow Semi Condensed"/>
              </a:rPr>
              <a:t>Inconsistent communication b/w providers</a:t>
            </a:r>
            <a:endParaRPr sz="1700">
              <a:solidFill>
                <a:schemeClr val="dk2"/>
              </a:solidFill>
              <a:latin typeface="Barlow Semi Condensed"/>
              <a:ea typeface="Barlow Semi Condensed"/>
              <a:cs typeface="Barlow Semi Condensed"/>
              <a:sym typeface="Barlow Semi Condensed"/>
            </a:endParaRPr>
          </a:p>
          <a:p>
            <a:pPr indent="-336550" lvl="0" marL="914400" rtl="0" algn="l">
              <a:lnSpc>
                <a:spcPct val="115000"/>
              </a:lnSpc>
              <a:spcBef>
                <a:spcPts val="0"/>
              </a:spcBef>
              <a:spcAft>
                <a:spcPts val="0"/>
              </a:spcAft>
              <a:buClr>
                <a:schemeClr val="dk2"/>
              </a:buClr>
              <a:buSzPts val="1700"/>
              <a:buFont typeface="Barlow Semi Condensed"/>
              <a:buChar char="●"/>
            </a:pPr>
            <a:r>
              <a:rPr lang="en" sz="1700">
                <a:solidFill>
                  <a:schemeClr val="dk2"/>
                </a:solidFill>
                <a:latin typeface="Barlow Semi Condensed"/>
                <a:ea typeface="Barlow Semi Condensed"/>
                <a:cs typeface="Barlow Semi Condensed"/>
                <a:sym typeface="Barlow Semi Condensed"/>
              </a:rPr>
              <a:t>Vague updates on client status</a:t>
            </a:r>
            <a:endParaRPr sz="1700">
              <a:solidFill>
                <a:schemeClr val="dk2"/>
              </a:solidFill>
              <a:latin typeface="Barlow Semi Condensed"/>
              <a:ea typeface="Barlow Semi Condensed"/>
              <a:cs typeface="Barlow Semi Condensed"/>
              <a:sym typeface="Barlow Semi Condensed"/>
            </a:endParaRPr>
          </a:p>
          <a:p>
            <a:pPr indent="-336550" lvl="0" marL="914400" rtl="0" algn="l">
              <a:lnSpc>
                <a:spcPct val="115000"/>
              </a:lnSpc>
              <a:spcBef>
                <a:spcPts val="0"/>
              </a:spcBef>
              <a:spcAft>
                <a:spcPts val="0"/>
              </a:spcAft>
              <a:buClr>
                <a:schemeClr val="dk2"/>
              </a:buClr>
              <a:buSzPts val="1700"/>
              <a:buFont typeface="Barlow Semi Condensed"/>
              <a:buChar char="●"/>
            </a:pPr>
            <a:r>
              <a:rPr lang="en" sz="1700">
                <a:solidFill>
                  <a:schemeClr val="dk2"/>
                </a:solidFill>
                <a:latin typeface="Barlow Semi Condensed"/>
                <a:ea typeface="Barlow Semi Condensed"/>
                <a:cs typeface="Barlow Semi Condensed"/>
                <a:sym typeface="Barlow Semi Condensed"/>
              </a:rPr>
              <a:t>Delayed assistance that limits long-term impacts</a:t>
            </a:r>
            <a:endParaRPr sz="17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t/>
            </a:r>
            <a:endParaRPr sz="17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t/>
            </a:r>
            <a:endParaRPr sz="17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t/>
            </a:r>
            <a:endParaRPr sz="1700">
              <a:solidFill>
                <a:schemeClr val="dk2"/>
              </a:solidFill>
              <a:latin typeface="Barlow Semi Condensed"/>
              <a:ea typeface="Barlow Semi Condensed"/>
              <a:cs typeface="Barlow Semi Condensed"/>
              <a:sym typeface="Barlow Semi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36"/>
          <p:cNvSpPr txBox="1"/>
          <p:nvPr>
            <p:ph type="title"/>
          </p:nvPr>
        </p:nvSpPr>
        <p:spPr>
          <a:xfrm>
            <a:off x="1105475" y="141350"/>
            <a:ext cx="3418200" cy="64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Current Workflow</a:t>
            </a:r>
            <a:endParaRPr/>
          </a:p>
        </p:txBody>
      </p:sp>
      <p:pic>
        <p:nvPicPr>
          <p:cNvPr id="1990" name="Google Shape;1990;p36"/>
          <p:cNvPicPr preferRelativeResize="0"/>
          <p:nvPr/>
        </p:nvPicPr>
        <p:blipFill>
          <a:blip r:embed="rId3">
            <a:alphaModFix/>
          </a:blip>
          <a:stretch>
            <a:fillRect/>
          </a:stretch>
        </p:blipFill>
        <p:spPr>
          <a:xfrm>
            <a:off x="4577500" y="141350"/>
            <a:ext cx="3905700" cy="4860800"/>
          </a:xfrm>
          <a:prstGeom prst="rect">
            <a:avLst/>
          </a:prstGeom>
          <a:noFill/>
          <a:ln>
            <a:noFill/>
          </a:ln>
        </p:spPr>
      </p:pic>
      <p:sp>
        <p:nvSpPr>
          <p:cNvPr id="1991" name="Google Shape;1991;p36"/>
          <p:cNvSpPr txBox="1"/>
          <p:nvPr/>
        </p:nvSpPr>
        <p:spPr>
          <a:xfrm>
            <a:off x="1063925" y="837075"/>
            <a:ext cx="3183000" cy="38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latin typeface="Barlow Semi Condensed"/>
                <a:ea typeface="Barlow Semi Condensed"/>
                <a:cs typeface="Barlow Semi Condensed"/>
                <a:sym typeface="Barlow Semi Condensed"/>
              </a:rPr>
              <a:t>Current Flaws:</a:t>
            </a:r>
            <a:endParaRPr b="1"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Individuals have to rely on nearby service providers having availability</a:t>
            </a:r>
            <a:endParaRPr sz="1700">
              <a:latin typeface="Barlow Semi Condensed"/>
              <a:ea typeface="Barlow Semi Condensed"/>
              <a:cs typeface="Barlow Semi Condensed"/>
              <a:sym typeface="Barlow Semi Condensed"/>
            </a:endParaRPr>
          </a:p>
          <a:p>
            <a:pPr indent="0" lvl="0" marL="457200" rtl="0" algn="l">
              <a:lnSpc>
                <a:spcPct val="115000"/>
              </a:lnSpc>
              <a:spcBef>
                <a:spcPts val="0"/>
              </a:spcBef>
              <a:spcAft>
                <a:spcPts val="0"/>
              </a:spcAft>
              <a:buNone/>
            </a:pPr>
            <a:r>
              <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When services give updates on their progress with clients, it is very minimal</a:t>
            </a:r>
            <a:endParaRPr sz="1700">
              <a:latin typeface="Barlow Semi Condensed"/>
              <a:ea typeface="Barlow Semi Condensed"/>
              <a:cs typeface="Barlow Semi Condensed"/>
              <a:sym typeface="Barlow Semi Condensed"/>
            </a:endParaRPr>
          </a:p>
          <a:p>
            <a:pPr indent="0" lvl="0" marL="457200" rtl="0" algn="l">
              <a:lnSpc>
                <a:spcPct val="115000"/>
              </a:lnSpc>
              <a:spcBef>
                <a:spcPts val="0"/>
              </a:spcBef>
              <a:spcAft>
                <a:spcPts val="0"/>
              </a:spcAft>
              <a:buNone/>
            </a:pPr>
            <a:r>
              <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Appropriate government funding is not possible from a one-day-a-year community health check</a:t>
            </a:r>
            <a:endParaRPr sz="1700">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37"/>
          <p:cNvSpPr txBox="1"/>
          <p:nvPr>
            <p:ph idx="1" type="body"/>
          </p:nvPr>
        </p:nvSpPr>
        <p:spPr>
          <a:xfrm>
            <a:off x="5429400" y="1390550"/>
            <a:ext cx="2579700" cy="2763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Robust m</a:t>
            </a:r>
            <a:r>
              <a:rPr lang="en" sz="1800"/>
              <a:t>essaging crossing company boundaries</a:t>
            </a:r>
            <a:endParaRPr sz="1800"/>
          </a:p>
          <a:p>
            <a:pPr indent="-342900" lvl="0" marL="457200" rtl="0" algn="l">
              <a:spcBef>
                <a:spcPts val="0"/>
              </a:spcBef>
              <a:spcAft>
                <a:spcPts val="0"/>
              </a:spcAft>
              <a:buSzPts val="1800"/>
              <a:buChar char="●"/>
            </a:pPr>
            <a:r>
              <a:rPr lang="en" sz="1800"/>
              <a:t>Role based access control</a:t>
            </a:r>
            <a:endParaRPr sz="1800"/>
          </a:p>
          <a:p>
            <a:pPr indent="-342900" lvl="0" marL="457200" rtl="0" algn="l">
              <a:spcBef>
                <a:spcPts val="0"/>
              </a:spcBef>
              <a:spcAft>
                <a:spcPts val="0"/>
              </a:spcAft>
              <a:buSzPts val="1800"/>
              <a:buChar char="●"/>
            </a:pPr>
            <a:r>
              <a:rPr lang="en" sz="1800"/>
              <a:t>Shared access to information and resources</a:t>
            </a:r>
            <a:endParaRPr sz="1800"/>
          </a:p>
          <a:p>
            <a:pPr indent="-342900" lvl="0" marL="457200" rtl="0" algn="l">
              <a:spcBef>
                <a:spcPts val="0"/>
              </a:spcBef>
              <a:spcAft>
                <a:spcPts val="0"/>
              </a:spcAft>
              <a:buSzPts val="1800"/>
              <a:buChar char="●"/>
            </a:pPr>
            <a:r>
              <a:rPr lang="en" sz="1800"/>
              <a:t>Data for research and better funding procurement</a:t>
            </a:r>
            <a:endParaRPr sz="1800"/>
          </a:p>
        </p:txBody>
      </p:sp>
      <p:sp>
        <p:nvSpPr>
          <p:cNvPr id="1997" name="Google Shape;1997;p37"/>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Solution</a:t>
            </a:r>
            <a:endParaRPr/>
          </a:p>
        </p:txBody>
      </p:sp>
      <p:pic>
        <p:nvPicPr>
          <p:cNvPr id="1998" name="Google Shape;1998;p37"/>
          <p:cNvPicPr preferRelativeResize="0"/>
          <p:nvPr/>
        </p:nvPicPr>
        <p:blipFill rotWithShape="1">
          <a:blip r:embed="rId3">
            <a:alphaModFix/>
          </a:blip>
          <a:srcRect b="0" l="0" r="0" t="14376"/>
          <a:stretch/>
        </p:blipFill>
        <p:spPr>
          <a:xfrm>
            <a:off x="1146750" y="1092352"/>
            <a:ext cx="3924375" cy="336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38"/>
          <p:cNvSpPr txBox="1"/>
          <p:nvPr/>
        </p:nvSpPr>
        <p:spPr>
          <a:xfrm>
            <a:off x="4555900" y="358825"/>
            <a:ext cx="4426800" cy="6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Fjalla One"/>
                <a:ea typeface="Fjalla One"/>
                <a:cs typeface="Fjalla One"/>
                <a:sym typeface="Fjalla One"/>
              </a:rPr>
              <a:t>Implementation Requirements</a:t>
            </a:r>
            <a:endParaRPr sz="2800">
              <a:latin typeface="Fjalla One"/>
              <a:ea typeface="Fjalla One"/>
              <a:cs typeface="Fjalla One"/>
              <a:sym typeface="Fjalla One"/>
            </a:endParaRPr>
          </a:p>
        </p:txBody>
      </p:sp>
      <p:sp>
        <p:nvSpPr>
          <p:cNvPr id="2004" name="Google Shape;2004;p38"/>
          <p:cNvSpPr txBox="1"/>
          <p:nvPr/>
        </p:nvSpPr>
        <p:spPr>
          <a:xfrm>
            <a:off x="1111600" y="1221753"/>
            <a:ext cx="3444300" cy="2939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Query the database in real-time</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Create an organization</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Add new employees to organizations</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A system that fosters communication between employees across organizations</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Store critical information on individuals in need</a:t>
            </a:r>
            <a:endParaRPr sz="1700">
              <a:latin typeface="Barlow Semi Condensed"/>
              <a:ea typeface="Barlow Semi Condensed"/>
              <a:cs typeface="Barlow Semi Condensed"/>
              <a:sym typeface="Barlow Semi Condensed"/>
            </a:endParaRPr>
          </a:p>
          <a:p>
            <a:pPr indent="-336550" lvl="0" marL="457200" rtl="0" algn="l">
              <a:lnSpc>
                <a:spcPct val="115000"/>
              </a:lnSpc>
              <a:spcBef>
                <a:spcPts val="0"/>
              </a:spcBef>
              <a:spcAft>
                <a:spcPts val="0"/>
              </a:spcAft>
              <a:buSzPts val="1700"/>
              <a:buFont typeface="Barlow Semi Condensed"/>
              <a:buChar char="●"/>
            </a:pPr>
            <a:r>
              <a:rPr lang="en" sz="1700">
                <a:latin typeface="Barlow Semi Condensed"/>
                <a:ea typeface="Barlow Semi Condensed"/>
                <a:cs typeface="Barlow Semi Condensed"/>
                <a:sym typeface="Barlow Semi Condensed"/>
              </a:rPr>
              <a:t>Security</a:t>
            </a:r>
            <a:endParaRPr sz="1700">
              <a:latin typeface="Barlow Semi Condensed"/>
              <a:ea typeface="Barlow Semi Condensed"/>
              <a:cs typeface="Barlow Semi Condensed"/>
              <a:sym typeface="Barlow Semi Condensed"/>
            </a:endParaRPr>
          </a:p>
        </p:txBody>
      </p:sp>
      <p:pic>
        <p:nvPicPr>
          <p:cNvPr id="2005" name="Google Shape;2005;p38"/>
          <p:cNvPicPr preferRelativeResize="0"/>
          <p:nvPr/>
        </p:nvPicPr>
        <p:blipFill>
          <a:blip r:embed="rId3">
            <a:alphaModFix/>
          </a:blip>
          <a:stretch>
            <a:fillRect/>
          </a:stretch>
        </p:blipFill>
        <p:spPr>
          <a:xfrm>
            <a:off x="4443700" y="1221750"/>
            <a:ext cx="4538998" cy="36790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39"/>
          <p:cNvSpPr txBox="1"/>
          <p:nvPr>
            <p:ph type="title"/>
          </p:nvPr>
        </p:nvSpPr>
        <p:spPr>
          <a:xfrm>
            <a:off x="1164200" y="1140150"/>
            <a:ext cx="7189800" cy="356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Implementation Details</a:t>
            </a:r>
            <a:endParaRPr/>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40"/>
          <p:cNvSpPr txBox="1"/>
          <p:nvPr>
            <p:ph idx="1" type="body"/>
          </p:nvPr>
        </p:nvSpPr>
        <p:spPr>
          <a:xfrm>
            <a:off x="306650" y="1659475"/>
            <a:ext cx="3410100" cy="20109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lang="en" sz="2000"/>
              <a:t>Database</a:t>
            </a:r>
            <a:endParaRPr sz="2000"/>
          </a:p>
          <a:p>
            <a:pPr indent="-355600" lvl="0" marL="457200" rtl="0" algn="l">
              <a:spcBef>
                <a:spcPts val="0"/>
              </a:spcBef>
              <a:spcAft>
                <a:spcPts val="0"/>
              </a:spcAft>
              <a:buSzPts val="2000"/>
              <a:buChar char="-"/>
            </a:pPr>
            <a:r>
              <a:rPr lang="en" sz="2000"/>
              <a:t>Navigation information</a:t>
            </a:r>
            <a:endParaRPr sz="2000"/>
          </a:p>
          <a:p>
            <a:pPr indent="-355600" lvl="0" marL="457200" rtl="0" algn="l">
              <a:spcBef>
                <a:spcPts val="0"/>
              </a:spcBef>
              <a:spcAft>
                <a:spcPts val="0"/>
              </a:spcAft>
              <a:buSzPts val="2000"/>
              <a:buChar char="-"/>
            </a:pPr>
            <a:r>
              <a:rPr lang="en" sz="2000"/>
              <a:t>Data objects</a:t>
            </a:r>
            <a:endParaRPr sz="2000"/>
          </a:p>
        </p:txBody>
      </p:sp>
      <p:sp>
        <p:nvSpPr>
          <p:cNvPr id="2016" name="Google Shape;2016;p4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Database</a:t>
            </a:r>
            <a:endParaRPr>
              <a:solidFill>
                <a:srgbClr val="000000"/>
              </a:solidFill>
            </a:endParaRPr>
          </a:p>
        </p:txBody>
      </p:sp>
      <p:pic>
        <p:nvPicPr>
          <p:cNvPr id="2017" name="Google Shape;2017;p40"/>
          <p:cNvPicPr preferRelativeResize="0"/>
          <p:nvPr/>
        </p:nvPicPr>
        <p:blipFill rotWithShape="1">
          <a:blip r:embed="rId3">
            <a:alphaModFix/>
          </a:blip>
          <a:srcRect b="9844" l="0" r="0" t="0"/>
          <a:stretch/>
        </p:blipFill>
        <p:spPr>
          <a:xfrm>
            <a:off x="3246175" y="1186700"/>
            <a:ext cx="5550700" cy="313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1" name="Shape 2021"/>
        <p:cNvGrpSpPr/>
        <p:nvPr/>
      </p:nvGrpSpPr>
      <p:grpSpPr>
        <a:xfrm>
          <a:off x="0" y="0"/>
          <a:ext cx="0" cy="0"/>
          <a:chOff x="0" y="0"/>
          <a:chExt cx="0" cy="0"/>
        </a:xfrm>
      </p:grpSpPr>
      <p:sp>
        <p:nvSpPr>
          <p:cNvPr id="2022" name="Google Shape;2022;p41"/>
          <p:cNvSpPr txBox="1"/>
          <p:nvPr>
            <p:ph idx="1" type="subTitle"/>
          </p:nvPr>
        </p:nvSpPr>
        <p:spPr>
          <a:xfrm>
            <a:off x="152375" y="1733550"/>
            <a:ext cx="3627000" cy="1967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Role-Based Access Control (RBAC)</a:t>
            </a:r>
            <a:endParaRPr/>
          </a:p>
          <a:p>
            <a:pPr indent="-317500" lvl="0" marL="457200" rtl="0" algn="l">
              <a:spcBef>
                <a:spcPts val="0"/>
              </a:spcBef>
              <a:spcAft>
                <a:spcPts val="0"/>
              </a:spcAft>
              <a:buSzPts val="1400"/>
              <a:buChar char="-"/>
            </a:pPr>
            <a:r>
              <a:rPr lang="en"/>
              <a:t>Login/logout auditing</a:t>
            </a:r>
            <a:endParaRPr/>
          </a:p>
        </p:txBody>
      </p:sp>
      <p:sp>
        <p:nvSpPr>
          <p:cNvPr id="2023" name="Google Shape;2023;p41"/>
          <p:cNvSpPr txBox="1"/>
          <p:nvPr>
            <p:ph idx="4294967295" type="title"/>
          </p:nvPr>
        </p:nvSpPr>
        <p:spPr>
          <a:xfrm>
            <a:off x="3912150" y="263372"/>
            <a:ext cx="4947000" cy="58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Role-Based Access Control</a:t>
            </a:r>
            <a:endParaRPr>
              <a:solidFill>
                <a:srgbClr val="000000"/>
              </a:solidFill>
            </a:endParaRPr>
          </a:p>
        </p:txBody>
      </p:sp>
      <p:pic>
        <p:nvPicPr>
          <p:cNvPr id="2024" name="Google Shape;2024;p41"/>
          <p:cNvPicPr preferRelativeResize="0"/>
          <p:nvPr/>
        </p:nvPicPr>
        <p:blipFill>
          <a:blip r:embed="rId3">
            <a:alphaModFix/>
          </a:blip>
          <a:stretch>
            <a:fillRect/>
          </a:stretch>
        </p:blipFill>
        <p:spPr>
          <a:xfrm>
            <a:off x="786450" y="5777150"/>
            <a:ext cx="6794824" cy="1702001"/>
          </a:xfrm>
          <a:prstGeom prst="rect">
            <a:avLst/>
          </a:prstGeom>
          <a:noFill/>
          <a:ln>
            <a:noFill/>
          </a:ln>
        </p:spPr>
      </p:pic>
      <p:pic>
        <p:nvPicPr>
          <p:cNvPr id="2025" name="Google Shape;2025;p41"/>
          <p:cNvPicPr preferRelativeResize="0"/>
          <p:nvPr/>
        </p:nvPicPr>
        <p:blipFill>
          <a:blip r:embed="rId4">
            <a:alphaModFix/>
          </a:blip>
          <a:stretch>
            <a:fillRect/>
          </a:stretch>
        </p:blipFill>
        <p:spPr>
          <a:xfrm>
            <a:off x="3308686" y="1658375"/>
            <a:ext cx="3626859" cy="2615125"/>
          </a:xfrm>
          <a:prstGeom prst="rect">
            <a:avLst/>
          </a:prstGeom>
          <a:noFill/>
          <a:ln>
            <a:noFill/>
          </a:ln>
        </p:spPr>
      </p:pic>
      <p:pic>
        <p:nvPicPr>
          <p:cNvPr id="2026" name="Google Shape;2026;p41"/>
          <p:cNvPicPr preferRelativeResize="0"/>
          <p:nvPr/>
        </p:nvPicPr>
        <p:blipFill>
          <a:blip r:embed="rId5">
            <a:alphaModFix/>
          </a:blip>
          <a:stretch>
            <a:fillRect/>
          </a:stretch>
        </p:blipFill>
        <p:spPr>
          <a:xfrm>
            <a:off x="6935543" y="0"/>
            <a:ext cx="2202564"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