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0" r:id="rId1"/>
    <p:sldMasterId id="2147483671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5143500" type="screen16x9"/>
  <p:notesSz cx="6858000" cy="9144000"/>
  <p:embeddedFontLst>
    <p:embeddedFont>
      <p:font typeface="Proxima Nova" panose="020B060402020202020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72EB02-BB5A-7F46-93BB-688F7D9D2E20}" v="4" dt="2025-04-25T20:22:58.1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font" Target="fonts/font3.fntdata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2.fntdata"/><Relationship Id="rId2" Type="http://schemas.openxmlformats.org/officeDocument/2006/relationships/slideMaster" Target="slideMasters/slideMaster2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font" Target="fonts/font4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3873f590ac_0_2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3873f590ac_0_2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Dalton</a:t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3873f590ac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33873f590ac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Nick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33873f590ac_0_2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33873f590ac_0_2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Nick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34aaadaf19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34aaadaf19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Dalton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33a5e43965f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33a5e43965f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Dalton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4ff468372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4ff468372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Presenter: All App Developers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4ffe4c412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34ffe4c412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Dalton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4ffe4c4124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4ffe4c4124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Nick</a:t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33873f590ac_0_2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33873f590ac_0_2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Fady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34b11f0c21b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34b11f0c21b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Kyle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34ebe4d138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34ebe4d138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Kyle</a:t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34f2229aea7_0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" name="Google Shape;218;g34f2229aea7_0_1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Presenter: Dalton</a:t>
            </a:r>
            <a:endParaRPr>
              <a:highlight>
                <a:srgbClr val="FFFF00"/>
              </a:highlight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Google Shape;55;p14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6" name="Google Shape;56;p14"/>
          <p:cNvSpPr txBox="1">
            <a:spLocks noGrp="1"/>
          </p:cNvSpPr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14"/>
          <p:cNvSpPr txBox="1">
            <a:spLocks noGrp="1"/>
          </p:cNvSpPr>
          <p:nvPr>
            <p:ph type="subTitle" idx="1"/>
          </p:nvPr>
        </p:nvSpPr>
        <p:spPr>
          <a:xfrm>
            <a:off x="510450" y="3182313"/>
            <a:ext cx="8123100" cy="63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" name="Google Shape;60;p15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1" name="Google Shape;61;p15"/>
          <p:cNvSpPr txBox="1">
            <a:spLocks noGrp="1"/>
          </p:cNvSpPr>
          <p:nvPr>
            <p:ph type="title"/>
          </p:nvPr>
        </p:nvSpPr>
        <p:spPr>
          <a:xfrm>
            <a:off x="510450" y="2057400"/>
            <a:ext cx="8123100" cy="77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6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1" name="Google Shape;71;p17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2" name="Google Shape;72;p1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9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8" name="Google Shape;78;p19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9" name="Google Shape;79;p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0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7975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82" name="Google Shape;82;p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1"/>
          <p:cNvSpPr/>
          <p:nvPr/>
        </p:nvSpPr>
        <p:spPr>
          <a:xfrm>
            <a:off x="4572000" y="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5" name="Google Shape;85;p21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86" name="Google Shape;86;p21"/>
          <p:cNvSpPr txBox="1">
            <a:spLocks noGrp="1"/>
          </p:cNvSpPr>
          <p:nvPr>
            <p:ph type="title"/>
          </p:nvPr>
        </p:nvSpPr>
        <p:spPr>
          <a:xfrm>
            <a:off x="265500" y="1205825"/>
            <a:ext cx="4045200" cy="150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7" name="Google Shape;87;p21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8" name="Google Shape;88;p21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9" name="Google Shape;89;p2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2"/>
          <p:cNvSpPr txBox="1">
            <a:spLocks noGrp="1"/>
          </p:cNvSpPr>
          <p:nvPr>
            <p:ph type="body" idx="1"/>
          </p:nvPr>
        </p:nvSpPr>
        <p:spPr>
          <a:xfrm>
            <a:off x="311700" y="423682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>
            <a:endParaRPr/>
          </a:p>
        </p:txBody>
      </p:sp>
      <p:sp>
        <p:nvSpPr>
          <p:cNvPr id="92" name="Google Shape;92;p2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3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23"/>
          <p:cNvSpPr txBox="1">
            <a:spLocks noGrp="1"/>
          </p:cNvSpPr>
          <p:nvPr>
            <p:ph type="title" hasCustomPrompt="1"/>
          </p:nvPr>
        </p:nvSpPr>
        <p:spPr>
          <a:xfrm>
            <a:off x="311700" y="991475"/>
            <a:ext cx="8520600" cy="1917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9pPr>
          </a:lstStyle>
          <a:p>
            <a:r>
              <a:t>xx%</a:t>
            </a:r>
          </a:p>
        </p:txBody>
      </p:sp>
      <p:sp>
        <p:nvSpPr>
          <p:cNvPr id="96" name="Google Shape;96;p23"/>
          <p:cNvSpPr txBox="1">
            <a:spLocks noGrp="1"/>
          </p:cNvSpPr>
          <p:nvPr>
            <p:ph type="body" idx="1"/>
          </p:nvPr>
        </p:nvSpPr>
        <p:spPr>
          <a:xfrm>
            <a:off x="311700" y="3071300"/>
            <a:ext cx="8520600" cy="90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7" name="Google Shape;97;p2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pearmint"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  <a:defRPr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g"/><Relationship Id="rId9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5"/>
          <p:cNvSpPr/>
          <p:nvPr/>
        </p:nvSpPr>
        <p:spPr>
          <a:xfrm>
            <a:off x="0" y="2915825"/>
            <a:ext cx="9144000" cy="141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05" name="Google Shape;105;p25"/>
          <p:cNvPicPr preferRelativeResize="0"/>
          <p:nvPr/>
        </p:nvPicPr>
        <p:blipFill rotWithShape="1">
          <a:blip r:embed="rId3">
            <a:alphaModFix/>
          </a:blip>
          <a:srcRect l="5061" t="3641" r="7073" b="5092"/>
          <a:stretch/>
        </p:blipFill>
        <p:spPr>
          <a:xfrm>
            <a:off x="5726150" y="909026"/>
            <a:ext cx="1154965" cy="1179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25"/>
          <p:cNvSpPr txBox="1">
            <a:spLocks noGrp="1"/>
          </p:cNvSpPr>
          <p:nvPr>
            <p:ph type="ctrTitle"/>
          </p:nvPr>
        </p:nvSpPr>
        <p:spPr>
          <a:xfrm>
            <a:off x="199525" y="301250"/>
            <a:ext cx="5380200" cy="142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/>
              <a:t>Forest Frames</a:t>
            </a:r>
            <a:endParaRPr sz="60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Capstone Presentation</a:t>
            </a:r>
            <a:endParaRPr sz="3000"/>
          </a:p>
        </p:txBody>
      </p:sp>
      <p:pic>
        <p:nvPicPr>
          <p:cNvPr id="107" name="Google Shape;107;p25"/>
          <p:cNvPicPr preferRelativeResize="0"/>
          <p:nvPr/>
        </p:nvPicPr>
        <p:blipFill rotWithShape="1">
          <a:blip r:embed="rId4">
            <a:alphaModFix/>
          </a:blip>
          <a:srcRect l="22968" t="10168" r="22962" b="50736"/>
          <a:stretch/>
        </p:blipFill>
        <p:spPr>
          <a:xfrm>
            <a:off x="199550" y="3108725"/>
            <a:ext cx="1611550" cy="153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25"/>
          <p:cNvPicPr preferRelativeResize="0"/>
          <p:nvPr/>
        </p:nvPicPr>
        <p:blipFill rotWithShape="1">
          <a:blip r:embed="rId5">
            <a:alphaModFix/>
          </a:blip>
          <a:srcRect l="21822" t="1471" r="25415" b="51500"/>
          <a:stretch/>
        </p:blipFill>
        <p:spPr>
          <a:xfrm>
            <a:off x="1893150" y="3108725"/>
            <a:ext cx="1200150" cy="153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2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06432" y="3108675"/>
            <a:ext cx="1365518" cy="153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5"/>
          <p:cNvSpPr txBox="1"/>
          <p:nvPr/>
        </p:nvSpPr>
        <p:spPr>
          <a:xfrm>
            <a:off x="6502850" y="60025"/>
            <a:ext cx="2496300" cy="67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u="sng">
                <a:solidFill>
                  <a:schemeClr val="dk2"/>
                </a:solidFill>
              </a:rPr>
              <a:t>Mentor</a:t>
            </a:r>
            <a:endParaRPr sz="1800" b="1" u="sng">
              <a:solidFill>
                <a:schemeClr val="dk2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Scott Robert LaRocca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1" name="Google Shape;111;p25"/>
          <p:cNvSpPr/>
          <p:nvPr/>
        </p:nvSpPr>
        <p:spPr>
          <a:xfrm>
            <a:off x="199525" y="3108675"/>
            <a:ext cx="1611600" cy="15348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12" name="Google Shape;112;p25"/>
          <p:cNvSpPr/>
          <p:nvPr/>
        </p:nvSpPr>
        <p:spPr>
          <a:xfrm>
            <a:off x="1908763" y="3108725"/>
            <a:ext cx="1200000" cy="15348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13" name="Google Shape;113;p25"/>
          <p:cNvSpPr/>
          <p:nvPr/>
        </p:nvSpPr>
        <p:spPr>
          <a:xfrm>
            <a:off x="3206388" y="3108675"/>
            <a:ext cx="1365600" cy="15348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14" name="Google Shape;114;p25"/>
          <p:cNvSpPr txBox="1"/>
          <p:nvPr/>
        </p:nvSpPr>
        <p:spPr>
          <a:xfrm>
            <a:off x="43225" y="4643475"/>
            <a:ext cx="1924200" cy="4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Dalton Tippings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5" name="Google Shape;115;p25"/>
          <p:cNvSpPr txBox="1"/>
          <p:nvPr/>
        </p:nvSpPr>
        <p:spPr>
          <a:xfrm>
            <a:off x="1260625" y="2629925"/>
            <a:ext cx="2496300" cy="4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Daniel Austin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6" name="Google Shape;116;p25"/>
          <p:cNvSpPr txBox="1"/>
          <p:nvPr/>
        </p:nvSpPr>
        <p:spPr>
          <a:xfrm>
            <a:off x="2641050" y="4643475"/>
            <a:ext cx="2496300" cy="4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Nick Greco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17" name="Google Shape;117;p2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129739" y="731125"/>
            <a:ext cx="1242513" cy="1534802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25"/>
          <p:cNvSpPr/>
          <p:nvPr/>
        </p:nvSpPr>
        <p:spPr>
          <a:xfrm>
            <a:off x="7129750" y="731125"/>
            <a:ext cx="1242600" cy="15348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19" name="Google Shape;119;p25"/>
          <p:cNvSpPr/>
          <p:nvPr/>
        </p:nvSpPr>
        <p:spPr>
          <a:xfrm>
            <a:off x="0" y="2629925"/>
            <a:ext cx="9144000" cy="447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20" name="Google Shape;120;p2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669625" y="3108725"/>
            <a:ext cx="1534802" cy="1534802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1" name="Google Shape;121;p25"/>
          <p:cNvSpPr txBox="1"/>
          <p:nvPr/>
        </p:nvSpPr>
        <p:spPr>
          <a:xfrm>
            <a:off x="4188875" y="2674625"/>
            <a:ext cx="2496300" cy="4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Fady Zaky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22" name="Google Shape;122;p25"/>
          <p:cNvPicPr preferRelativeResize="0"/>
          <p:nvPr/>
        </p:nvPicPr>
        <p:blipFill rotWithShape="1">
          <a:blip r:embed="rId9">
            <a:alphaModFix/>
          </a:blip>
          <a:srcRect b="11886"/>
          <a:stretch/>
        </p:blipFill>
        <p:spPr>
          <a:xfrm>
            <a:off x="6302050" y="3102425"/>
            <a:ext cx="1365525" cy="1522621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3" name="Google Shape;123;p25"/>
          <p:cNvSpPr txBox="1"/>
          <p:nvPr/>
        </p:nvSpPr>
        <p:spPr>
          <a:xfrm>
            <a:off x="5736650" y="4625050"/>
            <a:ext cx="2496300" cy="4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Aidan Trujillo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24" name="Google Shape;124;p25"/>
          <p:cNvPicPr preferRelativeResize="0"/>
          <p:nvPr/>
        </p:nvPicPr>
        <p:blipFill rotWithShape="1">
          <a:blip r:embed="rId10">
            <a:alphaModFix/>
          </a:blip>
          <a:srcRect r="19048"/>
          <a:stretch/>
        </p:blipFill>
        <p:spPr>
          <a:xfrm>
            <a:off x="7765200" y="3109200"/>
            <a:ext cx="1242501" cy="1534799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5" name="Google Shape;125;p25"/>
          <p:cNvSpPr txBox="1"/>
          <p:nvPr/>
        </p:nvSpPr>
        <p:spPr>
          <a:xfrm>
            <a:off x="7420825" y="2641900"/>
            <a:ext cx="18219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Kyle Bambling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6324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Problem Statement</a:t>
            </a:r>
            <a:endParaRPr/>
          </a:p>
        </p:txBody>
      </p:sp>
      <p:sp>
        <p:nvSpPr>
          <p:cNvPr id="131" name="Google Shape;131;p26"/>
          <p:cNvSpPr txBox="1">
            <a:spLocks noGrp="1"/>
          </p:cNvSpPr>
          <p:nvPr>
            <p:ph type="body" idx="1"/>
          </p:nvPr>
        </p:nvSpPr>
        <p:spPr>
          <a:xfrm>
            <a:off x="311700" y="2158900"/>
            <a:ext cx="5944800" cy="250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Less reported on areas due to a lack of funding or resources</a:t>
            </a:r>
            <a:endParaRPr sz="2000">
              <a:solidFill>
                <a:schemeClr val="dk1"/>
              </a:solidFill>
            </a:endParaRPr>
          </a:p>
          <a:p>
            <a:pPr marL="914400" lvl="1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○"/>
            </a:pPr>
            <a:r>
              <a:rPr lang="en" sz="2000">
                <a:solidFill>
                  <a:schemeClr val="dk1"/>
                </a:solidFill>
              </a:rPr>
              <a:t>Malaysia, Kenya, Colombia</a:t>
            </a:r>
            <a:endParaRPr sz="2000">
              <a:solidFill>
                <a:schemeClr val="dk1"/>
              </a:solidFill>
            </a:endParaRPr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Citizens are not incentivized or lack resources to be collecting data themselves</a:t>
            </a:r>
            <a:endParaRPr sz="2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</p:txBody>
      </p:sp>
      <p:pic>
        <p:nvPicPr>
          <p:cNvPr id="132" name="Google Shape;132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81875" y="622025"/>
            <a:ext cx="1905000" cy="1905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26"/>
          <p:cNvSpPr txBox="1"/>
          <p:nvPr/>
        </p:nvSpPr>
        <p:spPr>
          <a:xfrm>
            <a:off x="6526113" y="204125"/>
            <a:ext cx="2416500" cy="41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u="sng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Dr. Camille Gaillard</a:t>
            </a:r>
            <a:endParaRPr sz="2000" u="sng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34" name="Google Shape;134;p26"/>
          <p:cNvSpPr txBox="1">
            <a:spLocks noGrp="1"/>
          </p:cNvSpPr>
          <p:nvPr>
            <p:ph type="body" idx="1"/>
          </p:nvPr>
        </p:nvSpPr>
        <p:spPr>
          <a:xfrm>
            <a:off x="311700" y="1017725"/>
            <a:ext cx="6097200" cy="12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</a:rPr>
              <a:t>Rural and more isolated parts of the world are more likely to experience degradation of its biodiversity due to a lack of conservation efforts.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35" name="Google Shape;135;p26"/>
          <p:cNvSpPr txBox="1"/>
          <p:nvPr/>
        </p:nvSpPr>
        <p:spPr>
          <a:xfrm>
            <a:off x="6550875" y="2772225"/>
            <a:ext cx="2367000" cy="41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u="sng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Dr. Chris Doughty</a:t>
            </a:r>
            <a:endParaRPr sz="2000" u="sng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36" name="Google Shape;136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089850" y="3190125"/>
            <a:ext cx="1289025" cy="1624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7"/>
          <p:cNvSpPr txBox="1">
            <a:spLocks noGrp="1"/>
          </p:cNvSpPr>
          <p:nvPr>
            <p:ph type="body" idx="1"/>
          </p:nvPr>
        </p:nvSpPr>
        <p:spPr>
          <a:xfrm>
            <a:off x="311700" y="1017725"/>
            <a:ext cx="6239100" cy="388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</a:rPr>
              <a:t>Our solution is a mobile app that is easily available to citizens in these areas.</a:t>
            </a:r>
            <a:endParaRPr sz="200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marR="0" lvl="0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Our app will allow users to upload gathered data to our server, where it will be verified through existing methods and stored in our database</a:t>
            </a:r>
            <a:endParaRPr sz="200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marR="0" lvl="0" indent="-355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The app collects coordinates from the NASA GEDI Satellite to show acceptable areas for users to collect data. Users are guided to data collection sites using a built in map interface.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42" name="Google Shape;142;p2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5801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Solution Overview</a:t>
            </a:r>
            <a:endParaRPr/>
          </a:p>
        </p:txBody>
      </p:sp>
      <p:sp>
        <p:nvSpPr>
          <p:cNvPr id="143" name="Google Shape;143;p27"/>
          <p:cNvSpPr txBox="1"/>
          <p:nvPr/>
        </p:nvSpPr>
        <p:spPr>
          <a:xfrm>
            <a:off x="6550850" y="210250"/>
            <a:ext cx="2367000" cy="41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u="sng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Dr. Duan Biggs</a:t>
            </a:r>
            <a:endParaRPr sz="2000" u="sng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44" name="Google Shape;144;p27"/>
          <p:cNvSpPr txBox="1"/>
          <p:nvPr/>
        </p:nvSpPr>
        <p:spPr>
          <a:xfrm>
            <a:off x="6550863" y="2803200"/>
            <a:ext cx="2367000" cy="41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u="sng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Dr. Jenna Keany</a:t>
            </a:r>
            <a:endParaRPr sz="2000" u="sng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45" name="Google Shape;145;p27"/>
          <p:cNvPicPr preferRelativeResize="0"/>
          <p:nvPr/>
        </p:nvPicPr>
        <p:blipFill rotWithShape="1">
          <a:blip r:embed="rId3">
            <a:alphaModFix/>
          </a:blip>
          <a:srcRect l="9853" t="5008" r="9845" b="28039"/>
          <a:stretch/>
        </p:blipFill>
        <p:spPr>
          <a:xfrm>
            <a:off x="6808588" y="628150"/>
            <a:ext cx="1851518" cy="19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084635" y="3221100"/>
            <a:ext cx="1299476" cy="1628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Key Requirements</a:t>
            </a:r>
            <a:endParaRPr/>
          </a:p>
        </p:txBody>
      </p:sp>
      <p:sp>
        <p:nvSpPr>
          <p:cNvPr id="152" name="Google Shape;152;p2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Map-Oriented: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Provide coordinates for users to go to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Help users navigate to a coordinate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Verify location of user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- - - - - - - - - - - - - - - - - - - - - - - - - - - - - - - - - - - - - - - - - - - - - - - - - - - - - - - - - - - - - - - - -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Collection-Oriented: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Allow user to collect specific data at a coordinate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Verify images of animals through detection/classification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Store user-collected data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Implementation Overview</a:t>
            </a:r>
            <a:endParaRPr/>
          </a:p>
        </p:txBody>
      </p:sp>
      <p:sp>
        <p:nvSpPr>
          <p:cNvPr id="158" name="Google Shape;158;p29"/>
          <p:cNvSpPr txBox="1">
            <a:spLocks noGrp="1"/>
          </p:cNvSpPr>
          <p:nvPr>
            <p:ph type="body" idx="1"/>
          </p:nvPr>
        </p:nvSpPr>
        <p:spPr>
          <a:xfrm>
            <a:off x="118900" y="1017725"/>
            <a:ext cx="5179500" cy="39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457200" lvl="0" indent="-32258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8888"/>
              <a:buChar char="●"/>
            </a:pPr>
            <a:r>
              <a:rPr lang="en">
                <a:solidFill>
                  <a:schemeClr val="dk1"/>
                </a:solidFill>
              </a:rPr>
              <a:t>App - Frontend</a:t>
            </a:r>
            <a:endParaRPr>
              <a:solidFill>
                <a:schemeClr val="dk1"/>
              </a:solidFill>
            </a:endParaRPr>
          </a:p>
          <a:p>
            <a:pPr marL="914400" lvl="1" indent="-32258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14285"/>
              <a:buChar char="○"/>
            </a:pPr>
            <a:r>
              <a:rPr lang="en">
                <a:solidFill>
                  <a:schemeClr val="dk1"/>
                </a:solidFill>
              </a:rPr>
              <a:t>Collecting data natively (Kotlin)</a:t>
            </a:r>
            <a:endParaRPr>
              <a:solidFill>
                <a:schemeClr val="dk1"/>
              </a:solidFill>
            </a:endParaRPr>
          </a:p>
          <a:p>
            <a:pPr marL="914400" lvl="1" indent="-32258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14285"/>
              <a:buChar char="○"/>
            </a:pPr>
            <a:r>
              <a:rPr lang="en">
                <a:solidFill>
                  <a:schemeClr val="dk1"/>
                </a:solidFill>
              </a:rPr>
              <a:t>Offline mapping functionality (Mapbox)</a:t>
            </a:r>
            <a:endParaRPr>
              <a:solidFill>
                <a:schemeClr val="dk1"/>
              </a:solidFill>
            </a:endParaRPr>
          </a:p>
          <a:p>
            <a:pPr marL="914400" lvl="1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">
                <a:solidFill>
                  <a:schemeClr val="dk1"/>
                </a:solidFill>
              </a:rPr>
              <a:t>User authentication</a:t>
            </a:r>
            <a:endParaRPr>
              <a:solidFill>
                <a:schemeClr val="dk1"/>
              </a:solidFill>
            </a:endParaRPr>
          </a:p>
          <a:p>
            <a:pPr marL="914400" lvl="1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">
                <a:solidFill>
                  <a:schemeClr val="dk1"/>
                </a:solidFill>
              </a:rPr>
              <a:t>Simple and accessible UI</a:t>
            </a:r>
            <a:endParaRPr>
              <a:solidFill>
                <a:schemeClr val="dk1"/>
              </a:solidFill>
            </a:endParaRPr>
          </a:p>
          <a:p>
            <a:pPr marL="457200" lvl="0" indent="-32258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8888"/>
              <a:buChar char="●"/>
            </a:pPr>
            <a:r>
              <a:rPr lang="en">
                <a:solidFill>
                  <a:schemeClr val="dk1"/>
                </a:solidFill>
              </a:rPr>
              <a:t>Server &amp; Database - Backend</a:t>
            </a:r>
            <a:endParaRPr>
              <a:solidFill>
                <a:schemeClr val="dk1"/>
              </a:solidFill>
            </a:endParaRPr>
          </a:p>
          <a:p>
            <a:pPr marL="914400" lvl="1" indent="-32258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14285"/>
              <a:buChar char="○"/>
            </a:pPr>
            <a:r>
              <a:rPr lang="en">
                <a:solidFill>
                  <a:schemeClr val="dk1"/>
                </a:solidFill>
              </a:rPr>
              <a:t>Data processing (request handler, password encryption)</a:t>
            </a:r>
            <a:endParaRPr>
              <a:solidFill>
                <a:schemeClr val="dk1"/>
              </a:solidFill>
            </a:endParaRPr>
          </a:p>
          <a:p>
            <a:pPr marL="914400" lvl="1" indent="-32258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14285"/>
              <a:buChar char="○"/>
            </a:pPr>
            <a:r>
              <a:rPr lang="en">
                <a:solidFill>
                  <a:schemeClr val="dk1"/>
                </a:solidFill>
              </a:rPr>
              <a:t>Verification of animals in image data (Pytorch Wildlife)</a:t>
            </a:r>
            <a:endParaRPr>
              <a:solidFill>
                <a:schemeClr val="dk1"/>
              </a:solidFill>
            </a:endParaRPr>
          </a:p>
          <a:p>
            <a:pPr marL="914400" lvl="1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">
                <a:solidFill>
                  <a:schemeClr val="dk1"/>
                </a:solidFill>
              </a:rPr>
              <a:t>Database storage:</a:t>
            </a:r>
            <a:endParaRPr>
              <a:solidFill>
                <a:schemeClr val="dk1"/>
              </a:solidFill>
            </a:endParaRPr>
          </a:p>
          <a:p>
            <a:pPr marL="1371600" lvl="2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■"/>
            </a:pPr>
            <a:r>
              <a:rPr lang="en">
                <a:solidFill>
                  <a:schemeClr val="dk1"/>
                </a:solidFill>
              </a:rPr>
              <a:t>User info/login</a:t>
            </a:r>
            <a:endParaRPr>
              <a:solidFill>
                <a:schemeClr val="dk1"/>
              </a:solidFill>
            </a:endParaRPr>
          </a:p>
          <a:p>
            <a:pPr marL="1371600" lvl="2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■"/>
            </a:pPr>
            <a:r>
              <a:rPr lang="en">
                <a:solidFill>
                  <a:schemeClr val="dk1"/>
                </a:solidFill>
              </a:rPr>
              <a:t>User-collected data (images, audio, tree count)</a:t>
            </a:r>
            <a:endParaRPr>
              <a:solidFill>
                <a:schemeClr val="dk1"/>
              </a:solidFill>
            </a:endParaRPr>
          </a:p>
          <a:p>
            <a:pPr marL="1371600" lvl="2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■"/>
            </a:pPr>
            <a:r>
              <a:rPr lang="en">
                <a:solidFill>
                  <a:schemeClr val="dk1"/>
                </a:solidFill>
              </a:rPr>
              <a:t>Image verification statuses</a:t>
            </a:r>
            <a:endParaRPr>
              <a:solidFill>
                <a:schemeClr val="dk1"/>
              </a:solidFill>
            </a:endParaRPr>
          </a:p>
          <a:p>
            <a:pPr marL="1371600" lvl="2" indent="-310832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70000"/>
              <a:buChar char="■"/>
            </a:pPr>
            <a:r>
              <a:rPr lang="en">
                <a:solidFill>
                  <a:schemeClr val="dk1"/>
                </a:solidFill>
              </a:rPr>
              <a:t>Coordinate info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59" name="Google Shape;159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35550" y="445025"/>
            <a:ext cx="4670750" cy="2071375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Demo</a:t>
            </a:r>
            <a:endParaRPr/>
          </a:p>
        </p:txBody>
      </p:sp>
      <p:pic>
        <p:nvPicPr>
          <p:cNvPr id="2" name="demo">
            <a:hlinkClick r:id="" action="ppaction://media"/>
            <a:extLst>
              <a:ext uri="{FF2B5EF4-FFF2-40B4-BE49-F238E27FC236}">
                <a16:creationId xmlns:a16="http://schemas.microsoft.com/office/drawing/2014/main" id="{890ECA52-D7D5-6642-F0E3-1848FC922B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44387" y="349946"/>
            <a:ext cx="2053638" cy="44514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Implementation - Server</a:t>
            </a:r>
            <a:endParaRPr/>
          </a:p>
        </p:txBody>
      </p:sp>
      <p:sp>
        <p:nvSpPr>
          <p:cNvPr id="171" name="Google Shape;171;p3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495600" cy="4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u="sng">
                <a:solidFill>
                  <a:schemeClr val="dk1"/>
                </a:solidFill>
              </a:rPr>
              <a:t>Animal Verification For Images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72" name="Google Shape;172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740650"/>
            <a:ext cx="3495725" cy="1966351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73" name="Google Shape;173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61868" y="168425"/>
            <a:ext cx="1228125" cy="984050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74" name="Google Shape;174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216146" y="3519450"/>
            <a:ext cx="1319600" cy="1288625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75" name="Google Shape;175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737596" y="2161663"/>
            <a:ext cx="704075" cy="1342675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76" name="Google Shape;176;p3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535750" y="1280450"/>
            <a:ext cx="857250" cy="495300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177" name="Google Shape;177;p31"/>
          <p:cNvCxnSpPr>
            <a:stCxn id="172" idx="3"/>
            <a:endCxn id="173" idx="2"/>
          </p:cNvCxnSpPr>
          <p:nvPr/>
        </p:nvCxnSpPr>
        <p:spPr>
          <a:xfrm rot="10800000" flipH="1">
            <a:off x="3807425" y="1152425"/>
            <a:ext cx="1068600" cy="1571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78" name="Google Shape;178;p31"/>
          <p:cNvCxnSpPr>
            <a:stCxn id="172" idx="3"/>
            <a:endCxn id="176" idx="1"/>
          </p:cNvCxnSpPr>
          <p:nvPr/>
        </p:nvCxnSpPr>
        <p:spPr>
          <a:xfrm rot="10800000" flipH="1">
            <a:off x="3807425" y="1528025"/>
            <a:ext cx="1728300" cy="11958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79" name="Google Shape;179;p31"/>
          <p:cNvCxnSpPr>
            <a:stCxn id="172" idx="3"/>
            <a:endCxn id="175" idx="1"/>
          </p:cNvCxnSpPr>
          <p:nvPr/>
        </p:nvCxnSpPr>
        <p:spPr>
          <a:xfrm>
            <a:off x="3807425" y="2723825"/>
            <a:ext cx="1930200" cy="1092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80" name="Google Shape;180;p31"/>
          <p:cNvSpPr txBox="1"/>
          <p:nvPr/>
        </p:nvSpPr>
        <p:spPr>
          <a:xfrm>
            <a:off x="5613200" y="300300"/>
            <a:ext cx="1747800" cy="369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Wildebeest, 99.87%</a:t>
            </a:r>
            <a:endParaRPr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81" name="Google Shape;181;p31"/>
          <p:cNvSpPr txBox="1"/>
          <p:nvPr/>
        </p:nvSpPr>
        <p:spPr>
          <a:xfrm>
            <a:off x="5675600" y="3978950"/>
            <a:ext cx="1747800" cy="369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Wildebeest, 99.58%</a:t>
            </a:r>
            <a:endParaRPr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82" name="Google Shape;182;p31"/>
          <p:cNvSpPr txBox="1"/>
          <p:nvPr/>
        </p:nvSpPr>
        <p:spPr>
          <a:xfrm>
            <a:off x="6594850" y="2648200"/>
            <a:ext cx="2475600" cy="369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Gazelle (Thompsons), 95.12%</a:t>
            </a:r>
            <a:endParaRPr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83" name="Google Shape;183;p31"/>
          <p:cNvSpPr txBox="1"/>
          <p:nvPr/>
        </p:nvSpPr>
        <p:spPr>
          <a:xfrm>
            <a:off x="6493175" y="1280438"/>
            <a:ext cx="1747800" cy="369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  <a:latin typeface="Proxima Nova"/>
                <a:ea typeface="Proxima Nova"/>
                <a:cs typeface="Proxima Nova"/>
                <a:sym typeface="Proxima Nova"/>
              </a:rPr>
              <a:t>Guineafowl, 51.09%</a:t>
            </a:r>
            <a:endParaRPr>
              <a:solidFill>
                <a:srgbClr val="CC0000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84" name="Google Shape;184;p31"/>
          <p:cNvSpPr txBox="1"/>
          <p:nvPr/>
        </p:nvSpPr>
        <p:spPr>
          <a:xfrm>
            <a:off x="6493175" y="1566913"/>
            <a:ext cx="17478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Proxima Nova"/>
                <a:ea typeface="Proxima Nova"/>
                <a:cs typeface="Proxima Nova"/>
                <a:sym typeface="Proxima Nova"/>
              </a:rPr>
              <a:t>*Any percentage below threshold is deemed unverified</a:t>
            </a:r>
            <a:endParaRPr sz="1000"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85" name="Google Shape;185;p31"/>
          <p:cNvSpPr txBox="1"/>
          <p:nvPr/>
        </p:nvSpPr>
        <p:spPr>
          <a:xfrm>
            <a:off x="311700" y="3812975"/>
            <a:ext cx="3495600" cy="11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Module allows for new verification tools to be used and easily implemented</a:t>
            </a:r>
            <a:endParaRPr sz="18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cxnSp>
        <p:nvCxnSpPr>
          <p:cNvPr id="186" name="Google Shape;186;p31"/>
          <p:cNvCxnSpPr>
            <a:stCxn id="172" idx="3"/>
            <a:endCxn id="174" idx="0"/>
          </p:cNvCxnSpPr>
          <p:nvPr/>
        </p:nvCxnSpPr>
        <p:spPr>
          <a:xfrm>
            <a:off x="3807425" y="2723825"/>
            <a:ext cx="1068600" cy="795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3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4260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Implementation - Database</a:t>
            </a:r>
            <a:endParaRPr/>
          </a:p>
        </p:txBody>
      </p:sp>
      <p:sp>
        <p:nvSpPr>
          <p:cNvPr id="192" name="Google Shape;192;p3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4327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Amazon RDS stores: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/>
              <a:t>User data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/>
              <a:t>Photo, audio, and tree metadata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/>
              <a:t>Gedi coordinates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Amazon S3 Bucket: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/>
              <a:t>Stores all images and audio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RDS and S3 are frequently updated and checked to be in sync with each other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Each user has an id which allows the server to locate all data associated with them</a:t>
            </a:r>
            <a:endParaRPr/>
          </a:p>
        </p:txBody>
      </p:sp>
      <p:pic>
        <p:nvPicPr>
          <p:cNvPr id="193" name="Google Shape;193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98400" y="1121150"/>
            <a:ext cx="3645275" cy="125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58612" y="2524850"/>
            <a:ext cx="2724849" cy="11841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11874" y="1391620"/>
            <a:ext cx="3417197" cy="220465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3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Project Timeline</a:t>
            </a:r>
            <a:endParaRPr/>
          </a:p>
        </p:txBody>
      </p:sp>
      <p:sp>
        <p:nvSpPr>
          <p:cNvPr id="201" name="Google Shape;201;p33"/>
          <p:cNvSpPr txBox="1"/>
          <p:nvPr/>
        </p:nvSpPr>
        <p:spPr>
          <a:xfrm>
            <a:off x="6394350" y="920750"/>
            <a:ext cx="2601600" cy="105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Proxima Nova"/>
              <a:buChar char="●"/>
            </a:pPr>
            <a:r>
              <a:rPr lang="en" sz="2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Finished up version 1 development and integration testing</a:t>
            </a:r>
            <a:endParaRPr sz="2000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Proxima Nova"/>
              <a:buChar char="●"/>
            </a:pPr>
            <a:r>
              <a:rPr lang="en" sz="2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Currently field testing before deployment and handoff in a few weeks</a:t>
            </a:r>
            <a:endParaRPr sz="2000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cxnSp>
        <p:nvCxnSpPr>
          <p:cNvPr id="202" name="Google Shape;202;p33"/>
          <p:cNvCxnSpPr/>
          <p:nvPr/>
        </p:nvCxnSpPr>
        <p:spPr>
          <a:xfrm>
            <a:off x="5478550" y="1017725"/>
            <a:ext cx="4500" cy="2355900"/>
          </a:xfrm>
          <a:prstGeom prst="straightConnector1">
            <a:avLst/>
          </a:prstGeom>
          <a:noFill/>
          <a:ln w="9525" cap="flat" cmpd="sng">
            <a:solidFill>
              <a:srgbClr val="980000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03" name="Google Shape;203;p33" title="Online Gantt 20250424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075" y="920750"/>
            <a:ext cx="6087449" cy="4066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Testing Plan</a:t>
            </a:r>
            <a:endParaRPr/>
          </a:p>
        </p:txBody>
      </p:sp>
      <p:sp>
        <p:nvSpPr>
          <p:cNvPr id="209" name="Google Shape;209;p3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7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Unit Testing: App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Location authentication, image saving, coordinate display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Unit Testing: Backend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Request handlers, animal image verification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Coordinate import, coordinate filtering, user creation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Integration Testing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Using mock versions of app requests, server, and database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Test responses of the HTTP requests between the server and app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Ensuring proper data transfer between server and database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Usability Testing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Unguided ease of use of app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Readability of backend logs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3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Handoff &amp; Future Work</a:t>
            </a:r>
            <a:endParaRPr/>
          </a:p>
        </p:txBody>
      </p:sp>
      <p:sp>
        <p:nvSpPr>
          <p:cNvPr id="215" name="Google Shape;215;p3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7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All code and app/server deployment management will be transferred to clients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Clients will be using this in the field and sharing with their colleagues to collect data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Future Work: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Additional Verification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Animal Sound Verification, Plant Image Recognition (INaturalist)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Streamline Data Sharing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Create an efficient way of providing researchers with our collected data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Various Hardware Testing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">
                <a:solidFill>
                  <a:schemeClr val="dk1"/>
                </a:solidFill>
              </a:rPr>
              <a:t>Testing the app on different types of phone hardware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Closing</a:t>
            </a:r>
            <a:endParaRPr/>
          </a:p>
        </p:txBody>
      </p:sp>
      <p:sp>
        <p:nvSpPr>
          <p:cNvPr id="221" name="Google Shape;221;p3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263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marR="0" lvl="0" indent="-355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Our app will improve the accessibility of ecological citizen science to many areas unable to participate in it previously</a:t>
            </a:r>
            <a:endParaRPr sz="200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marR="0" lvl="0" indent="-355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Engagement with the app will result in conserving biodiversity in the regions that need it the most</a:t>
            </a:r>
            <a:endParaRPr sz="200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marR="0" lvl="0" indent="-355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The team is currently conducting field testing before deployment and handoff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222" name="Google Shape;222;p36"/>
          <p:cNvSpPr txBox="1"/>
          <p:nvPr/>
        </p:nvSpPr>
        <p:spPr>
          <a:xfrm>
            <a:off x="1589400" y="3923025"/>
            <a:ext cx="5965200" cy="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Thank you</a:t>
            </a:r>
            <a:endParaRPr sz="3000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pearmint">
  <a:themeElements>
    <a:clrScheme name="Spearmint">
      <a:dk1>
        <a:srgbClr val="202729"/>
      </a:dk1>
      <a:lt1>
        <a:srgbClr val="FFFFFF"/>
      </a:lt1>
      <a:dk2>
        <a:srgbClr val="4BA173"/>
      </a:dk2>
      <a:lt2>
        <a:srgbClr val="63D297"/>
      </a:lt2>
      <a:accent1>
        <a:srgbClr val="353744"/>
      </a:accent1>
      <a:accent2>
        <a:srgbClr val="424242"/>
      </a:accent2>
      <a:accent3>
        <a:srgbClr val="616161"/>
      </a:accent3>
      <a:accent4>
        <a:srgbClr val="999999"/>
      </a:accent4>
      <a:accent5>
        <a:srgbClr val="FF5252"/>
      </a:accent5>
      <a:accent6>
        <a:srgbClr val="FFF176"/>
      </a:accent6>
      <a:hlink>
        <a:srgbClr val="FF5252"/>
      </a:hlink>
      <a:folHlink>
        <a:srgbClr val="FF525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12</Slides>
  <Notes>12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Simple Light</vt:lpstr>
      <vt:lpstr>Spearmint</vt:lpstr>
      <vt:lpstr>Forest Frames Capstone Presentation</vt:lpstr>
      <vt:lpstr>Problem Statement</vt:lpstr>
      <vt:lpstr>Solution Overview</vt:lpstr>
      <vt:lpstr>Key Requirements</vt:lpstr>
      <vt:lpstr>Implementation Overview</vt:lpstr>
      <vt:lpstr>Demo</vt:lpstr>
      <vt:lpstr>Implementation - Server</vt:lpstr>
      <vt:lpstr>Implementation - Database</vt:lpstr>
      <vt:lpstr>Project Timeline</vt:lpstr>
      <vt:lpstr>Testing Plan</vt:lpstr>
      <vt:lpstr>Handoff &amp; Future Work</vt:lpstr>
      <vt:lpstr>Closing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5</cp:revision>
  <dcterms:modified xsi:type="dcterms:W3CDTF">2025-04-25T20:24:28Z</dcterms:modified>
</cp:coreProperties>
</file>