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00cfa42e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00cfa42e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Hook audience:</a:t>
            </a:r>
            <a:br>
              <a:rPr lang="en" sz="1400"/>
            </a:br>
            <a:r>
              <a:rPr lang="en" sz="1400">
                <a:solidFill>
                  <a:schemeClr val="dk1"/>
                </a:solidFill>
              </a:rPr>
              <a:t>If you live in Flagstaff, nature is a part of everyday life. The pines swaying in the wind, a deer crossing the road, a crow swooping from tree to tree. But if you’ve lived here long enough, you know how it can all be changed in an instant by fire and weather. What we want to know better is how animals, in particular birds, in environments such as ours, react to these events.</a:t>
            </a:r>
            <a:endParaRPr sz="14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0cfa42e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0cfa42e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Char char="●"/>
            </a:pPr>
            <a:r>
              <a:rPr lang="en" sz="1400">
                <a:solidFill>
                  <a:schemeClr val="dk1"/>
                </a:solidFill>
              </a:rPr>
              <a:t>Our clients are the USDA and United States Forest Service, in tandem with NAU SICCS researchers. The USDA and Forest Service both are government organizations; the USDA focuses on agriculture, while the Forest Service monitors and protects our forests.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An example of their activities can be seen in the various research stations these organizations have across the country dedicated to studying changes in local environments.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Our clients have over 10 years of collected data on birds, and how wildfires impact them.</a:t>
            </a:r>
            <a:endParaRPr sz="1500">
              <a:solidFill>
                <a:srgbClr val="595959"/>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00cfa42ef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00cfa42ef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The problem is, a large scale tool to analyze all this data does not exist.</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They need to be able to easily see larger trends, in an easy to digest format that anyone can understand</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Seeing general bird trends will be advantageous when deciding how to take care of an area (lead into next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0421bca2d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0421bca2d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sz="1300">
                <a:solidFill>
                  <a:schemeClr val="dk1"/>
                </a:solidFill>
              </a:rPr>
              <a:t>For the solution, we will develop a user-friendly visualization tool designed to help forest service managers estimate ecosystem recovery after wildfires.</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Using years of collected data, this tool will provide users with deep insight into forest regrowth, bird migration patterns, and overall ecosystem health</a:t>
            </a:r>
            <a:endParaRPr sz="1300">
              <a:solidFill>
                <a:schemeClr val="dk1"/>
              </a:solidFill>
            </a:endParaRPr>
          </a:p>
          <a:p>
            <a:pPr indent="0" lvl="0" marL="457200" rtl="0" algn="l">
              <a:spcBef>
                <a:spcPts val="0"/>
              </a:spcBef>
              <a:spcAft>
                <a:spcPts val="0"/>
              </a:spcAft>
              <a:buNone/>
            </a:pPr>
            <a:r>
              <a:rPr lang="en" sz="1300">
                <a:solidFill>
                  <a:schemeClr val="dk1"/>
                </a:solidFill>
              </a:rPr>
              <a:t>following wildfires, controlled burns, and other forest </a:t>
            </a:r>
            <a:r>
              <a:rPr lang="en" sz="1300">
                <a:solidFill>
                  <a:schemeClr val="dk1"/>
                </a:solidFill>
              </a:rPr>
              <a:t>service</a:t>
            </a:r>
            <a:r>
              <a:rPr lang="en" sz="1300">
                <a:solidFill>
                  <a:schemeClr val="dk1"/>
                </a:solidFill>
              </a:rPr>
              <a:t> </a:t>
            </a:r>
            <a:r>
              <a:rPr lang="en" sz="1300">
                <a:solidFill>
                  <a:schemeClr val="dk1"/>
                </a:solidFill>
              </a:rPr>
              <a:t>management</a:t>
            </a:r>
            <a:r>
              <a:rPr lang="en" sz="1300">
                <a:solidFill>
                  <a:schemeClr val="dk1"/>
                </a:solidFill>
              </a:rPr>
              <a:t> activities.</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311150" lvl="0" marL="457200" rtl="0" algn="l">
              <a:lnSpc>
                <a:spcPct val="100000"/>
              </a:lnSpc>
              <a:spcBef>
                <a:spcPts val="0"/>
              </a:spcBef>
              <a:spcAft>
                <a:spcPts val="0"/>
              </a:spcAft>
              <a:buClr>
                <a:schemeClr val="dk1"/>
              </a:buClr>
              <a:buSzPts val="1300"/>
              <a:buChar char="●"/>
            </a:pPr>
            <a:r>
              <a:rPr lang="en" sz="1300">
                <a:solidFill>
                  <a:schemeClr val="dk1"/>
                </a:solidFill>
              </a:rPr>
              <a:t>This allows forest service managers to get a deeper understanding of the long term effects of their actions and assist with making informed </a:t>
            </a:r>
            <a:r>
              <a:rPr lang="en" sz="1300">
                <a:solidFill>
                  <a:schemeClr val="dk1"/>
                </a:solidFill>
              </a:rPr>
              <a:t>decisions</a:t>
            </a:r>
            <a:r>
              <a:rPr lang="en" sz="1300">
                <a:solidFill>
                  <a:schemeClr val="dk1"/>
                </a:solidFill>
              </a:rPr>
              <a:t> for the future.</a:t>
            </a:r>
            <a:endParaRPr sz="1300">
              <a:solidFill>
                <a:schemeClr val="dk1"/>
              </a:solidFill>
            </a:endParaRPr>
          </a:p>
          <a:p>
            <a:pPr indent="0" lvl="0" marL="45720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1200"/>
              </a:spcBef>
              <a:spcAft>
                <a:spcPts val="1200"/>
              </a:spcAft>
              <a:buNone/>
            </a:pPr>
            <a:r>
              <a:t/>
            </a:r>
            <a:endParaRPr sz="14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00cfa42ef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00cfa42ef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Regular communication with clients, meetings for things that cannot be resolved with an email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0421bca2d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0421bca2d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summary, our project will analyze the data collected by our clients in order to create a tool that allows a simple and easy way to view and predict general wildlife trends in response to wildfires and other disasters.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3461125"/>
            <a:ext cx="8520600" cy="7926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
              <a:t>Alyssa Ortiz, Andrew Ortega, Tyler Chapp, Payton Watts</a:t>
            </a:r>
            <a:endParaRPr/>
          </a:p>
        </p:txBody>
      </p:sp>
      <p:pic>
        <p:nvPicPr>
          <p:cNvPr id="55" name="Google Shape;55;p13"/>
          <p:cNvPicPr preferRelativeResize="0"/>
          <p:nvPr/>
        </p:nvPicPr>
        <p:blipFill>
          <a:blip r:embed="rId3">
            <a:alphaModFix/>
          </a:blip>
          <a:stretch>
            <a:fillRect/>
          </a:stretch>
        </p:blipFill>
        <p:spPr>
          <a:xfrm>
            <a:off x="2797850" y="152400"/>
            <a:ext cx="3361925" cy="3361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Big Picture</a:t>
            </a:r>
            <a:endParaRPr/>
          </a:p>
        </p:txBody>
      </p:sp>
      <p:sp>
        <p:nvSpPr>
          <p:cNvPr id="61" name="Google Shape;61;p14"/>
          <p:cNvSpPr txBox="1"/>
          <p:nvPr>
            <p:ph idx="1" type="body"/>
          </p:nvPr>
        </p:nvSpPr>
        <p:spPr>
          <a:xfrm>
            <a:off x="311700" y="1152475"/>
            <a:ext cx="3963300" cy="3416400"/>
          </a:xfrm>
          <a:prstGeom prst="rect">
            <a:avLst/>
          </a:prstGeom>
        </p:spPr>
        <p:txBody>
          <a:bodyPr anchorCtr="0" anchor="t" bIns="91425" lIns="91425" spcFirstLastPara="1" rIns="91425" wrap="square" tIns="91425">
            <a:normAutofit fontScale="77500" lnSpcReduction="10000"/>
          </a:bodyPr>
          <a:lstStyle/>
          <a:p>
            <a:pPr indent="0" lvl="0" marL="457200" rtl="0" algn="l">
              <a:spcBef>
                <a:spcPts val="0"/>
              </a:spcBef>
              <a:spcAft>
                <a:spcPts val="0"/>
              </a:spcAft>
              <a:buNone/>
            </a:pPr>
            <a:r>
              <a:t/>
            </a:r>
            <a:endParaRPr/>
          </a:p>
          <a:p>
            <a:pPr indent="-354091" lvl="0" marL="457200" rtl="0" algn="l">
              <a:lnSpc>
                <a:spcPct val="150000"/>
              </a:lnSpc>
              <a:spcBef>
                <a:spcPts val="1200"/>
              </a:spcBef>
              <a:spcAft>
                <a:spcPts val="0"/>
              </a:spcAft>
              <a:buSzPct val="100000"/>
              <a:buChar char="●"/>
            </a:pPr>
            <a:r>
              <a:rPr lang="en" sz="2550"/>
              <a:t>C</a:t>
            </a:r>
            <a:r>
              <a:rPr lang="en" sz="2550"/>
              <a:t>limate change </a:t>
            </a:r>
            <a:endParaRPr sz="2550"/>
          </a:p>
          <a:p>
            <a:pPr indent="-354091" lvl="0" marL="457200" rtl="0" algn="l">
              <a:lnSpc>
                <a:spcPct val="150000"/>
              </a:lnSpc>
              <a:spcBef>
                <a:spcPts val="0"/>
              </a:spcBef>
              <a:spcAft>
                <a:spcPts val="0"/>
              </a:spcAft>
              <a:buSzPct val="100000"/>
              <a:buChar char="●"/>
            </a:pPr>
            <a:r>
              <a:rPr lang="en" sz="2550"/>
              <a:t>Wildf</a:t>
            </a:r>
            <a:r>
              <a:rPr lang="en" sz="2550"/>
              <a:t>ires</a:t>
            </a:r>
            <a:endParaRPr sz="2550"/>
          </a:p>
          <a:p>
            <a:pPr indent="-354091" lvl="0" marL="457200" rtl="0" algn="l">
              <a:lnSpc>
                <a:spcPct val="150000"/>
              </a:lnSpc>
              <a:spcBef>
                <a:spcPts val="0"/>
              </a:spcBef>
              <a:spcAft>
                <a:spcPts val="0"/>
              </a:spcAft>
              <a:buSzPct val="100000"/>
              <a:buChar char="●"/>
            </a:pPr>
            <a:r>
              <a:rPr lang="en" sz="2550"/>
              <a:t>Birds indicate the health of an ecosystem</a:t>
            </a:r>
            <a:endParaRPr sz="2550"/>
          </a:p>
          <a:p>
            <a:pPr indent="-354091" lvl="0" marL="457200" rtl="0" algn="l">
              <a:lnSpc>
                <a:spcPct val="150000"/>
              </a:lnSpc>
              <a:spcBef>
                <a:spcPts val="0"/>
              </a:spcBef>
              <a:spcAft>
                <a:spcPts val="0"/>
              </a:spcAft>
              <a:buSzPct val="100000"/>
              <a:buChar char="●"/>
            </a:pPr>
            <a:r>
              <a:rPr lang="en" sz="2550"/>
              <a:t>Prediction tool</a:t>
            </a:r>
            <a:endParaRPr sz="255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62" name="Google Shape;62;p14"/>
          <p:cNvPicPr preferRelativeResize="0"/>
          <p:nvPr/>
        </p:nvPicPr>
        <p:blipFill>
          <a:blip r:embed="rId3">
            <a:alphaModFix/>
          </a:blip>
          <a:stretch>
            <a:fillRect/>
          </a:stretch>
        </p:blipFill>
        <p:spPr>
          <a:xfrm>
            <a:off x="4336175" y="1307213"/>
            <a:ext cx="4496126" cy="2529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Clients</a:t>
            </a:r>
            <a:endParaRPr/>
          </a:p>
          <a:p>
            <a:pPr indent="0" lvl="0" marL="0" rtl="0" algn="l">
              <a:spcBef>
                <a:spcPts val="0"/>
              </a:spcBef>
              <a:spcAft>
                <a:spcPts val="0"/>
              </a:spcAft>
              <a:buNone/>
            </a:pPr>
            <a:r>
              <a:t/>
            </a:r>
            <a:endParaRPr/>
          </a:p>
        </p:txBody>
      </p:sp>
      <p:sp>
        <p:nvSpPr>
          <p:cNvPr id="68" name="Google Shape;68;p15"/>
          <p:cNvSpPr txBox="1"/>
          <p:nvPr>
            <p:ph idx="1" type="body"/>
          </p:nvPr>
        </p:nvSpPr>
        <p:spPr>
          <a:xfrm>
            <a:off x="311700" y="1152475"/>
            <a:ext cx="7196700" cy="34164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0"/>
              </a:spcBef>
              <a:spcAft>
                <a:spcPts val="0"/>
              </a:spcAft>
              <a:buSzPts val="2000"/>
              <a:buChar char="●"/>
            </a:pPr>
            <a:r>
              <a:rPr lang="en" sz="2000"/>
              <a:t>USDA Forest Service researchers</a:t>
            </a:r>
            <a:endParaRPr sz="2000"/>
          </a:p>
          <a:p>
            <a:pPr indent="-355600" lvl="0" marL="457200" rtl="0" algn="l">
              <a:lnSpc>
                <a:spcPct val="150000"/>
              </a:lnSpc>
              <a:spcBef>
                <a:spcPts val="0"/>
              </a:spcBef>
              <a:spcAft>
                <a:spcPts val="0"/>
              </a:spcAft>
              <a:buSzPts val="2000"/>
              <a:buChar char="●"/>
            </a:pPr>
            <a:r>
              <a:rPr lang="en" sz="2000"/>
              <a:t>NAU SICCS researchers</a:t>
            </a:r>
            <a:endParaRPr sz="2000"/>
          </a:p>
          <a:p>
            <a:pPr indent="-355600" lvl="0" marL="457200" rtl="0" algn="l">
              <a:lnSpc>
                <a:spcPct val="150000"/>
              </a:lnSpc>
              <a:spcBef>
                <a:spcPts val="0"/>
              </a:spcBef>
              <a:spcAft>
                <a:spcPts val="0"/>
              </a:spcAft>
              <a:buSzPts val="2000"/>
              <a:buChar char="●"/>
            </a:pPr>
            <a:r>
              <a:rPr lang="en" sz="2000"/>
              <a:t>Study change in forests ecosystems</a:t>
            </a:r>
            <a:endParaRPr sz="2000"/>
          </a:p>
          <a:p>
            <a:pPr indent="-355600" lvl="0" marL="457200" rtl="0" algn="l">
              <a:lnSpc>
                <a:spcPct val="150000"/>
              </a:lnSpc>
              <a:spcBef>
                <a:spcPts val="0"/>
              </a:spcBef>
              <a:spcAft>
                <a:spcPts val="0"/>
              </a:spcAft>
              <a:buSzPts val="2000"/>
              <a:buChar char="●"/>
            </a:pPr>
            <a:r>
              <a:rPr lang="en" sz="2000"/>
              <a:t>Have collected and analyzed data for over ten years</a:t>
            </a:r>
            <a:endParaRPr sz="2000"/>
          </a:p>
        </p:txBody>
      </p:sp>
      <p:pic>
        <p:nvPicPr>
          <p:cNvPr id="69" name="Google Shape;69;p15"/>
          <p:cNvPicPr preferRelativeResize="0"/>
          <p:nvPr/>
        </p:nvPicPr>
        <p:blipFill>
          <a:blip r:embed="rId3">
            <a:alphaModFix/>
          </a:blip>
          <a:stretch>
            <a:fillRect/>
          </a:stretch>
        </p:blipFill>
        <p:spPr>
          <a:xfrm>
            <a:off x="7481325" y="1887588"/>
            <a:ext cx="1083525" cy="1200525"/>
          </a:xfrm>
          <a:prstGeom prst="rect">
            <a:avLst/>
          </a:prstGeom>
          <a:noFill/>
          <a:ln>
            <a:noFill/>
          </a:ln>
        </p:spPr>
      </p:pic>
      <p:pic>
        <p:nvPicPr>
          <p:cNvPr id="70" name="Google Shape;70;p15"/>
          <p:cNvPicPr preferRelativeResize="0"/>
          <p:nvPr/>
        </p:nvPicPr>
        <p:blipFill>
          <a:blip r:embed="rId4">
            <a:alphaModFix/>
          </a:blip>
          <a:stretch>
            <a:fillRect/>
          </a:stretch>
        </p:blipFill>
        <p:spPr>
          <a:xfrm>
            <a:off x="7213870" y="338000"/>
            <a:ext cx="1618425" cy="1110800"/>
          </a:xfrm>
          <a:prstGeom prst="rect">
            <a:avLst/>
          </a:prstGeom>
          <a:noFill/>
          <a:ln>
            <a:noFill/>
          </a:ln>
        </p:spPr>
      </p:pic>
      <p:pic>
        <p:nvPicPr>
          <p:cNvPr id="71" name="Google Shape;71;p15"/>
          <p:cNvPicPr preferRelativeResize="0"/>
          <p:nvPr/>
        </p:nvPicPr>
        <p:blipFill>
          <a:blip r:embed="rId5">
            <a:alphaModFix/>
          </a:blip>
          <a:stretch>
            <a:fillRect/>
          </a:stretch>
        </p:blipFill>
        <p:spPr>
          <a:xfrm>
            <a:off x="4280150" y="3584875"/>
            <a:ext cx="4552152" cy="791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a:t>
            </a:r>
            <a:endParaRPr/>
          </a:p>
        </p:txBody>
      </p:sp>
      <p:sp>
        <p:nvSpPr>
          <p:cNvPr id="77" name="Google Shape;77;p16"/>
          <p:cNvSpPr txBox="1"/>
          <p:nvPr>
            <p:ph idx="1" type="body"/>
          </p:nvPr>
        </p:nvSpPr>
        <p:spPr>
          <a:xfrm>
            <a:off x="3854675" y="1597125"/>
            <a:ext cx="5036700" cy="28878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0"/>
              </a:spcBef>
              <a:spcAft>
                <a:spcPts val="0"/>
              </a:spcAft>
              <a:buSzPts val="2000"/>
              <a:buChar char="●"/>
            </a:pPr>
            <a:r>
              <a:rPr lang="en" sz="2000"/>
              <a:t>No large scale tools exist</a:t>
            </a:r>
            <a:endParaRPr sz="2000"/>
          </a:p>
          <a:p>
            <a:pPr indent="-355600" lvl="0" marL="457200" rtl="0" algn="l">
              <a:lnSpc>
                <a:spcPct val="150000"/>
              </a:lnSpc>
              <a:spcBef>
                <a:spcPts val="0"/>
              </a:spcBef>
              <a:spcAft>
                <a:spcPts val="0"/>
              </a:spcAft>
              <a:buSzPts val="2000"/>
              <a:buChar char="●"/>
            </a:pPr>
            <a:r>
              <a:rPr lang="en" sz="2000"/>
              <a:t>Limited data analysis</a:t>
            </a:r>
            <a:endParaRPr sz="2000"/>
          </a:p>
          <a:p>
            <a:pPr indent="-355600" lvl="0" marL="457200" rtl="0" algn="l">
              <a:lnSpc>
                <a:spcPct val="150000"/>
              </a:lnSpc>
              <a:spcBef>
                <a:spcPts val="0"/>
              </a:spcBef>
              <a:spcAft>
                <a:spcPts val="0"/>
              </a:spcAft>
              <a:buSzPts val="2000"/>
              <a:buChar char="●"/>
            </a:pPr>
            <a:r>
              <a:rPr lang="en" sz="2000"/>
              <a:t>Raw data is difficult to parse</a:t>
            </a:r>
            <a:endParaRPr sz="2000"/>
          </a:p>
          <a:p>
            <a:pPr indent="-355600" lvl="0" marL="457200" rtl="0" algn="l">
              <a:lnSpc>
                <a:spcPct val="150000"/>
              </a:lnSpc>
              <a:spcBef>
                <a:spcPts val="0"/>
              </a:spcBef>
              <a:spcAft>
                <a:spcPts val="0"/>
              </a:spcAft>
              <a:buSzPts val="2000"/>
              <a:buChar char="●"/>
            </a:pPr>
            <a:r>
              <a:rPr lang="en" sz="2000"/>
              <a:t>Data trends will help make forest management </a:t>
            </a:r>
            <a:r>
              <a:rPr lang="en" sz="2000"/>
              <a:t>decisions</a:t>
            </a:r>
            <a:endParaRPr sz="2000"/>
          </a:p>
        </p:txBody>
      </p:sp>
      <p:pic>
        <p:nvPicPr>
          <p:cNvPr id="78" name="Google Shape;78;p16"/>
          <p:cNvPicPr preferRelativeResize="0"/>
          <p:nvPr/>
        </p:nvPicPr>
        <p:blipFill>
          <a:blip r:embed="rId3">
            <a:alphaModFix/>
          </a:blip>
          <a:stretch>
            <a:fillRect/>
          </a:stretch>
        </p:blipFill>
        <p:spPr>
          <a:xfrm>
            <a:off x="89600" y="1597125"/>
            <a:ext cx="3604924" cy="2355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Solution</a:t>
            </a:r>
            <a:endParaRPr/>
          </a:p>
        </p:txBody>
      </p:sp>
      <p:sp>
        <p:nvSpPr>
          <p:cNvPr id="84" name="Google Shape;84;p17"/>
          <p:cNvSpPr txBox="1"/>
          <p:nvPr>
            <p:ph idx="1" type="body"/>
          </p:nvPr>
        </p:nvSpPr>
        <p:spPr>
          <a:xfrm>
            <a:off x="113425" y="1017725"/>
            <a:ext cx="2739000" cy="29268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Create a user friendly visualization tool</a:t>
            </a:r>
            <a:endParaRPr sz="1900"/>
          </a:p>
          <a:p>
            <a:pPr indent="-349250" lvl="0" marL="457200" rtl="0" algn="l">
              <a:spcBef>
                <a:spcPts val="0"/>
              </a:spcBef>
              <a:spcAft>
                <a:spcPts val="0"/>
              </a:spcAft>
              <a:buSzPts val="1900"/>
              <a:buChar char="●"/>
            </a:pPr>
            <a:r>
              <a:rPr lang="en" sz="1900"/>
              <a:t>Making predictions                                     based on years of                    data</a:t>
            </a:r>
            <a:endParaRPr sz="1900"/>
          </a:p>
          <a:p>
            <a:pPr indent="-349250" lvl="0" marL="457200" rtl="0" algn="l">
              <a:spcBef>
                <a:spcPts val="0"/>
              </a:spcBef>
              <a:spcAft>
                <a:spcPts val="0"/>
              </a:spcAft>
              <a:buSzPts val="1900"/>
              <a:buChar char="●"/>
            </a:pPr>
            <a:r>
              <a:rPr lang="en" sz="1900"/>
              <a:t>Officials can estimate ecosystem recovery after wildfire</a:t>
            </a:r>
            <a:endParaRPr sz="1900"/>
          </a:p>
        </p:txBody>
      </p:sp>
      <p:pic>
        <p:nvPicPr>
          <p:cNvPr id="85" name="Google Shape;85;p17"/>
          <p:cNvPicPr preferRelativeResize="0"/>
          <p:nvPr/>
        </p:nvPicPr>
        <p:blipFill>
          <a:blip r:embed="rId3">
            <a:alphaModFix/>
          </a:blip>
          <a:stretch>
            <a:fillRect/>
          </a:stretch>
        </p:blipFill>
        <p:spPr>
          <a:xfrm>
            <a:off x="2706075" y="1074831"/>
            <a:ext cx="6209001" cy="33139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Plan for Development</a:t>
            </a:r>
            <a:endParaRPr/>
          </a:p>
        </p:txBody>
      </p:sp>
      <p:sp>
        <p:nvSpPr>
          <p:cNvPr id="91" name="Google Shape;91;p18"/>
          <p:cNvSpPr txBox="1"/>
          <p:nvPr>
            <p:ph idx="1" type="body"/>
          </p:nvPr>
        </p:nvSpPr>
        <p:spPr>
          <a:xfrm>
            <a:off x="311700" y="1152475"/>
            <a:ext cx="6645000" cy="34164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0"/>
              </a:spcBef>
              <a:spcAft>
                <a:spcPts val="0"/>
              </a:spcAft>
              <a:buSzPts val="2000"/>
              <a:buChar char="●"/>
            </a:pPr>
            <a:r>
              <a:rPr lang="en" sz="2000"/>
              <a:t>Regular communication with clients</a:t>
            </a:r>
            <a:endParaRPr sz="2000"/>
          </a:p>
          <a:p>
            <a:pPr indent="-355600" lvl="0" marL="457200" rtl="0" algn="l">
              <a:lnSpc>
                <a:spcPct val="150000"/>
              </a:lnSpc>
              <a:spcBef>
                <a:spcPts val="0"/>
              </a:spcBef>
              <a:spcAft>
                <a:spcPts val="0"/>
              </a:spcAft>
              <a:buSzPts val="2000"/>
              <a:buChar char="●"/>
            </a:pPr>
            <a:r>
              <a:rPr lang="en" sz="2000"/>
              <a:t>Generating map overlays</a:t>
            </a:r>
            <a:endParaRPr sz="2000"/>
          </a:p>
          <a:p>
            <a:pPr indent="-355600" lvl="0" marL="457200" rtl="0" algn="l">
              <a:lnSpc>
                <a:spcPct val="150000"/>
              </a:lnSpc>
              <a:spcBef>
                <a:spcPts val="0"/>
              </a:spcBef>
              <a:spcAft>
                <a:spcPts val="0"/>
              </a:spcAft>
              <a:buSzPts val="2000"/>
              <a:buChar char="●"/>
            </a:pPr>
            <a:r>
              <a:rPr lang="en" sz="2000"/>
              <a:t>Data integration</a:t>
            </a:r>
            <a:endParaRPr sz="2000"/>
          </a:p>
          <a:p>
            <a:pPr indent="-355600" lvl="0" marL="457200" rtl="0" algn="l">
              <a:lnSpc>
                <a:spcPct val="150000"/>
              </a:lnSpc>
              <a:spcBef>
                <a:spcPts val="0"/>
              </a:spcBef>
              <a:spcAft>
                <a:spcPts val="0"/>
              </a:spcAft>
              <a:buSzPts val="2000"/>
              <a:buChar char="●"/>
            </a:pPr>
            <a:r>
              <a:rPr lang="en" sz="2000"/>
              <a:t>Scalability and performance</a:t>
            </a:r>
            <a:endParaRPr sz="2000"/>
          </a:p>
          <a:p>
            <a:pPr indent="-355600" lvl="0" marL="457200" rtl="0" algn="l">
              <a:lnSpc>
                <a:spcPct val="150000"/>
              </a:lnSpc>
              <a:spcBef>
                <a:spcPts val="0"/>
              </a:spcBef>
              <a:spcAft>
                <a:spcPts val="0"/>
              </a:spcAft>
              <a:buSzPts val="2000"/>
              <a:buChar char="●"/>
            </a:pPr>
            <a:r>
              <a:rPr lang="en" sz="2000"/>
              <a:t>Folium and Leaflet in tandem with open source maps </a:t>
            </a:r>
            <a:r>
              <a:rPr lang="en" sz="2000"/>
              <a:t>or GIS software we can access, </a:t>
            </a:r>
            <a:r>
              <a:rPr lang="en" sz="2000"/>
              <a:t>and Bootstrap for frontend</a:t>
            </a:r>
            <a:endParaRPr sz="2000"/>
          </a:p>
        </p:txBody>
      </p:sp>
      <p:pic>
        <p:nvPicPr>
          <p:cNvPr id="92" name="Google Shape;92;p18"/>
          <p:cNvPicPr preferRelativeResize="0"/>
          <p:nvPr/>
        </p:nvPicPr>
        <p:blipFill>
          <a:blip r:embed="rId3">
            <a:alphaModFix/>
          </a:blip>
          <a:stretch>
            <a:fillRect/>
          </a:stretch>
        </p:blipFill>
        <p:spPr>
          <a:xfrm>
            <a:off x="4824400" y="445025"/>
            <a:ext cx="4126950" cy="1093650"/>
          </a:xfrm>
          <a:prstGeom prst="rect">
            <a:avLst/>
          </a:prstGeom>
          <a:noFill/>
          <a:ln>
            <a:noFill/>
          </a:ln>
        </p:spPr>
      </p:pic>
      <p:pic>
        <p:nvPicPr>
          <p:cNvPr id="93" name="Google Shape;93;p18"/>
          <p:cNvPicPr preferRelativeResize="0"/>
          <p:nvPr/>
        </p:nvPicPr>
        <p:blipFill>
          <a:blip r:embed="rId4">
            <a:alphaModFix/>
          </a:blip>
          <a:stretch>
            <a:fillRect/>
          </a:stretch>
        </p:blipFill>
        <p:spPr>
          <a:xfrm>
            <a:off x="6022425" y="3983475"/>
            <a:ext cx="2809875" cy="904875"/>
          </a:xfrm>
          <a:prstGeom prst="rect">
            <a:avLst/>
          </a:prstGeom>
          <a:noFill/>
          <a:ln>
            <a:noFill/>
          </a:ln>
        </p:spPr>
      </p:pic>
      <p:pic>
        <p:nvPicPr>
          <p:cNvPr id="94" name="Google Shape;94;p18"/>
          <p:cNvPicPr preferRelativeResize="0"/>
          <p:nvPr/>
        </p:nvPicPr>
        <p:blipFill>
          <a:blip r:embed="rId5">
            <a:alphaModFix/>
          </a:blip>
          <a:stretch>
            <a:fillRect/>
          </a:stretch>
        </p:blipFill>
        <p:spPr>
          <a:xfrm>
            <a:off x="6802563" y="1772500"/>
            <a:ext cx="1504950" cy="723900"/>
          </a:xfrm>
          <a:prstGeom prst="rect">
            <a:avLst/>
          </a:prstGeom>
          <a:noFill/>
          <a:ln>
            <a:noFill/>
          </a:ln>
        </p:spPr>
      </p:pic>
      <p:pic>
        <p:nvPicPr>
          <p:cNvPr id="95" name="Google Shape;95;p18"/>
          <p:cNvPicPr preferRelativeResize="0"/>
          <p:nvPr/>
        </p:nvPicPr>
        <p:blipFill>
          <a:blip r:embed="rId6">
            <a:alphaModFix/>
          </a:blip>
          <a:stretch>
            <a:fillRect/>
          </a:stretch>
        </p:blipFill>
        <p:spPr>
          <a:xfrm>
            <a:off x="7210707" y="2730238"/>
            <a:ext cx="1096818" cy="904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101" name="Google Shape;101;p19"/>
          <p:cNvSpPr txBox="1"/>
          <p:nvPr>
            <p:ph idx="1" type="body"/>
          </p:nvPr>
        </p:nvSpPr>
        <p:spPr>
          <a:xfrm>
            <a:off x="311700" y="145652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solidFill>
                  <a:schemeClr val="dk1"/>
                </a:solidFill>
              </a:rPr>
              <a:t>Thank you for your time!</a:t>
            </a:r>
            <a:endParaRPr sz="2400">
              <a:solidFill>
                <a:schemeClr val="dk1"/>
              </a:solidFill>
            </a:endParaRPr>
          </a:p>
          <a:p>
            <a:pPr indent="0" lvl="0" marL="0" rtl="0" algn="ctr">
              <a:spcBef>
                <a:spcPts val="1200"/>
              </a:spcBef>
              <a:spcAft>
                <a:spcPts val="0"/>
              </a:spcAft>
              <a:buNone/>
            </a:pPr>
            <a:r>
              <a:t/>
            </a:r>
            <a:endParaRPr sz="2400">
              <a:solidFill>
                <a:schemeClr val="dk1"/>
              </a:solidFill>
            </a:endParaRPr>
          </a:p>
          <a:p>
            <a:pPr indent="0" lvl="0" marL="0" rtl="0" algn="ctr">
              <a:spcBef>
                <a:spcPts val="1200"/>
              </a:spcBef>
              <a:spcAft>
                <a:spcPts val="1200"/>
              </a:spcAft>
              <a:buNone/>
            </a:pPr>
            <a:r>
              <a:rPr lang="en" sz="2400">
                <a:solidFill>
                  <a:schemeClr val="dk1"/>
                </a:solidFill>
              </a:rPr>
              <a:t>We hope you look forward to hearing more about our project soon!</a:t>
            </a:r>
            <a:endParaRPr sz="2400">
              <a:solidFill>
                <a:schemeClr val="dk1"/>
              </a:solidFill>
            </a:endParaRPr>
          </a:p>
        </p:txBody>
      </p:sp>
      <p:pic>
        <p:nvPicPr>
          <p:cNvPr id="102" name="Google Shape;102;p19"/>
          <p:cNvPicPr preferRelativeResize="0"/>
          <p:nvPr/>
        </p:nvPicPr>
        <p:blipFill>
          <a:blip r:embed="rId3">
            <a:alphaModFix/>
          </a:blip>
          <a:stretch>
            <a:fillRect/>
          </a:stretch>
        </p:blipFill>
        <p:spPr>
          <a:xfrm>
            <a:off x="6965738" y="0"/>
            <a:ext cx="2178275" cy="2110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