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Urbanist Medium"/>
      <p:regular r:id="rId27"/>
      <p:bold r:id="rId28"/>
      <p:italic r:id="rId29"/>
      <p:boldItalic r:id="rId30"/>
    </p:embeddedFont>
    <p:embeddedFont>
      <p:font typeface="Urbanis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Christian Butler"/>
  <p:cmAuthor clrIdx="1" id="1" initials="" lastIdx="1" name="Zachary Garz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UrbanistMedium-bold.fntdata"/><Relationship Id="rId27" Type="http://schemas.openxmlformats.org/officeDocument/2006/relationships/font" Target="fonts/UrbanistMedium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UrbanistMedium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Urbanist-regular.fntdata"/><Relationship Id="rId30" Type="http://schemas.openxmlformats.org/officeDocument/2006/relationships/font" Target="fonts/UrbanistMedium-boldItalic.fntdata"/><Relationship Id="rId11" Type="http://schemas.openxmlformats.org/officeDocument/2006/relationships/slide" Target="slides/slide4.xml"/><Relationship Id="rId33" Type="http://schemas.openxmlformats.org/officeDocument/2006/relationships/font" Target="fonts/Urbanist-italic.fntdata"/><Relationship Id="rId10" Type="http://schemas.openxmlformats.org/officeDocument/2006/relationships/slide" Target="slides/slide3.xml"/><Relationship Id="rId32" Type="http://schemas.openxmlformats.org/officeDocument/2006/relationships/font" Target="fonts/Urbanist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Urbanist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02T21:34:48.460">
    <p:pos x="6000" y="0"/>
    <p:text>imbalance of data generally, general then go into specifics for the project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5-12-02T21:48:07.146">
    <p:pos x="6000" y="0"/>
    <p:text>make sure to talk about retraining. talk about confusion metrics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9948cd6b59_2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9948cd6b59_2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Charles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Use our logo colors</a:t>
            </a:r>
            <a:endParaRPr/>
          </a:p>
        </p:txBody>
      </p:sp>
      <p:sp>
        <p:nvSpPr>
          <p:cNvPr id="128" name="Google Shape;128;g39948cd6b59_2_7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9948cd6b59_2_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39948cd6b59_2_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39948cd6b59_2_2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9948cd6b59_2_2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39948cd6b59_2_2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203200" rt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talk about the model accuracy and how we made it not delusional</a:t>
            </a:r>
            <a:endParaRPr sz="2300"/>
          </a:p>
        </p:txBody>
      </p:sp>
      <p:sp>
        <p:nvSpPr>
          <p:cNvPr id="265" name="Google Shape;265;g39948cd6b59_2_2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9948cd6b59_2_2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g39948cd6b59_2_2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9948cd6b59_2_2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39948cd6b59_2_2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300"/>
          </a:p>
        </p:txBody>
      </p:sp>
      <p:sp>
        <p:nvSpPr>
          <p:cNvPr id="284" name="Google Shape;284;g39948cd6b59_2_2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9948cd6b59_2_2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39948cd6b59_2_2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9948cd6b59_2_2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39948cd6b59_2_2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39948cd6b59_2_29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948cd6b59_2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9948cd6b59_2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Explain how the business works and how it would go about testing/validating nvme ssds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Chas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SSD PCIe speeds has been rapidly growing, between the last two generations the speed have almost doubled.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is a great thing for everyone. It means faster boot times for a computer and faster times program load times.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However, with each new generation there comes the challenges of developing new products.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There is a lot of development that is needed for each new SSD and along with that comes a lot of testing to make sure that the ssds are actually working properly.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Explain what is deficient about current testing/validation process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Charles 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Talk about file management being faster.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leads to faster file loading and saving.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Since SSDs are getting faster, this leads to less stability.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With this, there is a need for better and thorough testing.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9948cd6b59_2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9948cd6b59_2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39948cd6b59_2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Explain how the business works and how it would go about testing/validating nvme ssds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Chas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SSD PCIe speeds has been rapidly growing, between the last two generations the speed have almost doubled.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is a great thing for everyone. It means faster boot times for a computer and faster times program load times.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However, with each new generation there comes the challenges of developing new products.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There is a lot of development that is needed for each new SSD and along with that comes a lot of testing to make sure that the ssds are actually working properly.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Explain what is deficient about current testing/validation process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Charles D.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Talk about file management being faster.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This leads to faster file loading and saving.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Since SSDs are getting faster, this leads to less stability.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With this, there is a need for better and thorough testing.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9948cd6b59_2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9957d3fb75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9957d3fb75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9957d3fb75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996d7c02f9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996d7c02f9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996d7c02f9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9948cd6b59_2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39948cd6b59_2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9" name="Google Shape;209;g39948cd6b59_2_1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9957d3fb75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39957d3fb75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39957d3fb75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9948cd6b59_2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9948cd6b59_2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39948cd6b59_2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9957d3fb75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39957d3fb75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39957d3fb75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1" name="Google Shape;91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3" name="Google Shape;93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9" name="Google Shape;109;p2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2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://www.youtube.com/watch?v=J2fWSMzH8Zo" TargetMode="External"/><Relationship Id="rId7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2.jp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5.png"/><Relationship Id="rId6" Type="http://schemas.openxmlformats.org/officeDocument/2006/relationships/image" Target="../media/image15.png"/><Relationship Id="rId7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U: Northern Arizona University." id="131" name="Google Shape;13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0491" y="4596053"/>
            <a:ext cx="4883020" cy="242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2226575" y="2960648"/>
            <a:ext cx="48831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Zachary Garza, Sean Weston,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Jared Kagie, Christian Butler</a:t>
            </a:r>
            <a:endParaRPr i="0" sz="2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793813" y="1311419"/>
            <a:ext cx="7556400" cy="17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" sz="5400" u="none" cap="none" strike="noStrike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rPr>
              <a:t>Team 4</a:t>
            </a:r>
            <a:br>
              <a:rPr b="1" i="0" lang="en" sz="5400" u="none" cap="none" strike="noStrike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5400" u="none" cap="none" strike="noStrike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lang="en" sz="5400">
                <a:solidFill>
                  <a:srgbClr val="F8B700"/>
                </a:solidFill>
              </a:rPr>
              <a:t>Cyber Recon</a:t>
            </a:r>
            <a:r>
              <a:rPr b="1" i="0" lang="en" sz="5400" u="none" cap="none" strike="noStrike">
                <a:solidFill>
                  <a:srgbClr val="F8B7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endParaRPr b="0" i="0" sz="3000" u="none" cap="none" strike="noStrike">
              <a:solidFill>
                <a:srgbClr val="F8B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2903700" y="3633675"/>
            <a:ext cx="3336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Mentor:</a:t>
            </a: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Karthik Srivathsan Sekar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Client:</a:t>
            </a:r>
            <a:r>
              <a:rPr lang="en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HighViz Security L.L.C.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5" title="cyberrecon-logo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0151" y="-200975"/>
            <a:ext cx="2182625" cy="21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3" y="0"/>
            <a:ext cx="913447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4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0985" y="4871101"/>
            <a:ext cx="3354836" cy="1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4"/>
          <p:cNvSpPr txBox="1"/>
          <p:nvPr>
            <p:ph type="title"/>
          </p:nvPr>
        </p:nvSpPr>
        <p:spPr>
          <a:xfrm>
            <a:off x="625054" y="3010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Demo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260" name="Google Shape;260;p34"/>
          <p:cNvSpPr txBox="1"/>
          <p:nvPr/>
        </p:nvSpPr>
        <p:spPr>
          <a:xfrm>
            <a:off x="1978125" y="2009125"/>
            <a:ext cx="3985800" cy="20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34" title="Final Presentation - Demo v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9001" y="1581325"/>
            <a:ext cx="5358774" cy="30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5"/>
          <p:cNvSpPr txBox="1"/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Challenges &amp; Resolutions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p35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5"/>
          <p:cNvSpPr txBox="1"/>
          <p:nvPr/>
        </p:nvSpPr>
        <p:spPr>
          <a:xfrm>
            <a:off x="5742975" y="1478875"/>
            <a:ext cx="2996100" cy="29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Challenge - Overfitting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Duplicate PluginIDs/descriptions caused data leakage.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Inflated accuracy (98.6%) that wasn’t real.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Fix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Deduplicated by PluginID + description.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Added vulnerability categories to improve generalization.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35" title="5-Fold Cross-Validation Accurac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575" y="1268125"/>
            <a:ext cx="5618401" cy="363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6"/>
          <p:cNvSpPr txBox="1"/>
          <p:nvPr>
            <p:ph type="title"/>
          </p:nvPr>
        </p:nvSpPr>
        <p:spPr>
          <a:xfrm>
            <a:off x="625054" y="301075"/>
            <a:ext cx="7886700" cy="528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Schedule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278" name="Google Shape;27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6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chemeClr val="dk1"/>
              </a:solidFill>
            </a:endParaRPr>
          </a:p>
        </p:txBody>
      </p:sp>
      <p:pic>
        <p:nvPicPr>
          <p:cNvPr id="280" name="Google Shape;28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4788" y="957375"/>
            <a:ext cx="7214448" cy="37861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7"/>
          <p:cNvSpPr txBox="1"/>
          <p:nvPr>
            <p:ph type="title"/>
          </p:nvPr>
        </p:nvSpPr>
        <p:spPr>
          <a:xfrm>
            <a:off x="628650" y="1595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8" name="Google Shape;288;p37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9" name="Google Shape;289;p37"/>
          <p:cNvSpPr txBox="1"/>
          <p:nvPr>
            <p:ph idx="1" type="body"/>
          </p:nvPr>
        </p:nvSpPr>
        <p:spPr>
          <a:xfrm>
            <a:off x="129886" y="1598413"/>
            <a:ext cx="26775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Unit Testing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54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Test each module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54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Includes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parsing, processing, and ML components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5727839" y="1598413"/>
            <a:ext cx="3286200" cy="14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40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Usability Testing</a:t>
            </a:r>
            <a:endParaRPr>
              <a:solidFill>
                <a:schemeClr val="dk1"/>
              </a:solidFill>
            </a:endParaRPr>
          </a:p>
          <a:p>
            <a:pPr indent="-254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Have engineers run the CLI end-to-end like real users</a:t>
            </a:r>
            <a:endParaRPr>
              <a:solidFill>
                <a:schemeClr val="dk1"/>
              </a:solidFill>
            </a:endParaRPr>
          </a:p>
          <a:p>
            <a:pPr indent="-254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Gather feedback on commands, errors, and output readability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91" name="Google Shape;291;p37" title="Untitled diagram-2025-11-13-02591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3420870"/>
            <a:ext cx="9144003" cy="982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0985" y="4871101"/>
            <a:ext cx="3354836" cy="12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7"/>
          <p:cNvSpPr txBox="1"/>
          <p:nvPr>
            <p:ph idx="1" type="body"/>
          </p:nvPr>
        </p:nvSpPr>
        <p:spPr>
          <a:xfrm>
            <a:off x="2682175" y="1598413"/>
            <a:ext cx="29751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3429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Integration Testing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54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Test full pipeline interactions end-to-end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-2540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Ensure parsing → </a:t>
            </a:r>
            <a:br>
              <a:rPr lang="en" sz="1400"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latin typeface="Arial"/>
                <a:ea typeface="Arial"/>
                <a:cs typeface="Arial"/>
                <a:sym typeface="Arial"/>
              </a:rPr>
              <a:t>scoring → output works as intended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8"/>
          <p:cNvSpPr txBox="1"/>
          <p:nvPr>
            <p:ph type="title"/>
          </p:nvPr>
        </p:nvSpPr>
        <p:spPr>
          <a:xfrm>
            <a:off x="625054" y="301075"/>
            <a:ext cx="7886700" cy="52868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 &amp; Future Work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300" name="Google Shape;30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8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chemeClr val="dk1"/>
              </a:solidFill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820350" y="1460102"/>
            <a:ext cx="7498500" cy="32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Before Our Solution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Researching </a:t>
            </a:r>
            <a:r>
              <a:rPr lang="en">
                <a:solidFill>
                  <a:schemeClr val="dk1"/>
                </a:solidFill>
              </a:rPr>
              <a:t>new vulnerabilities takes too long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Reports are delayed until all vulnerabilities are checked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Diagnoses take hours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After Our Solution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Accurate classifications of unknown vulnerabilities are found faster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Entire scans can be analyzed in minutes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System can be retrained as needed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More time for HighViz to do business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Going Forward</a:t>
            </a:r>
            <a:endParaRPr b="1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Ensuring results are as accurate as possible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Continuous Integration support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Final documentation and deliverables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9"/>
          <p:cNvSpPr txBox="1"/>
          <p:nvPr>
            <p:ph type="ctrTitle"/>
          </p:nvPr>
        </p:nvSpPr>
        <p:spPr>
          <a:xfrm>
            <a:off x="1156368" y="1950720"/>
            <a:ext cx="6858000" cy="85022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455"/>
              </a:buClr>
              <a:buSzPts val="5600"/>
              <a:buFont typeface="Arial"/>
              <a:buNone/>
            </a:pPr>
            <a:r>
              <a:rPr b="1" lang="en" sz="5600">
                <a:solidFill>
                  <a:srgbClr val="002455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sz="5600"/>
          </a:p>
        </p:txBody>
      </p:sp>
      <p:pic>
        <p:nvPicPr>
          <p:cNvPr id="310" name="Google Shape;31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6318" y="4707080"/>
            <a:ext cx="3311364" cy="16417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9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</a:rPr>
              <a:t>‹#›</a:t>
            </a:fld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>
            <p:ph type="title"/>
          </p:nvPr>
        </p:nvSpPr>
        <p:spPr>
          <a:xfrm>
            <a:off x="625054" y="301075"/>
            <a:ext cx="7886700" cy="52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 the Team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228600" y="1672025"/>
            <a:ext cx="2101200" cy="2780700"/>
          </a:xfrm>
          <a:prstGeom prst="roundRect">
            <a:avLst>
              <a:gd fmla="val 9631" name="adj"/>
            </a:avLst>
          </a:prstGeom>
          <a:solidFill>
            <a:srgbClr val="002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2423700" y="1672025"/>
            <a:ext cx="2101200" cy="2780700"/>
          </a:xfrm>
          <a:prstGeom prst="roundRect">
            <a:avLst>
              <a:gd fmla="val 9631" name="adj"/>
            </a:avLst>
          </a:prstGeom>
          <a:solidFill>
            <a:srgbClr val="002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4618800" y="1672025"/>
            <a:ext cx="2101200" cy="2780700"/>
          </a:xfrm>
          <a:prstGeom prst="roundRect">
            <a:avLst>
              <a:gd fmla="val 9631" name="adj"/>
            </a:avLst>
          </a:prstGeom>
          <a:solidFill>
            <a:srgbClr val="002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6813900" y="1672025"/>
            <a:ext cx="2101200" cy="2780700"/>
          </a:xfrm>
          <a:prstGeom prst="roundRect">
            <a:avLst>
              <a:gd fmla="val 9631" name="adj"/>
            </a:avLst>
          </a:prstGeom>
          <a:solidFill>
            <a:srgbClr val="0024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50" name="Google Shape;150;p26"/>
          <p:cNvSpPr txBox="1"/>
          <p:nvPr/>
        </p:nvSpPr>
        <p:spPr>
          <a:xfrm>
            <a:off x="426700" y="3319716"/>
            <a:ext cx="176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8B7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Zachary Garza</a:t>
            </a:r>
            <a:endParaRPr sz="1600">
              <a:solidFill>
                <a:srgbClr val="F8B700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426700" y="3546990"/>
            <a:ext cx="17619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Team Lead / QA</a:t>
            </a:r>
            <a:endParaRPr sz="1200">
              <a:solidFill>
                <a:srgbClr val="FFFFFF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152" name="Google Shape;152;p26"/>
          <p:cNvSpPr txBox="1"/>
          <p:nvPr/>
        </p:nvSpPr>
        <p:spPr>
          <a:xfrm>
            <a:off x="426700" y="3789675"/>
            <a:ext cx="17619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Computer Science major with strengths in programming, teamwork, and leadership.</a:t>
            </a:r>
            <a:endParaRPr sz="10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2621800" y="3319721"/>
            <a:ext cx="176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8B7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Sean Weston</a:t>
            </a:r>
            <a:endParaRPr sz="1600">
              <a:solidFill>
                <a:srgbClr val="F8B700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2632100" y="3789675"/>
            <a:ext cx="17415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Software Engineering major skilled in development and project collaboration.</a:t>
            </a:r>
            <a:endParaRPr sz="10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4816900" y="3319721"/>
            <a:ext cx="176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8B7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Christian Butler</a:t>
            </a:r>
            <a:endParaRPr sz="1600">
              <a:solidFill>
                <a:srgbClr val="F8B700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4811850" y="3789675"/>
            <a:ext cx="1761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Computer Science major with a Cybersecurity minor and interest in AI and research.</a:t>
            </a:r>
            <a:endParaRPr sz="10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7012000" y="3319721"/>
            <a:ext cx="1761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8B7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Jared Kagie</a:t>
            </a:r>
            <a:endParaRPr sz="1600">
              <a:solidFill>
                <a:srgbClr val="F8B700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7012000" y="3789675"/>
            <a:ext cx="17619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Software Engineering major focused on coding, problem solving, and technical growth.</a:t>
            </a:r>
            <a:endParaRPr sz="1000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875" y="1801500"/>
            <a:ext cx="1118639" cy="13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9575" y="1801500"/>
            <a:ext cx="1029858" cy="13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4525" y="1801500"/>
            <a:ext cx="1109761" cy="13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 rotWithShape="1">
          <a:blip r:embed="rId8">
            <a:alphaModFix/>
          </a:blip>
          <a:srcRect b="0" l="3803" r="10528" t="0"/>
          <a:stretch/>
        </p:blipFill>
        <p:spPr>
          <a:xfrm>
            <a:off x="2919425" y="1832650"/>
            <a:ext cx="1109750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/>
        </p:nvSpPr>
        <p:spPr>
          <a:xfrm>
            <a:off x="2621800" y="3546990"/>
            <a:ext cx="17619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Debugging &amp; Logging</a:t>
            </a:r>
            <a:endParaRPr sz="1200">
              <a:solidFill>
                <a:srgbClr val="FFFFFF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4816900" y="3546990"/>
            <a:ext cx="17619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Machine Learning Lead</a:t>
            </a:r>
            <a:endParaRPr sz="1200">
              <a:solidFill>
                <a:srgbClr val="FFFFFF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7012000" y="3546990"/>
            <a:ext cx="17619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Testing</a:t>
            </a:r>
            <a:endParaRPr sz="1200">
              <a:solidFill>
                <a:srgbClr val="FFFFFF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7"/>
          <p:cNvSpPr txBox="1"/>
          <p:nvPr>
            <p:ph type="title"/>
          </p:nvPr>
        </p:nvSpPr>
        <p:spPr>
          <a:xfrm>
            <a:off x="625054" y="301075"/>
            <a:ext cx="7886700" cy="52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  <p:grpSp>
        <p:nvGrpSpPr>
          <p:cNvPr id="175" name="Google Shape;175;p27"/>
          <p:cNvGrpSpPr/>
          <p:nvPr/>
        </p:nvGrpSpPr>
        <p:grpSpPr>
          <a:xfrm>
            <a:off x="5434700" y="1505338"/>
            <a:ext cx="3240000" cy="3084600"/>
            <a:chOff x="5527925" y="1682675"/>
            <a:chExt cx="3240000" cy="3084600"/>
          </a:xfrm>
        </p:grpSpPr>
        <p:sp>
          <p:nvSpPr>
            <p:cNvPr id="176" name="Google Shape;176;p27"/>
            <p:cNvSpPr/>
            <p:nvPr/>
          </p:nvSpPr>
          <p:spPr>
            <a:xfrm>
              <a:off x="5527925" y="1682675"/>
              <a:ext cx="3240000" cy="3084600"/>
            </a:xfrm>
            <a:prstGeom prst="roundRect">
              <a:avLst>
                <a:gd fmla="val 16667" name="adj"/>
              </a:avLst>
            </a:prstGeom>
            <a:solidFill>
              <a:srgbClr val="003466"/>
            </a:solidFill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3466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27" title="headshot-belisle-sml.jp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128750" y="2147025"/>
              <a:ext cx="2038350" cy="247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957300" y="1831813"/>
              <a:ext cx="2381250" cy="171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9" name="Google Shape;179;p27"/>
          <p:cNvSpPr txBox="1"/>
          <p:nvPr/>
        </p:nvSpPr>
        <p:spPr>
          <a:xfrm>
            <a:off x="810600" y="1612000"/>
            <a:ext cx="3859800" cy="2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Rick Belisle is the CEO and co-founder of the company with over 25 years of experience.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Had training from the Army in cyber-warfare and created the first defense unit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Other co-founders include </a:t>
            </a:r>
            <a:r>
              <a:rPr lang="en"/>
              <a:t>Greg</a:t>
            </a:r>
            <a:r>
              <a:rPr lang="en">
                <a:solidFill>
                  <a:srgbClr val="000000"/>
                </a:solidFill>
              </a:rPr>
              <a:t> Johnson, Scott Miles, and Marty Sells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To identify vulnerabilities, our client uses a program called Nessus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>
            <p:ph type="title"/>
          </p:nvPr>
        </p:nvSpPr>
        <p:spPr>
          <a:xfrm>
            <a:off x="625054" y="3010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Matters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2781000" y="1427450"/>
            <a:ext cx="35748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Font typeface="Arial"/>
              <a:buNone/>
            </a:pPr>
            <a:r>
              <a:rPr lang="en" sz="1800">
                <a:solidFill>
                  <a:srgbClr val="003466"/>
                </a:solidFill>
              </a:rPr>
              <a:t>Cybersecurity is a Growing Need</a:t>
            </a:r>
            <a:endParaRPr b="0" i="0" sz="1800" cap="none" strike="noStrike">
              <a:solidFill>
                <a:srgbClr val="0034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757600" y="1829913"/>
            <a:ext cx="3651900" cy="17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600"/>
              <a:buChar char="●"/>
            </a:pPr>
            <a:r>
              <a:rPr lang="en" sz="1600">
                <a:solidFill>
                  <a:srgbClr val="003466"/>
                </a:solidFill>
              </a:rPr>
              <a:t>Cybersecurity is a growing concern in today’s technological world</a:t>
            </a:r>
            <a:endParaRPr sz="1600">
              <a:solidFill>
                <a:srgbClr val="003466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600"/>
              <a:buChar char="●"/>
            </a:pPr>
            <a:r>
              <a:rPr lang="en" sz="1600">
                <a:solidFill>
                  <a:srgbClr val="003466"/>
                </a:solidFill>
              </a:rPr>
              <a:t>Applications and websites need to be secure</a:t>
            </a:r>
            <a:endParaRPr sz="1600">
              <a:solidFill>
                <a:srgbClr val="003466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3466"/>
              </a:solidFill>
            </a:endParaRPr>
          </a:p>
        </p:txBody>
      </p:sp>
      <p:pic>
        <p:nvPicPr>
          <p:cNvPr id="191" name="Google Shape;191;p28" title="slide-process-intro.drawi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300" y="3661780"/>
            <a:ext cx="8215600" cy="8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3157650" y="4599575"/>
            <a:ext cx="28215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888888"/>
                </a:solidFill>
              </a:rPr>
              <a:t>[1] https://www.statista.com/statistics/617136/digital-population-worldwide/</a:t>
            </a:r>
            <a:endParaRPr sz="600">
              <a:solidFill>
                <a:srgbClr val="888888"/>
              </a:solidFill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4572000" y="1829913"/>
            <a:ext cx="3651900" cy="17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600"/>
              <a:buChar char="●"/>
            </a:pPr>
            <a:r>
              <a:rPr lang="en" sz="1600">
                <a:solidFill>
                  <a:srgbClr val="003466"/>
                </a:solidFill>
              </a:rPr>
              <a:t>Nowadays, over 6.04 billion people are connected to the internet[1]</a:t>
            </a:r>
            <a:endParaRPr sz="1600">
              <a:solidFill>
                <a:srgbClr val="003466"/>
              </a:solidFill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600"/>
              <a:buChar char="●"/>
            </a:pPr>
            <a:r>
              <a:rPr lang="en" sz="1600">
                <a:solidFill>
                  <a:srgbClr val="003466"/>
                </a:solidFill>
              </a:rPr>
              <a:t>The security of individuals is no longer a suggestion, it’s a requirement</a:t>
            </a:r>
            <a:endParaRPr sz="1600">
              <a:solidFill>
                <a:srgbClr val="0034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9"/>
          <p:cNvSpPr txBox="1"/>
          <p:nvPr>
            <p:ph type="title"/>
          </p:nvPr>
        </p:nvSpPr>
        <p:spPr>
          <a:xfrm>
            <a:off x="625054" y="3010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Problem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1880725" y="1409700"/>
            <a:ext cx="5382600" cy="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Font typeface="Arial"/>
              <a:buNone/>
            </a:pPr>
            <a:r>
              <a:rPr lang="en" sz="2000" u="sng">
                <a:solidFill>
                  <a:srgbClr val="003466"/>
                </a:solidFill>
              </a:rPr>
              <a:t>Cybersecurity Vulnerability Analysis is Tedious</a:t>
            </a:r>
            <a:endParaRPr b="0" i="0" sz="2000" u="sng" cap="none" strike="noStrike">
              <a:solidFill>
                <a:srgbClr val="0034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625050" y="2177494"/>
            <a:ext cx="3711900" cy="20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600"/>
              <a:buChar char="●"/>
            </a:pPr>
            <a:r>
              <a:rPr lang="en" sz="1600">
                <a:solidFill>
                  <a:srgbClr val="003466"/>
                </a:solidFill>
              </a:rPr>
              <a:t>Our client uses Nessus to scan for vulnerabilities</a:t>
            </a:r>
            <a:endParaRPr sz="1600">
              <a:solidFill>
                <a:srgbClr val="00346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3466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600"/>
              <a:buChar char="●"/>
            </a:pPr>
            <a:r>
              <a:rPr lang="en" sz="1600">
                <a:solidFill>
                  <a:srgbClr val="003466"/>
                </a:solidFill>
              </a:rPr>
              <a:t>When new, unknown vulnerabilities are detected, it takes hours to research</a:t>
            </a:r>
            <a:endParaRPr sz="1600">
              <a:solidFill>
                <a:srgbClr val="0034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3466"/>
              </a:solidFill>
            </a:endParaRPr>
          </a:p>
        </p:txBody>
      </p:sp>
      <p:sp>
        <p:nvSpPr>
          <p:cNvPr id="205" name="Google Shape;205;p29"/>
          <p:cNvSpPr txBox="1"/>
          <p:nvPr/>
        </p:nvSpPr>
        <p:spPr>
          <a:xfrm>
            <a:off x="4803450" y="2157982"/>
            <a:ext cx="3711900" cy="20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600"/>
              <a:buChar char="●"/>
            </a:pPr>
            <a:r>
              <a:rPr lang="en" sz="1600">
                <a:solidFill>
                  <a:srgbClr val="003466"/>
                </a:solidFill>
              </a:rPr>
              <a:t>Severity scores need to be adjusted</a:t>
            </a:r>
            <a:endParaRPr sz="1600">
              <a:solidFill>
                <a:srgbClr val="00346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3466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3466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600"/>
              <a:buChar char="●"/>
            </a:pPr>
            <a:r>
              <a:rPr b="1" lang="en" sz="1600">
                <a:solidFill>
                  <a:srgbClr val="003466"/>
                </a:solidFill>
              </a:rPr>
              <a:t>Time </a:t>
            </a:r>
            <a:r>
              <a:rPr b="1" lang="en" sz="1600" u="sng">
                <a:solidFill>
                  <a:srgbClr val="003466"/>
                </a:solidFill>
              </a:rPr>
              <a:t>NEEDS</a:t>
            </a:r>
            <a:r>
              <a:rPr b="1" lang="en" sz="1600">
                <a:solidFill>
                  <a:srgbClr val="003466"/>
                </a:solidFill>
              </a:rPr>
              <a:t> to be saved</a:t>
            </a:r>
            <a:endParaRPr b="1" sz="1600">
              <a:solidFill>
                <a:srgbClr val="0034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 txBox="1"/>
          <p:nvPr>
            <p:ph type="title"/>
          </p:nvPr>
        </p:nvSpPr>
        <p:spPr>
          <a:xfrm>
            <a:off x="625054" y="301075"/>
            <a:ext cx="7886700" cy="52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Solution</a:t>
            </a:r>
            <a:endParaRPr sz="4100">
              <a:solidFill>
                <a:schemeClr val="lt1"/>
              </a:solidFill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908025" y="1409700"/>
            <a:ext cx="71520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Char char="●"/>
            </a:pPr>
            <a:r>
              <a:rPr lang="en">
                <a:solidFill>
                  <a:srgbClr val="003466"/>
                </a:solidFill>
              </a:rPr>
              <a:t>An intelligent vulnerability processing system that integrates AI/ML capabilities directly into the existing Nessus workflow</a:t>
            </a:r>
            <a:endParaRPr>
              <a:solidFill>
                <a:srgbClr val="003466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Char char="●"/>
            </a:pPr>
            <a:r>
              <a:rPr lang="en">
                <a:solidFill>
                  <a:srgbClr val="003466"/>
                </a:solidFill>
              </a:rPr>
              <a:t>Fully Integrated command line interface for easy use and simplification</a:t>
            </a:r>
            <a:endParaRPr>
              <a:solidFill>
                <a:srgbClr val="003466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66"/>
              </a:buClr>
              <a:buSzPts val="1400"/>
              <a:buChar char="●"/>
            </a:pPr>
            <a:r>
              <a:rPr lang="en">
                <a:solidFill>
                  <a:srgbClr val="003466"/>
                </a:solidFill>
              </a:rPr>
              <a:t>Real-time threat intelligence enrichment</a:t>
            </a:r>
            <a:endParaRPr>
              <a:solidFill>
                <a:srgbClr val="003466"/>
              </a:solidFill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8397"/>
            <a:ext cx="3354836" cy="1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chemeClr val="dk1"/>
              </a:solidFill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076" y="2361537"/>
            <a:ext cx="6975877" cy="238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>
            <p:ph type="title"/>
          </p:nvPr>
        </p:nvSpPr>
        <p:spPr>
          <a:xfrm>
            <a:off x="625054" y="3010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Requirements Review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224" name="Google Shape;22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200800" y="1338025"/>
            <a:ext cx="5383200" cy="19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Classify vulnerabilities as Lower / Keep / Raise.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Run Nessus scans → generate enriched reports.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Include lookups from NVD, GitHub PoCs, and CVE data.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Apply HighViz internal severity mappings.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7" name="Google Shape;22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3850" y="1338025"/>
            <a:ext cx="1579175" cy="15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1175" y="1422762"/>
            <a:ext cx="1409701" cy="140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0875" y="3181449"/>
            <a:ext cx="3533800" cy="102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3" y="0"/>
            <a:ext cx="913447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 txBox="1"/>
          <p:nvPr>
            <p:ph type="title"/>
          </p:nvPr>
        </p:nvSpPr>
        <p:spPr>
          <a:xfrm>
            <a:off x="625054" y="301075"/>
            <a:ext cx="7886700" cy="52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Implementation Details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237" name="Google Shape;23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90985" y="4871101"/>
            <a:ext cx="3354836" cy="12013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2"/>
          <p:cNvSpPr txBox="1"/>
          <p:nvPr>
            <p:ph idx="12" type="sldNum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951" y="1111074"/>
            <a:ext cx="7672878" cy="37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" y="0"/>
            <a:ext cx="913447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3"/>
          <p:cNvSpPr txBox="1"/>
          <p:nvPr>
            <p:ph type="title"/>
          </p:nvPr>
        </p:nvSpPr>
        <p:spPr>
          <a:xfrm>
            <a:off x="625054" y="301075"/>
            <a:ext cx="78867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</a:pPr>
            <a:r>
              <a:rPr b="1" lang="en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Implementation Details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247" name="Google Shape;24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0985" y="4871101"/>
            <a:ext cx="3354836" cy="12013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33"/>
          <p:cNvSpPr txBox="1"/>
          <p:nvPr/>
        </p:nvSpPr>
        <p:spPr>
          <a:xfrm>
            <a:off x="625048" y="1567175"/>
            <a:ext cx="3947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Vulnerability Processor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Main workflow of the system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Manages AI learning feedback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findings_map.csv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AI Risk Assessor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Severity Prediction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Anomaly detection on </a:t>
            </a:r>
            <a:r>
              <a:rPr lang="en">
                <a:solidFill>
                  <a:schemeClr val="dk1"/>
                </a:solidFill>
              </a:rPr>
              <a:t>unknown</a:t>
            </a:r>
            <a:r>
              <a:rPr lang="en">
                <a:solidFill>
                  <a:schemeClr val="dk1"/>
                </a:solidFill>
              </a:rPr>
              <a:t> finding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EPSS, NVD, KEV, and PoC GitHub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Findings Mapper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Automatic backup system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Integrated using existing HighViz Mapping file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0" name="Google Shape;250;p33"/>
          <p:cNvSpPr txBox="1"/>
          <p:nvPr/>
        </p:nvSpPr>
        <p:spPr>
          <a:xfrm>
            <a:off x="4571998" y="1567175"/>
            <a:ext cx="3947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EPSS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Call to EPSS for what is predicted to be an exploit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KEV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Finds similarities in input file and </a:t>
            </a:r>
            <a:r>
              <a:rPr lang="en">
                <a:solidFill>
                  <a:schemeClr val="dk1"/>
                </a:solidFill>
              </a:rPr>
              <a:t>known vulnerabilities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PoC Github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Lists of vulnerabilities that have been proven to be an exploit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