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Urbanist Medium"/>
      <p:regular r:id="rId22"/>
      <p:bold r:id="rId23"/>
      <p:italic r:id="rId24"/>
      <p:boldItalic r:id="rId25"/>
    </p:embeddedFont>
    <p:embeddedFont>
      <p:font typeface="Urbanist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Urbanist-regular.fntdata"/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1" Type="http://schemas.openxmlformats.org/officeDocument/2006/relationships/slide" Target="slides/slide15.xml"/><Relationship Id="rId3" Type="http://schemas.openxmlformats.org/officeDocument/2006/relationships/presProps" Target="presProps.xml"/><Relationship Id="rId25" Type="http://schemas.openxmlformats.org/officeDocument/2006/relationships/font" Target="fonts/UrbanistMedium-boldItalic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0" Type="http://schemas.openxmlformats.org/officeDocument/2006/relationships/slide" Target="slides/slide14.xml"/><Relationship Id="rId2" Type="http://schemas.openxmlformats.org/officeDocument/2006/relationships/viewProps" Target="viewProps.xml"/><Relationship Id="rId29" Type="http://schemas.openxmlformats.org/officeDocument/2006/relationships/font" Target="fonts/Urbanist-boldItalic.fntdata"/><Relationship Id="rId16" Type="http://schemas.openxmlformats.org/officeDocument/2006/relationships/slide" Target="slides/slide10.xml"/><Relationship Id="rId24" Type="http://schemas.openxmlformats.org/officeDocument/2006/relationships/font" Target="fonts/UrbanistMedium-italic.fntdata"/><Relationship Id="rId1" Type="http://schemas.openxmlformats.org/officeDocument/2006/relationships/theme" Target="theme/theme2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32" Type="http://schemas.openxmlformats.org/officeDocument/2006/relationships/customXml" Target="../customXml/item3.xml"/><Relationship Id="rId23" Type="http://schemas.openxmlformats.org/officeDocument/2006/relationships/font" Target="fonts/UrbanistMedium-bold.fntdata"/><Relationship Id="rId28" Type="http://schemas.openxmlformats.org/officeDocument/2006/relationships/font" Target="fonts/Urbanist-italic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ustomXml" Target="../customXml/item2.xml"/><Relationship Id="rId22" Type="http://schemas.openxmlformats.org/officeDocument/2006/relationships/font" Target="fonts/UrbanistMedium-regular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7" Type="http://schemas.openxmlformats.org/officeDocument/2006/relationships/font" Target="fonts/Urbanist-bold.fntdata"/><Relationship Id="rId14" Type="http://schemas.openxmlformats.org/officeDocument/2006/relationships/slide" Target="slides/slide8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9948cd6b59_2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39948cd6b59_2_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Charles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Use our logo colors</a:t>
            </a:r>
            <a:endParaRPr/>
          </a:p>
        </p:txBody>
      </p:sp>
      <p:sp>
        <p:nvSpPr>
          <p:cNvPr id="128" name="Google Shape;128;g39948cd6b59_2_7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9948cd6b59_2_2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g39948cd6b59_2_2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g39948cd6b59_2_2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9948cd6b59_2_2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g39948cd6b59_2_2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300"/>
          </a:p>
        </p:txBody>
      </p:sp>
      <p:sp>
        <p:nvSpPr>
          <p:cNvPr id="264" name="Google Shape;264;g39948cd6b59_2_2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9948cd6b59_2_2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g39948cd6b59_2_2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300"/>
          </a:p>
        </p:txBody>
      </p:sp>
      <p:sp>
        <p:nvSpPr>
          <p:cNvPr id="275" name="Google Shape;275;g39948cd6b59_2_2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9948cd6b59_2_2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" name="Google Shape;284;g39948cd6b59_2_2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9948cd6b59_2_28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5" name="Google Shape;295;g39948cd6b59_2_2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9948cd6b59_2_2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g39948cd6b59_2_29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g39948cd6b59_2_29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9948cd6b59_2_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39948cd6b59_2_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Explain how the business works and how it would go about testing/validating nvme ssds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Chas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SSD PCIe speeds has been rapidly growing, between the last two generations the speed have almost doubled.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This is a great thing for everyone. It means faster boot times for a computer and faster times program load times.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However, with each new generation there comes the challenges of developing new products.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There is a lot of development that is needed for each new SSD and along with that comes a lot of testing to make sure that the ssds are actually working properly.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Explain what is deficient about current testing/validation process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Charles D.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Talk about file management being faster.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This leads to faster file loading and saving.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Since SSDs are getting faster, this leads to less stability.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With this, there is a need for better and thorough testing.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39948cd6b59_2_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9957d3fb75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39957d3fb75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Explain how the business works and how it would go about testing/validating nvme ssds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Chas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SSD PCIe speeds has been rapidly growing, between the last two generations the speed have almost doubled.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This is a great thing for everyone. It means faster boot times for a computer and faster times program load times.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However, with each new generation there comes the challenges of developing new products.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There is a lot of development that is needed for each new SSD and along with that comes a lot of testing to make sure that the ssds are actually working properly.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Explain what is deficient about current testing/validation process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Charles D.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Talk about file management being faster.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This leads to faster file loading and saving.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Since SSDs are getting faster, this leads to less stability.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With this, there is a need for better and thorough testing.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39957d3fb75_0_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9948cd6b59_2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39948cd6b59_2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Explain how the business works and how it would go about testing/validating nvme ssds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Chas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SSD PCIe speeds has been rapidly growing, between the last two generations the speed have almost doubled.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This is a great thing for everyone. It means faster boot times for a computer and faster times program load times.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However, with each new generation there comes the challenges of developing new products.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There is a lot of development that is needed for each new SSD and along with that comes a lot of testing to make sure that the ssds are actually working properly.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Explain what is deficient about current testing/validation process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Charles D.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Talk about file management being faster.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This leads to faster file loading and saving.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Since SSDs are getting faster, this leads to less stability.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With this, there is a need for better and thorough testing.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39948cd6b59_2_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996d7c02f9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3996d7c02f9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Explain how the business works and how it would go about testing/validating nvme ssds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Chas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SSD PCIe speeds has been rapidly growing, between the last two generations the speed have almost doubled.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This is a great thing for everyone. It means faster boot times for a computer and faster times program load times.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However, with each new generation there comes the challenges of developing new products.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There is a lot of development that is needed for each new SSD and along with that comes a lot of testing to make sure that the ssds are actually working properly.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Explain what is deficient about current testing/validation process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Charles D.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Talk about file management being faster.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This leads to faster file loading and saving.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Since SSDs are getting faster, this leads to less stability.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With this, there is a need for better and thorough testing.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3996d7c02f9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9957d3fb75_0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39957d3fb75_0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Explain how the business works and how it would go about testing/validating nvme ssds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Chas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SSD PCIe speeds has been rapidly growing, between the last two generations the speed have almost doubled.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This is a great thing for everyone. It means faster boot times for a computer and faster times program load times.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However, with each new generation there comes the challenges of developing new products.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There is a lot of development that is needed for each new SSD and along with that comes a lot of testing to make sure that the ssds are actually working properly.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Explain what is deficient about current testing/validation process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Charles D.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Talk about file management being faster.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This leads to faster file loading and saving.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Since SSDs are getting faster, this leads to less stability.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With this, there is a need for better and thorough testing.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39957d3fb75_0_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9948cd6b59_2_1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g39948cd6b59_2_1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1" name="Google Shape;221;g39948cd6b59_2_1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9948cd6b59_2_1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g39948cd6b59_2_1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g39948cd6b59_2_1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9957d3fb75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39957d3fb75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g39957d3fb75_2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79" name="Google Shape;79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1" name="Google Shape;91;p19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3" name="Google Shape;93;p19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9" name="Google Shape;109;p22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hyperlink" Target="http://www.youtube.com/watch?v=oQlsVu6BRPs" TargetMode="External"/><Relationship Id="rId6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10.png"/><Relationship Id="rId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5.jpg"/><Relationship Id="rId6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7.png"/><Relationship Id="rId6" Type="http://schemas.openxmlformats.org/officeDocument/2006/relationships/image" Target="../media/image9.png"/><Relationship Id="rId7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344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U: Northern Arizona University." id="131" name="Google Shape;13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0491" y="4596053"/>
            <a:ext cx="4883020" cy="24209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 txBox="1"/>
          <p:nvPr/>
        </p:nvSpPr>
        <p:spPr>
          <a:xfrm>
            <a:off x="2226575" y="2960648"/>
            <a:ext cx="4883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lang="en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Zachary Garza, Sean Weston,</a:t>
            </a:r>
            <a:endParaRPr b="1"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lang="en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Jared Kagie, Christian Butler</a:t>
            </a:r>
            <a:endParaRPr i="0" sz="25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5"/>
          <p:cNvSpPr txBox="1"/>
          <p:nvPr/>
        </p:nvSpPr>
        <p:spPr>
          <a:xfrm>
            <a:off x="793813" y="1311419"/>
            <a:ext cx="7556400" cy="17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" sz="5400" u="none" cap="none" strike="noStrike">
                <a:solidFill>
                  <a:srgbClr val="F8B700"/>
                </a:solidFill>
                <a:latin typeface="Arial"/>
                <a:ea typeface="Arial"/>
                <a:cs typeface="Arial"/>
                <a:sym typeface="Arial"/>
              </a:rPr>
              <a:t>Team 4</a:t>
            </a:r>
            <a:br>
              <a:rPr b="1" i="0" lang="en" sz="5400" u="none" cap="none" strike="noStrike">
                <a:solidFill>
                  <a:srgbClr val="F8B7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5400" u="none" cap="none" strike="noStrike">
                <a:solidFill>
                  <a:srgbClr val="F8B7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1" lang="en" sz="5400">
                <a:solidFill>
                  <a:srgbClr val="F8B700"/>
                </a:solidFill>
              </a:rPr>
              <a:t>Cyber Recon</a:t>
            </a:r>
            <a:r>
              <a:rPr b="1" i="0" lang="en" sz="5400" u="none" cap="none" strike="noStrike">
                <a:solidFill>
                  <a:srgbClr val="F8B700"/>
                </a:solidFill>
                <a:latin typeface="Arial"/>
                <a:ea typeface="Arial"/>
                <a:cs typeface="Arial"/>
                <a:sym typeface="Arial"/>
              </a:rPr>
              <a:t>” </a:t>
            </a:r>
            <a:endParaRPr b="0" i="0" sz="3000" u="none" cap="none" strike="noStrike">
              <a:solidFill>
                <a:srgbClr val="F8B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5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</a:rPr>
              <a:t>‹#›</a:t>
            </a:fld>
            <a:endParaRPr sz="1400">
              <a:solidFill>
                <a:schemeClr val="dk1"/>
              </a:solidFill>
            </a:endParaRPr>
          </a:p>
        </p:txBody>
      </p:sp>
      <p:sp>
        <p:nvSpPr>
          <p:cNvPr id="135" name="Google Shape;135;p25"/>
          <p:cNvSpPr txBox="1"/>
          <p:nvPr/>
        </p:nvSpPr>
        <p:spPr>
          <a:xfrm>
            <a:off x="2903700" y="3633675"/>
            <a:ext cx="3336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Mentor:</a:t>
            </a:r>
            <a:r>
              <a:rPr lang="en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Karthik Srivathsan Sekar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lang="en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Client:</a:t>
            </a:r>
            <a:r>
              <a:rPr lang="en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HighViz Security LLC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34477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4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8" name="Google Shape;258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0985" y="4871101"/>
            <a:ext cx="3354836" cy="12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4" title="Technical Demo - Design Review 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36175" y="1253776"/>
            <a:ext cx="5664450" cy="31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4"/>
          <p:cNvSpPr txBox="1"/>
          <p:nvPr>
            <p:ph type="title"/>
          </p:nvPr>
        </p:nvSpPr>
        <p:spPr>
          <a:xfrm>
            <a:off x="625054" y="301075"/>
            <a:ext cx="78867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b="1" lang="en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Product Demo</a:t>
            </a:r>
            <a:endParaRPr sz="41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34477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5"/>
          <p:cNvSpPr txBox="1"/>
          <p:nvPr>
            <p:ph type="title"/>
          </p:nvPr>
        </p:nvSpPr>
        <p:spPr>
          <a:xfrm>
            <a:off x="628650" y="1595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Testing Plan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8" name="Google Shape;268;p35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9" name="Google Shape;269;p35"/>
          <p:cNvSpPr txBox="1"/>
          <p:nvPr>
            <p:ph idx="1" type="body"/>
          </p:nvPr>
        </p:nvSpPr>
        <p:spPr>
          <a:xfrm>
            <a:off x="628650" y="1369225"/>
            <a:ext cx="37797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Unit Testing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540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Test each module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540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Including our modified library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Integration Testing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540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Test the module interactions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540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Make sure they work as intended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5"/>
          <p:cNvSpPr txBox="1"/>
          <p:nvPr/>
        </p:nvSpPr>
        <p:spPr>
          <a:xfrm>
            <a:off x="4408350" y="1344925"/>
            <a:ext cx="3932700" cy="14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540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Usability Testing</a:t>
            </a:r>
            <a:endParaRPr>
              <a:solidFill>
                <a:schemeClr val="dk1"/>
              </a:solidFill>
            </a:endParaRPr>
          </a:p>
          <a:p>
            <a:pPr indent="-2540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Hand off the platform to the engineers to try out</a:t>
            </a:r>
            <a:endParaRPr>
              <a:solidFill>
                <a:schemeClr val="dk1"/>
              </a:solidFill>
            </a:endParaRPr>
          </a:p>
          <a:p>
            <a:pPr indent="-2540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Get feedback from the engineer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35" title="Untitled diagram-2025-11-13-02591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170907"/>
            <a:ext cx="9144003" cy="982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34477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6"/>
          <p:cNvSpPr txBox="1"/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Challenges &amp; Resolutions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9" name="Google Shape;279;p36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0" name="Google Shape;280;p36" title="accuracy_progression_post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425" y="1338275"/>
            <a:ext cx="5167468" cy="3428998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6"/>
          <p:cNvSpPr txBox="1"/>
          <p:nvPr/>
        </p:nvSpPr>
        <p:spPr>
          <a:xfrm>
            <a:off x="5742975" y="1478875"/>
            <a:ext cx="2996100" cy="29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</a:rPr>
              <a:t>Challenge – Overfitting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Duplicate PluginIDs/descriptions caused data leakage.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Inflated accuracy (98.6%) that wasn’t real.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</a:rPr>
              <a:t>Fix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Deduplicated by PluginID + description.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Added vulnerability categories to improve generalization.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34475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7"/>
          <p:cNvSpPr txBox="1"/>
          <p:nvPr>
            <p:ph type="title"/>
          </p:nvPr>
        </p:nvSpPr>
        <p:spPr>
          <a:xfrm>
            <a:off x="625054" y="301075"/>
            <a:ext cx="7886700" cy="52868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b="1" lang="en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Schedule</a:t>
            </a:r>
            <a:endParaRPr sz="4100">
              <a:solidFill>
                <a:schemeClr val="lt1"/>
              </a:solidFill>
            </a:endParaRPr>
          </a:p>
        </p:txBody>
      </p:sp>
      <p:sp>
        <p:nvSpPr>
          <p:cNvPr id="288" name="Google Shape;288;p37"/>
          <p:cNvSpPr txBox="1"/>
          <p:nvPr/>
        </p:nvSpPr>
        <p:spPr>
          <a:xfrm>
            <a:off x="607164" y="1303880"/>
            <a:ext cx="4573988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455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2455"/>
                </a:solidFill>
                <a:latin typeface="Arial"/>
                <a:ea typeface="Arial"/>
                <a:cs typeface="Arial"/>
                <a:sym typeface="Arial"/>
              </a:rPr>
              <a:t>Development Schedule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0985" y="4871101"/>
            <a:ext cx="3354836" cy="120133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7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chemeClr val="dk1"/>
              </a:solidFill>
            </a:endParaRPr>
          </a:p>
        </p:txBody>
      </p:sp>
      <p:pic>
        <p:nvPicPr>
          <p:cNvPr id="291" name="Google Shape;29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79517" y="1650125"/>
            <a:ext cx="5784990" cy="31639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92" name="Google Shape;292;p37"/>
          <p:cNvCxnSpPr/>
          <p:nvPr/>
        </p:nvCxnSpPr>
        <p:spPr>
          <a:xfrm>
            <a:off x="5531450" y="1857525"/>
            <a:ext cx="0" cy="2961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34475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8"/>
          <p:cNvSpPr txBox="1"/>
          <p:nvPr>
            <p:ph type="title"/>
          </p:nvPr>
        </p:nvSpPr>
        <p:spPr>
          <a:xfrm>
            <a:off x="625054" y="301075"/>
            <a:ext cx="7886700" cy="52868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b="1" lang="en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  <a:endParaRPr sz="4100">
              <a:solidFill>
                <a:schemeClr val="lt1"/>
              </a:solidFill>
            </a:endParaRPr>
          </a:p>
        </p:txBody>
      </p:sp>
      <p:pic>
        <p:nvPicPr>
          <p:cNvPr id="299" name="Google Shape;299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0985" y="4871101"/>
            <a:ext cx="3354836" cy="120133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8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chemeClr val="dk1"/>
              </a:solidFill>
            </a:endParaRPr>
          </a:p>
        </p:txBody>
      </p:sp>
      <p:sp>
        <p:nvSpPr>
          <p:cNvPr id="301" name="Google Shape;301;p38"/>
          <p:cNvSpPr txBox="1"/>
          <p:nvPr/>
        </p:nvSpPr>
        <p:spPr>
          <a:xfrm>
            <a:off x="825163" y="1460088"/>
            <a:ext cx="7493700" cy="27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Before Our Solution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Researching </a:t>
            </a:r>
            <a:r>
              <a:rPr lang="en">
                <a:solidFill>
                  <a:schemeClr val="dk1"/>
                </a:solidFill>
              </a:rPr>
              <a:t>new vulnerabilities takes too long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Reports are delayed until all vulnerabilities are checked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Bugs can’t be fixed quickly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After Our Solution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Accurate classifications of unknown vulnerabilities are found faster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Entire scans can be analyzed in minutes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System can be retrained as needed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More time for HighViz to do business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Going Forward</a:t>
            </a:r>
            <a:endParaRPr b="1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Ensuring results are as accurate as possible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Final documentation and deliverables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9"/>
          <p:cNvSpPr txBox="1"/>
          <p:nvPr>
            <p:ph type="ctrTitle"/>
          </p:nvPr>
        </p:nvSpPr>
        <p:spPr>
          <a:xfrm>
            <a:off x="1156368" y="1950720"/>
            <a:ext cx="6858000" cy="85022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455"/>
              </a:buClr>
              <a:buSzPts val="5600"/>
              <a:buFont typeface="Arial"/>
              <a:buNone/>
            </a:pPr>
            <a:r>
              <a:rPr b="1" lang="en" sz="5600">
                <a:solidFill>
                  <a:srgbClr val="002455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sz="5600"/>
          </a:p>
        </p:txBody>
      </p:sp>
      <p:pic>
        <p:nvPicPr>
          <p:cNvPr id="309" name="Google Shape;309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6318" y="4707080"/>
            <a:ext cx="3311364" cy="164174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</a:rPr>
              <a:t>‹#›</a:t>
            </a:fld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34477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6"/>
          <p:cNvSpPr txBox="1"/>
          <p:nvPr>
            <p:ph type="title"/>
          </p:nvPr>
        </p:nvSpPr>
        <p:spPr>
          <a:xfrm>
            <a:off x="625054" y="301075"/>
            <a:ext cx="7886700" cy="528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b="1" lang="en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Meet the Team</a:t>
            </a:r>
            <a:endParaRPr sz="4100">
              <a:solidFill>
                <a:schemeClr val="lt1"/>
              </a:solidFill>
            </a:endParaRPr>
          </a:p>
        </p:txBody>
      </p:sp>
      <p:pic>
        <p:nvPicPr>
          <p:cNvPr id="143" name="Google Shape;14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0985" y="4871101"/>
            <a:ext cx="3354836" cy="12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6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</a:rPr>
              <a:t>‹#›</a:t>
            </a:fld>
            <a:endParaRPr sz="1400">
              <a:solidFill>
                <a:schemeClr val="dk1"/>
              </a:solidFill>
            </a:endParaRPr>
          </a:p>
        </p:txBody>
      </p:sp>
      <p:sp>
        <p:nvSpPr>
          <p:cNvPr id="145" name="Google Shape;145;p26"/>
          <p:cNvSpPr/>
          <p:nvPr/>
        </p:nvSpPr>
        <p:spPr>
          <a:xfrm>
            <a:off x="228600" y="1672025"/>
            <a:ext cx="2101200" cy="2780700"/>
          </a:xfrm>
          <a:prstGeom prst="roundRect">
            <a:avLst>
              <a:gd fmla="val 9631" name="adj"/>
            </a:avLst>
          </a:prstGeom>
          <a:solidFill>
            <a:srgbClr val="0024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46" name="Google Shape;146;p26"/>
          <p:cNvSpPr/>
          <p:nvPr/>
        </p:nvSpPr>
        <p:spPr>
          <a:xfrm>
            <a:off x="2423700" y="1672025"/>
            <a:ext cx="2101200" cy="2780700"/>
          </a:xfrm>
          <a:prstGeom prst="roundRect">
            <a:avLst>
              <a:gd fmla="val 9631" name="adj"/>
            </a:avLst>
          </a:prstGeom>
          <a:solidFill>
            <a:srgbClr val="0024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47" name="Google Shape;147;p26"/>
          <p:cNvSpPr/>
          <p:nvPr/>
        </p:nvSpPr>
        <p:spPr>
          <a:xfrm>
            <a:off x="4618800" y="1672025"/>
            <a:ext cx="2101200" cy="2780700"/>
          </a:xfrm>
          <a:prstGeom prst="roundRect">
            <a:avLst>
              <a:gd fmla="val 9631" name="adj"/>
            </a:avLst>
          </a:prstGeom>
          <a:solidFill>
            <a:srgbClr val="0024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48" name="Google Shape;148;p26"/>
          <p:cNvSpPr/>
          <p:nvPr/>
        </p:nvSpPr>
        <p:spPr>
          <a:xfrm>
            <a:off x="6813900" y="1672025"/>
            <a:ext cx="2101200" cy="2780700"/>
          </a:xfrm>
          <a:prstGeom prst="roundRect">
            <a:avLst>
              <a:gd fmla="val 9631" name="adj"/>
            </a:avLst>
          </a:prstGeom>
          <a:solidFill>
            <a:srgbClr val="0024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49" name="Google Shape;149;p26"/>
          <p:cNvSpPr txBox="1"/>
          <p:nvPr/>
        </p:nvSpPr>
        <p:spPr>
          <a:xfrm>
            <a:off x="426700" y="3319716"/>
            <a:ext cx="1761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8B700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Zachary Garza</a:t>
            </a:r>
            <a:endParaRPr sz="1600">
              <a:solidFill>
                <a:srgbClr val="F8B700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  <p:sp>
        <p:nvSpPr>
          <p:cNvPr id="150" name="Google Shape;150;p26"/>
          <p:cNvSpPr txBox="1"/>
          <p:nvPr/>
        </p:nvSpPr>
        <p:spPr>
          <a:xfrm>
            <a:off x="426700" y="3546990"/>
            <a:ext cx="1761900" cy="1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Team Lead / QA</a:t>
            </a:r>
            <a:endParaRPr sz="1200">
              <a:solidFill>
                <a:srgbClr val="FFFFFF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  <p:sp>
        <p:nvSpPr>
          <p:cNvPr id="151" name="Google Shape;151;p26"/>
          <p:cNvSpPr txBox="1"/>
          <p:nvPr/>
        </p:nvSpPr>
        <p:spPr>
          <a:xfrm>
            <a:off x="426700" y="3789675"/>
            <a:ext cx="17619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Computer Science major with strengths in programming, teamwork, and leadership.</a:t>
            </a:r>
            <a:endParaRPr sz="1000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52" name="Google Shape;152;p26"/>
          <p:cNvSpPr txBox="1"/>
          <p:nvPr/>
        </p:nvSpPr>
        <p:spPr>
          <a:xfrm>
            <a:off x="2621800" y="3319721"/>
            <a:ext cx="1761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8B700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Sean Weston</a:t>
            </a:r>
            <a:endParaRPr sz="1600">
              <a:solidFill>
                <a:srgbClr val="F8B700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  <p:sp>
        <p:nvSpPr>
          <p:cNvPr id="153" name="Google Shape;153;p26"/>
          <p:cNvSpPr txBox="1"/>
          <p:nvPr/>
        </p:nvSpPr>
        <p:spPr>
          <a:xfrm>
            <a:off x="2632100" y="3789675"/>
            <a:ext cx="17415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Software Engineering major skilled in development and project collaboration.</a:t>
            </a:r>
            <a:endParaRPr sz="1000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54" name="Google Shape;154;p26"/>
          <p:cNvSpPr txBox="1"/>
          <p:nvPr/>
        </p:nvSpPr>
        <p:spPr>
          <a:xfrm>
            <a:off x="4816900" y="3319721"/>
            <a:ext cx="1761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8B700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Christian Butler</a:t>
            </a:r>
            <a:endParaRPr sz="1600">
              <a:solidFill>
                <a:srgbClr val="F8B700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  <p:sp>
        <p:nvSpPr>
          <p:cNvPr id="155" name="Google Shape;155;p26"/>
          <p:cNvSpPr txBox="1"/>
          <p:nvPr/>
        </p:nvSpPr>
        <p:spPr>
          <a:xfrm>
            <a:off x="4811850" y="3789675"/>
            <a:ext cx="17619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Computer Science major with a Cybersecurity minor and interest in AI and research.</a:t>
            </a:r>
            <a:endParaRPr sz="1000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56" name="Google Shape;156;p26"/>
          <p:cNvSpPr txBox="1"/>
          <p:nvPr/>
        </p:nvSpPr>
        <p:spPr>
          <a:xfrm>
            <a:off x="7012000" y="3319721"/>
            <a:ext cx="1761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8B700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Jared Kagie</a:t>
            </a:r>
            <a:endParaRPr sz="1600">
              <a:solidFill>
                <a:srgbClr val="F8B700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  <p:sp>
        <p:nvSpPr>
          <p:cNvPr id="157" name="Google Shape;157;p26"/>
          <p:cNvSpPr txBox="1"/>
          <p:nvPr/>
        </p:nvSpPr>
        <p:spPr>
          <a:xfrm>
            <a:off x="7012000" y="3789675"/>
            <a:ext cx="17619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Software Engineering major focused on coding, problem solving, and technical growth.</a:t>
            </a:r>
            <a:endParaRPr sz="1000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875" y="1801500"/>
            <a:ext cx="1118639" cy="136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9575" y="1801500"/>
            <a:ext cx="1029858" cy="136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14525" y="1801500"/>
            <a:ext cx="1109761" cy="136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6"/>
          <p:cNvPicPr preferRelativeResize="0"/>
          <p:nvPr/>
        </p:nvPicPr>
        <p:blipFill rotWithShape="1">
          <a:blip r:embed="rId8">
            <a:alphaModFix/>
          </a:blip>
          <a:srcRect b="0" l="3803" r="10528" t="0"/>
          <a:stretch/>
        </p:blipFill>
        <p:spPr>
          <a:xfrm>
            <a:off x="2919425" y="1832650"/>
            <a:ext cx="1109750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6"/>
          <p:cNvSpPr txBox="1"/>
          <p:nvPr/>
        </p:nvSpPr>
        <p:spPr>
          <a:xfrm>
            <a:off x="2621800" y="3546990"/>
            <a:ext cx="1761900" cy="1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Debugging &amp; Logging</a:t>
            </a:r>
            <a:endParaRPr sz="1200">
              <a:solidFill>
                <a:srgbClr val="FFFFFF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  <p:sp>
        <p:nvSpPr>
          <p:cNvPr id="163" name="Google Shape;163;p26"/>
          <p:cNvSpPr txBox="1"/>
          <p:nvPr/>
        </p:nvSpPr>
        <p:spPr>
          <a:xfrm>
            <a:off x="4816900" y="3546990"/>
            <a:ext cx="1761900" cy="1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Machine Learning Lead</a:t>
            </a:r>
            <a:endParaRPr sz="1200">
              <a:solidFill>
                <a:srgbClr val="FFFFFF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  <p:sp>
        <p:nvSpPr>
          <p:cNvPr id="164" name="Google Shape;164;p26"/>
          <p:cNvSpPr txBox="1"/>
          <p:nvPr/>
        </p:nvSpPr>
        <p:spPr>
          <a:xfrm>
            <a:off x="7012000" y="3546990"/>
            <a:ext cx="1761900" cy="1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Testing</a:t>
            </a:r>
            <a:endParaRPr sz="1200">
              <a:solidFill>
                <a:srgbClr val="FFFFFF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34475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7"/>
          <p:cNvSpPr txBox="1"/>
          <p:nvPr>
            <p:ph type="title"/>
          </p:nvPr>
        </p:nvSpPr>
        <p:spPr>
          <a:xfrm>
            <a:off x="625054" y="301075"/>
            <a:ext cx="78867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b="1" lang="en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Matters</a:t>
            </a:r>
            <a:endParaRPr sz="4100">
              <a:solidFill>
                <a:schemeClr val="lt1"/>
              </a:solidFill>
            </a:endParaRPr>
          </a:p>
        </p:txBody>
      </p:sp>
      <p:sp>
        <p:nvSpPr>
          <p:cNvPr id="172" name="Google Shape;172;p27"/>
          <p:cNvSpPr txBox="1"/>
          <p:nvPr/>
        </p:nvSpPr>
        <p:spPr>
          <a:xfrm>
            <a:off x="2781000" y="1427450"/>
            <a:ext cx="3574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66"/>
              </a:buClr>
              <a:buSzPts val="1400"/>
              <a:buFont typeface="Arial"/>
              <a:buNone/>
            </a:pPr>
            <a:r>
              <a:rPr lang="en" sz="1800">
                <a:solidFill>
                  <a:srgbClr val="003466"/>
                </a:solidFill>
              </a:rPr>
              <a:t>Cybersecurity is a Growing Need</a:t>
            </a:r>
            <a:endParaRPr b="0" i="0" sz="1800" cap="none" strike="noStrike">
              <a:solidFill>
                <a:srgbClr val="0034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0985" y="4871101"/>
            <a:ext cx="3354836" cy="12013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</a:rPr>
              <a:t>‹#›</a:t>
            </a:fld>
            <a:endParaRPr sz="1400">
              <a:solidFill>
                <a:schemeClr val="dk1"/>
              </a:solidFill>
            </a:endParaRPr>
          </a:p>
        </p:txBody>
      </p:sp>
      <p:sp>
        <p:nvSpPr>
          <p:cNvPr id="175" name="Google Shape;175;p27"/>
          <p:cNvSpPr txBox="1"/>
          <p:nvPr/>
        </p:nvSpPr>
        <p:spPr>
          <a:xfrm>
            <a:off x="2746075" y="1986450"/>
            <a:ext cx="3651900" cy="17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66"/>
              </a:buClr>
              <a:buSzPts val="1400"/>
              <a:buChar char="●"/>
            </a:pPr>
            <a:r>
              <a:rPr lang="en">
                <a:solidFill>
                  <a:srgbClr val="003466"/>
                </a:solidFill>
              </a:rPr>
              <a:t>Cybersecurity is a growing concern in today’s technological world</a:t>
            </a:r>
            <a:endParaRPr>
              <a:solidFill>
                <a:srgbClr val="003466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66"/>
              </a:buClr>
              <a:buSzPts val="1400"/>
              <a:buChar char="●"/>
            </a:pPr>
            <a:r>
              <a:rPr lang="en">
                <a:solidFill>
                  <a:srgbClr val="003466"/>
                </a:solidFill>
              </a:rPr>
              <a:t>Applications and websites need to be secure</a:t>
            </a:r>
            <a:endParaRPr>
              <a:solidFill>
                <a:srgbClr val="003466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66"/>
              </a:buClr>
              <a:buSzPts val="1400"/>
              <a:buChar char="●"/>
            </a:pPr>
            <a:r>
              <a:rPr lang="en">
                <a:solidFill>
                  <a:srgbClr val="003466"/>
                </a:solidFill>
              </a:rPr>
              <a:t>Nowadays, over 6.04 billion people are connected to the internet</a:t>
            </a:r>
            <a:r>
              <a:rPr lang="en" sz="600">
                <a:solidFill>
                  <a:srgbClr val="003466"/>
                </a:solidFill>
              </a:rPr>
              <a:t>[1]</a:t>
            </a:r>
            <a:endParaRPr sz="600">
              <a:solidFill>
                <a:srgbClr val="003466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66"/>
              </a:buClr>
              <a:buSzPts val="1400"/>
              <a:buChar char="●"/>
            </a:pPr>
            <a:r>
              <a:rPr lang="en">
                <a:solidFill>
                  <a:srgbClr val="003466"/>
                </a:solidFill>
              </a:rPr>
              <a:t>The security of individuals is no longer a suggestion, it’s a requirement</a:t>
            </a:r>
            <a:endParaRPr>
              <a:solidFill>
                <a:srgbClr val="003466"/>
              </a:solidFill>
            </a:endParaRPr>
          </a:p>
        </p:txBody>
      </p:sp>
      <p:pic>
        <p:nvPicPr>
          <p:cNvPr id="176" name="Google Shape;176;p27" title="slide-process-intro.drawi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9925" y="3887338"/>
            <a:ext cx="5791200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7"/>
          <p:cNvSpPr txBox="1"/>
          <p:nvPr/>
        </p:nvSpPr>
        <p:spPr>
          <a:xfrm>
            <a:off x="3157650" y="4599575"/>
            <a:ext cx="28215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888888"/>
                </a:solidFill>
              </a:rPr>
              <a:t>[1] https://www.statista.com/statistics/617136/digital-population-worldwide/</a:t>
            </a:r>
            <a:endParaRPr sz="600"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34477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8"/>
          <p:cNvSpPr txBox="1"/>
          <p:nvPr>
            <p:ph type="title"/>
          </p:nvPr>
        </p:nvSpPr>
        <p:spPr>
          <a:xfrm>
            <a:off x="625054" y="301075"/>
            <a:ext cx="7886700" cy="528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b="1" lang="en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</a:t>
            </a:r>
            <a:r>
              <a:rPr b="1" lang="en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  <a:endParaRPr sz="4100">
              <a:solidFill>
                <a:schemeClr val="lt1"/>
              </a:solidFill>
            </a:endParaRPr>
          </a:p>
        </p:txBody>
      </p:sp>
      <p:pic>
        <p:nvPicPr>
          <p:cNvPr id="185" name="Google Shape;18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0985" y="4871101"/>
            <a:ext cx="3354836" cy="12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8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</a:rPr>
              <a:t>‹#›</a:t>
            </a:fld>
            <a:endParaRPr sz="1400">
              <a:solidFill>
                <a:schemeClr val="dk1"/>
              </a:solidFill>
            </a:endParaRPr>
          </a:p>
        </p:txBody>
      </p:sp>
      <p:grpSp>
        <p:nvGrpSpPr>
          <p:cNvPr id="187" name="Google Shape;187;p28"/>
          <p:cNvGrpSpPr/>
          <p:nvPr/>
        </p:nvGrpSpPr>
        <p:grpSpPr>
          <a:xfrm>
            <a:off x="5434700" y="1505338"/>
            <a:ext cx="3240000" cy="3084600"/>
            <a:chOff x="5527925" y="1682675"/>
            <a:chExt cx="3240000" cy="3084600"/>
          </a:xfrm>
        </p:grpSpPr>
        <p:sp>
          <p:nvSpPr>
            <p:cNvPr id="188" name="Google Shape;188;p28"/>
            <p:cNvSpPr/>
            <p:nvPr/>
          </p:nvSpPr>
          <p:spPr>
            <a:xfrm>
              <a:off x="5527925" y="1682675"/>
              <a:ext cx="3240000" cy="3084600"/>
            </a:xfrm>
            <a:prstGeom prst="roundRect">
              <a:avLst>
                <a:gd fmla="val 16667" name="adj"/>
              </a:avLst>
            </a:prstGeom>
            <a:solidFill>
              <a:srgbClr val="003466"/>
            </a:solidFill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3466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9" name="Google Shape;189;p28" title="headshot-belisle-sml.jp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128750" y="2147025"/>
              <a:ext cx="2038350" cy="247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2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957300" y="1831813"/>
              <a:ext cx="2381250" cy="171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1" name="Google Shape;191;p28"/>
          <p:cNvSpPr txBox="1"/>
          <p:nvPr/>
        </p:nvSpPr>
        <p:spPr>
          <a:xfrm>
            <a:off x="810600" y="1612000"/>
            <a:ext cx="3859800" cy="28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Rick Belisle is the CEO and co-founder of the company with over 25 years of experience.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Had training from the Army in cyber-warfare and created the first defense unit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Other co-founders include </a:t>
            </a:r>
            <a:r>
              <a:rPr lang="en"/>
              <a:t>Greg</a:t>
            </a:r>
            <a:r>
              <a:rPr lang="en">
                <a:solidFill>
                  <a:srgbClr val="000000"/>
                </a:solidFill>
              </a:rPr>
              <a:t> Johnson, Scott Miles, and Marty Sells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To identify vulnerabilities, our client uses a program called Nessus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34475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9"/>
          <p:cNvSpPr txBox="1"/>
          <p:nvPr>
            <p:ph type="title"/>
          </p:nvPr>
        </p:nvSpPr>
        <p:spPr>
          <a:xfrm>
            <a:off x="625054" y="301075"/>
            <a:ext cx="78867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b="1" lang="en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Problem</a:t>
            </a:r>
            <a:endParaRPr sz="4100">
              <a:solidFill>
                <a:schemeClr val="lt1"/>
              </a:solidFill>
            </a:endParaRPr>
          </a:p>
        </p:txBody>
      </p:sp>
      <p:sp>
        <p:nvSpPr>
          <p:cNvPr id="199" name="Google Shape;199;p29"/>
          <p:cNvSpPr txBox="1"/>
          <p:nvPr/>
        </p:nvSpPr>
        <p:spPr>
          <a:xfrm>
            <a:off x="1880725" y="1409700"/>
            <a:ext cx="53826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66"/>
              </a:buClr>
              <a:buSzPts val="1400"/>
              <a:buFont typeface="Arial"/>
              <a:buNone/>
            </a:pPr>
            <a:r>
              <a:rPr lang="en" sz="1800" u="sng">
                <a:solidFill>
                  <a:srgbClr val="003466"/>
                </a:solidFill>
              </a:rPr>
              <a:t>Cybersecurity Vulnerability Analysis is Tedious</a:t>
            </a:r>
            <a:endParaRPr b="0" i="0" sz="1800" u="sng" cap="none" strike="noStrike">
              <a:solidFill>
                <a:srgbClr val="0034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0985" y="4871101"/>
            <a:ext cx="3354836" cy="12013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</a:rPr>
              <a:t>‹#›</a:t>
            </a:fld>
            <a:endParaRPr sz="1400">
              <a:solidFill>
                <a:schemeClr val="dk1"/>
              </a:solidFill>
            </a:endParaRPr>
          </a:p>
        </p:txBody>
      </p:sp>
      <p:sp>
        <p:nvSpPr>
          <p:cNvPr id="202" name="Google Shape;202;p29"/>
          <p:cNvSpPr txBox="1"/>
          <p:nvPr/>
        </p:nvSpPr>
        <p:spPr>
          <a:xfrm>
            <a:off x="2746075" y="1986450"/>
            <a:ext cx="3711900" cy="20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66"/>
              </a:buClr>
              <a:buSzPts val="1400"/>
              <a:buChar char="●"/>
            </a:pPr>
            <a:r>
              <a:rPr lang="en">
                <a:solidFill>
                  <a:srgbClr val="003466"/>
                </a:solidFill>
              </a:rPr>
              <a:t>Our client uses Nessus to scan for vulnerabilities</a:t>
            </a:r>
            <a:endParaRPr>
              <a:solidFill>
                <a:srgbClr val="003466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3466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66"/>
              </a:buClr>
              <a:buSzPts val="1400"/>
              <a:buChar char="●"/>
            </a:pPr>
            <a:r>
              <a:rPr lang="en">
                <a:solidFill>
                  <a:srgbClr val="003466"/>
                </a:solidFill>
              </a:rPr>
              <a:t>When new, unknown vulnerabilities are detected, it takes hours to research</a:t>
            </a:r>
            <a:endParaRPr>
              <a:solidFill>
                <a:srgbClr val="003466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3466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66"/>
              </a:buClr>
              <a:buSzPts val="1400"/>
              <a:buChar char="●"/>
            </a:pPr>
            <a:r>
              <a:rPr lang="en">
                <a:solidFill>
                  <a:srgbClr val="003466"/>
                </a:solidFill>
              </a:rPr>
              <a:t>Severity scores need to be adjusted</a:t>
            </a:r>
            <a:endParaRPr>
              <a:solidFill>
                <a:srgbClr val="003466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3466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66"/>
              </a:buClr>
              <a:buSzPts val="1400"/>
              <a:buChar char="●"/>
            </a:pPr>
            <a:r>
              <a:rPr lang="en">
                <a:solidFill>
                  <a:srgbClr val="003466"/>
                </a:solidFill>
              </a:rPr>
              <a:t>Time NEEDS to be saved</a:t>
            </a:r>
            <a:endParaRPr>
              <a:solidFill>
                <a:srgbClr val="003466"/>
              </a:solidFill>
            </a:endParaRPr>
          </a:p>
        </p:txBody>
      </p:sp>
      <p:sp>
        <p:nvSpPr>
          <p:cNvPr id="203" name="Google Shape;203;p29"/>
          <p:cNvSpPr txBox="1"/>
          <p:nvPr/>
        </p:nvSpPr>
        <p:spPr>
          <a:xfrm>
            <a:off x="3157650" y="4599575"/>
            <a:ext cx="28215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888888"/>
                </a:solidFill>
              </a:rPr>
              <a:t>[1] https://www.statista.com/statistics/617136/digital-population-worldwide/</a:t>
            </a:r>
            <a:endParaRPr sz="600"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34475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0"/>
          <p:cNvSpPr txBox="1"/>
          <p:nvPr>
            <p:ph type="title"/>
          </p:nvPr>
        </p:nvSpPr>
        <p:spPr>
          <a:xfrm>
            <a:off x="625054" y="301075"/>
            <a:ext cx="78867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b="1" lang="en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Requirements Review</a:t>
            </a:r>
            <a:endParaRPr sz="4100">
              <a:solidFill>
                <a:schemeClr val="lt1"/>
              </a:solidFill>
            </a:endParaRPr>
          </a:p>
        </p:txBody>
      </p:sp>
      <p:pic>
        <p:nvPicPr>
          <p:cNvPr id="211" name="Google Shape;21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0985" y="4871101"/>
            <a:ext cx="3354836" cy="12013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</a:rPr>
              <a:t>‹#›</a:t>
            </a:fld>
            <a:endParaRPr sz="1400">
              <a:solidFill>
                <a:schemeClr val="dk1"/>
              </a:solidFill>
            </a:endParaRPr>
          </a:p>
        </p:txBody>
      </p:sp>
      <p:sp>
        <p:nvSpPr>
          <p:cNvPr id="213" name="Google Shape;213;p30"/>
          <p:cNvSpPr txBox="1"/>
          <p:nvPr/>
        </p:nvSpPr>
        <p:spPr>
          <a:xfrm>
            <a:off x="3157650" y="4599575"/>
            <a:ext cx="28215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888888"/>
                </a:solidFill>
              </a:rPr>
              <a:t>[1] https://www.statista.com/statistics/617136/digital-population-worldwide/</a:t>
            </a:r>
            <a:endParaRPr sz="600">
              <a:solidFill>
                <a:srgbClr val="888888"/>
              </a:solidFill>
            </a:endParaRPr>
          </a:p>
        </p:txBody>
      </p:sp>
      <p:sp>
        <p:nvSpPr>
          <p:cNvPr id="214" name="Google Shape;214;p30"/>
          <p:cNvSpPr txBox="1"/>
          <p:nvPr/>
        </p:nvSpPr>
        <p:spPr>
          <a:xfrm>
            <a:off x="200800" y="1338025"/>
            <a:ext cx="5383200" cy="28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Classify vulnerabilities as Lower / Keep / Raise.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Run Nessus scans </a:t>
            </a:r>
            <a:r>
              <a:rPr lang="en">
                <a:solidFill>
                  <a:schemeClr val="dk1"/>
                </a:solidFill>
              </a:rPr>
              <a:t>→</a:t>
            </a:r>
            <a:r>
              <a:rPr lang="en">
                <a:solidFill>
                  <a:schemeClr val="dk1"/>
                </a:solidFill>
              </a:rPr>
              <a:t> generate enriched reports.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Include lookups from NVD, GitHub PoCs, and CVE data.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Apply HighViz internal severity mappings.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3850" y="1338025"/>
            <a:ext cx="1579175" cy="157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11175" y="1422762"/>
            <a:ext cx="1409701" cy="140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30875" y="3181449"/>
            <a:ext cx="3533800" cy="10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34477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1"/>
          <p:cNvSpPr txBox="1"/>
          <p:nvPr>
            <p:ph type="title"/>
          </p:nvPr>
        </p:nvSpPr>
        <p:spPr>
          <a:xfrm>
            <a:off x="625054" y="301075"/>
            <a:ext cx="7886700" cy="528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b="1" lang="en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Solution</a:t>
            </a:r>
            <a:endParaRPr sz="4100">
              <a:solidFill>
                <a:schemeClr val="lt1"/>
              </a:solidFill>
            </a:endParaRPr>
          </a:p>
        </p:txBody>
      </p:sp>
      <p:sp>
        <p:nvSpPr>
          <p:cNvPr id="225" name="Google Shape;225;p31"/>
          <p:cNvSpPr txBox="1"/>
          <p:nvPr/>
        </p:nvSpPr>
        <p:spPr>
          <a:xfrm>
            <a:off x="908025" y="1409700"/>
            <a:ext cx="71520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66"/>
              </a:buClr>
              <a:buSzPts val="1400"/>
              <a:buChar char="●"/>
            </a:pPr>
            <a:r>
              <a:rPr lang="en">
                <a:solidFill>
                  <a:srgbClr val="003466"/>
                </a:solidFill>
              </a:rPr>
              <a:t>An intelligent vulnerability processing system that integrates AI/ML capabilities directly into the existing Nessus workflow</a:t>
            </a:r>
            <a:endParaRPr>
              <a:solidFill>
                <a:srgbClr val="003466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66"/>
              </a:buClr>
              <a:buSzPts val="1400"/>
              <a:buChar char="●"/>
            </a:pPr>
            <a:r>
              <a:rPr lang="en">
                <a:solidFill>
                  <a:srgbClr val="003466"/>
                </a:solidFill>
              </a:rPr>
              <a:t>Fully Integrated command line interface for easy use and simplification</a:t>
            </a:r>
            <a:endParaRPr>
              <a:solidFill>
                <a:srgbClr val="003466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66"/>
              </a:buClr>
              <a:buSzPts val="1400"/>
              <a:buChar char="●"/>
            </a:pPr>
            <a:r>
              <a:rPr lang="en">
                <a:solidFill>
                  <a:srgbClr val="003466"/>
                </a:solidFill>
              </a:rPr>
              <a:t>Real-time threat intelligence enrichment</a:t>
            </a:r>
            <a:endParaRPr>
              <a:solidFill>
                <a:srgbClr val="003466"/>
              </a:solidFill>
            </a:endParaRPr>
          </a:p>
        </p:txBody>
      </p:sp>
      <p:pic>
        <p:nvPicPr>
          <p:cNvPr id="226" name="Google Shape;226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0985" y="4878397"/>
            <a:ext cx="3354836" cy="12013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1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chemeClr val="dk1"/>
              </a:solidFill>
            </a:endParaRPr>
          </a:p>
        </p:txBody>
      </p:sp>
      <p:pic>
        <p:nvPicPr>
          <p:cNvPr id="228" name="Google Shape;22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4076" y="2361537"/>
            <a:ext cx="6975877" cy="238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34477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2"/>
          <p:cNvSpPr txBox="1"/>
          <p:nvPr>
            <p:ph type="title"/>
          </p:nvPr>
        </p:nvSpPr>
        <p:spPr>
          <a:xfrm>
            <a:off x="625054" y="301075"/>
            <a:ext cx="7886700" cy="528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b="1" lang="en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Implementation Details</a:t>
            </a:r>
            <a:endParaRPr sz="4100">
              <a:solidFill>
                <a:schemeClr val="lt1"/>
              </a:solidFill>
            </a:endParaRPr>
          </a:p>
        </p:txBody>
      </p:sp>
      <p:pic>
        <p:nvPicPr>
          <p:cNvPr id="236" name="Google Shape;236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0985" y="4871101"/>
            <a:ext cx="3354836" cy="120133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2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8" name="Google Shape;238;p32"/>
          <p:cNvSpPr txBox="1"/>
          <p:nvPr/>
        </p:nvSpPr>
        <p:spPr>
          <a:xfrm>
            <a:off x="406200" y="1465225"/>
            <a:ext cx="245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Three layers to the design: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9" name="Google Shape;239;p32"/>
          <p:cNvSpPr txBox="1"/>
          <p:nvPr/>
        </p:nvSpPr>
        <p:spPr>
          <a:xfrm>
            <a:off x="5059875" y="1465213"/>
            <a:ext cx="37896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Input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Nessus Parser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Existing HighViz Integration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Processing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Main Vulnerability Processor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ML Model Manager (Scikit-learn)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Intelligence Enrichment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Anomaly</a:t>
            </a:r>
            <a:r>
              <a:rPr lang="en">
                <a:solidFill>
                  <a:schemeClr val="dk1"/>
                </a:solidFill>
              </a:rPr>
              <a:t> Detection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Output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Multi-format report generator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Unknown Finding verification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Backup Management/Logging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40" name="Google Shape;24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200" y="2101725"/>
            <a:ext cx="4653676" cy="207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34475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3"/>
          <p:cNvSpPr txBox="1"/>
          <p:nvPr>
            <p:ph type="title"/>
          </p:nvPr>
        </p:nvSpPr>
        <p:spPr>
          <a:xfrm>
            <a:off x="625054" y="301075"/>
            <a:ext cx="78867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b="1" lang="en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Implementation Details</a:t>
            </a:r>
            <a:endParaRPr sz="4100">
              <a:solidFill>
                <a:schemeClr val="lt1"/>
              </a:solidFill>
            </a:endParaRPr>
          </a:p>
        </p:txBody>
      </p:sp>
      <p:pic>
        <p:nvPicPr>
          <p:cNvPr id="248" name="Google Shape;24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0985" y="4871101"/>
            <a:ext cx="3354836" cy="120134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0" name="Google Shape;250;p33"/>
          <p:cNvSpPr txBox="1"/>
          <p:nvPr/>
        </p:nvSpPr>
        <p:spPr>
          <a:xfrm>
            <a:off x="2160463" y="1680688"/>
            <a:ext cx="48231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Vulnerability Processor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Main workflow of the system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Manages AI learning feedback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AI Risk Assessor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Severity Prediction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Anomaly detection on </a:t>
            </a:r>
            <a:r>
              <a:rPr lang="en">
                <a:solidFill>
                  <a:schemeClr val="dk1"/>
                </a:solidFill>
              </a:rPr>
              <a:t>unknown</a:t>
            </a:r>
            <a:r>
              <a:rPr lang="en">
                <a:solidFill>
                  <a:schemeClr val="dk1"/>
                </a:solidFill>
              </a:rPr>
              <a:t> finding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EPSS, NVD, KEV, and PoC GitHub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Findings Mapper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Automatic backup system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Integrated using existing HighViz Mapping file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C6694590A081469E7559D73AB18B79" ma:contentTypeVersion="8" ma:contentTypeDescription="Create a new document." ma:contentTypeScope="" ma:versionID="eab425117fe5243a060db7cd00dd1543">
  <xsd:schema xmlns:xsd="http://www.w3.org/2001/XMLSchema" xmlns:xs="http://www.w3.org/2001/XMLSchema" xmlns:p="http://schemas.microsoft.com/office/2006/metadata/properties" xmlns:ns2="58811485-7820-444a-948e-0f6088b94580" targetNamespace="http://schemas.microsoft.com/office/2006/metadata/properties" ma:root="true" ma:fieldsID="fb2b0c9440cc6ca08c4de78ec78f0238" ns2:_="">
    <xsd:import namespace="58811485-7820-444a-948e-0f6088b945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11485-7820-444a-948e-0f6088b945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D55884-0ECC-41A6-BDC0-2D407D145BD3}"/>
</file>

<file path=customXml/itemProps2.xml><?xml version="1.0" encoding="utf-8"?>
<ds:datastoreItem xmlns:ds="http://schemas.openxmlformats.org/officeDocument/2006/customXml" ds:itemID="{8510091B-0353-4817-A206-8E05B1922745}"/>
</file>

<file path=customXml/itemProps3.xml><?xml version="1.0" encoding="utf-8"?>
<ds:datastoreItem xmlns:ds="http://schemas.openxmlformats.org/officeDocument/2006/customXml" ds:itemID="{694D7B9D-D6FF-4E7C-99CE-C7111D9BDCE3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0x01010086C6694590A081469E7559D73AB18B79</vt:lpwstr>
  </property>
</Properties>
</file>