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Lst>
  <p:sldSz cy="5143500" cx="9144000"/>
  <p:notesSz cx="6858000" cy="9144000"/>
  <p:embeddedFontLst>
    <p:embeddedFont>
      <p:font typeface="Roboto"/>
      <p:regular r:id="rId19"/>
      <p:bold r:id="rId20"/>
      <p:italic r:id="rId21"/>
      <p:boldItalic r:id="rId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Author clrIdx="0" id="0" initials="" lastIdx="2" name="Carl Porter"/>
  <p:cmAuthor clrIdx="1" id="1" initials="" lastIdx="1" name="Colton Spector"/>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oboto-bold.fntdata"/><Relationship Id="rId11" Type="http://schemas.openxmlformats.org/officeDocument/2006/relationships/slide" Target="slides/slide5.xml"/><Relationship Id="rId22" Type="http://schemas.openxmlformats.org/officeDocument/2006/relationships/font" Target="fonts/Roboto-boldItalic.fntdata"/><Relationship Id="rId10" Type="http://schemas.openxmlformats.org/officeDocument/2006/relationships/slide" Target="slides/slide4.xml"/><Relationship Id="rId21" Type="http://schemas.openxmlformats.org/officeDocument/2006/relationships/font" Target="fonts/Roboto-italic.fntdata"/><Relationship Id="rId13" Type="http://schemas.openxmlformats.org/officeDocument/2006/relationships/slide" Target="slides/slide7.xml"/><Relationship Id="rId12" Type="http://schemas.openxmlformats.org/officeDocument/2006/relationships/slide" Target="slides/slide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5" Type="http://schemas.openxmlformats.org/officeDocument/2006/relationships/slideMaster" Target="slideMasters/slideMaster1.xml"/><Relationship Id="rId19" Type="http://schemas.openxmlformats.org/officeDocument/2006/relationships/font" Target="fonts/Roboto-regular.fntdata"/><Relationship Id="rId6" Type="http://schemas.openxmlformats.org/officeDocument/2006/relationships/notesMaster" Target="notesMasters/notesMaster1.xml"/><Relationship Id="rId18" Type="http://schemas.openxmlformats.org/officeDocument/2006/relationships/slide" Target="slides/slide12.xml"/><Relationship Id="rId7" Type="http://schemas.openxmlformats.org/officeDocument/2006/relationships/slide" Target="slides/slide1.xml"/><Relationship Id="rId8"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 dt="2019-10-04T03:45:18.187">
    <p:pos x="6000" y="0"/>
    <p:text>It made me laugh</p:text>
  </p:cm>
  <p:cm authorId="1" idx="1" dt="2019-10-04T02:13:59.939">
    <p:pos x="6000" y="100"/>
    <p:text>Is this funny? If so, I will ask Scooter for permission before class tomorrow and if hes not okay with it I can just put his name lol.</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2" dt="2019-10-04T03:54:25.127">
    <p:pos x="6000" y="0"/>
    <p:text>Ha, nice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 name="Shape 63"/>
        <p:cNvGrpSpPr/>
        <p:nvPr/>
      </p:nvGrpSpPr>
      <p:grpSpPr>
        <a:xfrm>
          <a:off x="0" y="0"/>
          <a:ext cx="0" cy="0"/>
          <a:chOff x="0" y="0"/>
          <a:chExt cx="0" cy="0"/>
        </a:xfrm>
      </p:grpSpPr>
      <p:sp>
        <p:nvSpPr>
          <p:cNvPr id="64" name="Google Shape;6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 name="Shape 126"/>
        <p:cNvGrpSpPr/>
        <p:nvPr/>
      </p:nvGrpSpPr>
      <p:grpSpPr>
        <a:xfrm>
          <a:off x="0" y="0"/>
          <a:ext cx="0" cy="0"/>
          <a:chOff x="0" y="0"/>
          <a:chExt cx="0" cy="0"/>
        </a:xfrm>
      </p:grpSpPr>
      <p:sp>
        <p:nvSpPr>
          <p:cNvPr id="127" name="Google Shape;127;g648b1f092d_9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648b1f092d_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Json Tuples are involved</a:t>
            </a:r>
            <a:endParaRPr/>
          </a:p>
          <a:p>
            <a:pPr indent="0" lvl="0" marL="0" rtl="0" algn="l">
              <a:spcBef>
                <a:spcPts val="0"/>
              </a:spcBef>
              <a:spcAft>
                <a:spcPts val="0"/>
              </a:spcAft>
              <a:buNone/>
            </a:pPr>
            <a:r>
              <a:rPr lang="en"/>
              <a:t>New spreadsheet service other than Google</a:t>
            </a:r>
            <a:endParaRPr/>
          </a:p>
          <a:p>
            <a:pPr indent="0" lvl="0" marL="0" rtl="0" algn="l">
              <a:spcBef>
                <a:spcPts val="0"/>
              </a:spcBef>
              <a:spcAft>
                <a:spcPts val="0"/>
              </a:spcAft>
              <a:buNone/>
            </a:pPr>
            <a:r>
              <a:rPr lang="en"/>
              <a:t>Google Authentication?</a:t>
            </a:r>
            <a:endParaRPr/>
          </a:p>
          <a:p>
            <a:pPr indent="0" lvl="0" marL="0" rtl="0" algn="l">
              <a:spcBef>
                <a:spcPts val="0"/>
              </a:spcBef>
              <a:spcAft>
                <a:spcPts val="0"/>
              </a:spcAft>
              <a:buNone/>
            </a:pPr>
            <a:r>
              <a:rPr lang="en"/>
              <a:t>Barcode Creator</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g648b1f092d_19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648b1f092d_1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SzPts val="1100"/>
              <a:buAutoNum type="arabicPeriod"/>
            </a:pPr>
            <a:r>
              <a:rPr lang="en"/>
              <a:t>In summary, we are Team ViralTech, and we are working to create a well rounded web-based data entry point for our client, that both assists collaborators and the scientists by removing the need for additional data entry from the hands of collaborator to the hands of the scientists. </a:t>
            </a:r>
            <a:endParaRPr/>
          </a:p>
          <a:p>
            <a:pPr indent="-298450" lvl="0" marL="457200" rtl="0" algn="l">
              <a:lnSpc>
                <a:spcPct val="115000"/>
              </a:lnSpc>
              <a:spcBef>
                <a:spcPts val="0"/>
              </a:spcBef>
              <a:spcAft>
                <a:spcPts val="0"/>
              </a:spcAft>
              <a:buSzPts val="1100"/>
              <a:buAutoNum type="arabicPeriod"/>
            </a:pPr>
            <a:r>
              <a:rPr lang="en"/>
              <a:t>Jonathan Todd who is an assistance BioInformatician has had some real challenges in the area of Web Design &amp; Development but we are confident that we on track to provide them with a very effective solution. </a:t>
            </a:r>
            <a:endParaRPr/>
          </a:p>
          <a:p>
            <a:pPr indent="-298450" lvl="0" marL="457200" rtl="0" algn="l">
              <a:lnSpc>
                <a:spcPct val="115000"/>
              </a:lnSpc>
              <a:spcBef>
                <a:spcPts val="0"/>
              </a:spcBef>
              <a:spcAft>
                <a:spcPts val="0"/>
              </a:spcAft>
              <a:buSzPts val="1100"/>
              <a:buAutoNum type="arabicPeriod"/>
            </a:pPr>
            <a:r>
              <a:rPr lang="en"/>
              <a:t>Whereas before it took their scientists about 60% of their time inputting data, and most collaborators QR codes are misplaced on the samples or are not included. We hope to cut down the Scientists need to input data about the sample by 20% and be able to ensure 90% of all incoming samples are tagged correctly so when it gets to the hands of the scientists all they have to do is scan the barcode and begin their work.</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 name="Shape 141"/>
        <p:cNvGrpSpPr/>
        <p:nvPr/>
      </p:nvGrpSpPr>
      <p:grpSpPr>
        <a:xfrm>
          <a:off x="0" y="0"/>
          <a:ext cx="0" cy="0"/>
          <a:chOff x="0" y="0"/>
          <a:chExt cx="0" cy="0"/>
        </a:xfrm>
      </p:grpSpPr>
      <p:sp>
        <p:nvSpPr>
          <p:cNvPr id="142" name="Google Shape;142;g648b1f092d_1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648b1f092d_1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SzPts val="1100"/>
              <a:buAutoNum type="arabicPeriod"/>
            </a:pPr>
            <a:r>
              <a:rPr lang="en"/>
              <a:t>In</a:t>
            </a:r>
            <a:r>
              <a:rPr lang="en"/>
              <a:t> summary, we are Team ViralTech, and we are working to create a well rounded web-based data entry point for our client, that both </a:t>
            </a:r>
            <a:r>
              <a:rPr lang="en"/>
              <a:t>assists</a:t>
            </a:r>
            <a:r>
              <a:rPr lang="en"/>
              <a:t> </a:t>
            </a:r>
            <a:r>
              <a:rPr lang="en"/>
              <a:t>collaborators and the scientists by removing the need for additional data entry from collaborator to scientists.</a:t>
            </a:r>
            <a:r>
              <a:rPr lang="en"/>
              <a:t> </a:t>
            </a:r>
            <a:endParaRPr/>
          </a:p>
          <a:p>
            <a:pPr indent="-298450" lvl="0" marL="457200" rtl="0" algn="l">
              <a:lnSpc>
                <a:spcPct val="115000"/>
              </a:lnSpc>
              <a:spcBef>
                <a:spcPts val="0"/>
              </a:spcBef>
              <a:spcAft>
                <a:spcPts val="0"/>
              </a:spcAft>
              <a:buSzPts val="1100"/>
              <a:buAutoNum type="arabicPeriod"/>
            </a:pPr>
            <a:r>
              <a:rPr lang="en"/>
              <a:t>Jonathan</a:t>
            </a:r>
            <a:r>
              <a:rPr lang="en"/>
              <a:t> Todd who is an </a:t>
            </a:r>
            <a:r>
              <a:rPr lang="en"/>
              <a:t>assistance</a:t>
            </a:r>
            <a:r>
              <a:rPr lang="en"/>
              <a:t> BioInformatician has had some real challenges in the area of Web Design &amp; Development but we are confident that we on track to provide them with a very effective solution. </a:t>
            </a:r>
            <a:endParaRPr/>
          </a:p>
          <a:p>
            <a:pPr indent="-298450" lvl="0" marL="457200" rtl="0" algn="l">
              <a:lnSpc>
                <a:spcPct val="115000"/>
              </a:lnSpc>
              <a:spcBef>
                <a:spcPts val="0"/>
              </a:spcBef>
              <a:spcAft>
                <a:spcPts val="0"/>
              </a:spcAft>
              <a:buSzPts val="1100"/>
              <a:buAutoNum type="arabicPeriod"/>
            </a:pPr>
            <a:r>
              <a:rPr lang="en"/>
              <a:t>Whereas before it took their scientists about 40% of their time inputting data, and most collaborators QR codes are misplaced on the samples or are not included. We hope to cut down the Scientists need to input data about the sample by 20% and be able to ensure 90% of all incoming samples are tagged correctly so when it gets to the hands of the scientists all they have to do is scan the </a:t>
            </a:r>
            <a:r>
              <a:rPr lang="en"/>
              <a:t>barcode</a:t>
            </a:r>
            <a:r>
              <a:rPr lang="en"/>
              <a:t> and begin their work.</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 name="Shape 70"/>
        <p:cNvGrpSpPr/>
        <p:nvPr/>
      </p:nvGrpSpPr>
      <p:grpSpPr>
        <a:xfrm>
          <a:off x="0" y="0"/>
          <a:ext cx="0" cy="0"/>
          <a:chOff x="0" y="0"/>
          <a:chExt cx="0" cy="0"/>
        </a:xfrm>
      </p:grpSpPr>
      <p:sp>
        <p:nvSpPr>
          <p:cNvPr id="71" name="Google Shape;71;g648b1f092d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648b1f092d_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Google Shape;81;g648b1f092d_15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648b1f092d_15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First  3 slides = 15 seconds max</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Google Shape;88;g648b1f092d_15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648b1f092d_15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1400"/>
              </a:spcBef>
              <a:spcAft>
                <a:spcPts val="0"/>
              </a:spcAft>
              <a:buSzPts val="1100"/>
              <a:buAutoNum type="arabicPeriod"/>
            </a:pPr>
            <a:r>
              <a:rPr b="1" lang="en" sz="1300"/>
              <a:t>Necrotizing Fasciitis (Flesh-eating Disease)</a:t>
            </a:r>
            <a:endParaRPr b="1" sz="1300"/>
          </a:p>
          <a:p>
            <a:pPr indent="-298450" lvl="0" marL="457200" rtl="0" algn="l">
              <a:lnSpc>
                <a:spcPct val="115000"/>
              </a:lnSpc>
              <a:spcBef>
                <a:spcPts val="0"/>
              </a:spcBef>
              <a:spcAft>
                <a:spcPts val="0"/>
              </a:spcAft>
              <a:buSzPts val="1100"/>
              <a:buAutoNum type="arabicPeriod"/>
            </a:pPr>
            <a:r>
              <a:rPr b="1" lang="en" sz="1300"/>
              <a:t>Tuberculosis</a:t>
            </a:r>
            <a:endParaRPr b="1" sz="1300"/>
          </a:p>
          <a:p>
            <a:pPr indent="-298450" lvl="0" marL="457200" rtl="0" algn="l">
              <a:lnSpc>
                <a:spcPct val="115000"/>
              </a:lnSpc>
              <a:spcBef>
                <a:spcPts val="0"/>
              </a:spcBef>
              <a:spcAft>
                <a:spcPts val="0"/>
              </a:spcAft>
              <a:buSzPts val="1100"/>
              <a:buAutoNum type="arabicPeriod"/>
            </a:pPr>
            <a:r>
              <a:rPr b="1" lang="en" sz="1300"/>
              <a:t>Meningitis</a:t>
            </a:r>
            <a:endParaRPr b="1" sz="1300"/>
          </a:p>
          <a:p>
            <a:pPr indent="0" lvl="0" marL="0" rtl="0" algn="l">
              <a:lnSpc>
                <a:spcPct val="115000"/>
              </a:lnSpc>
              <a:spcBef>
                <a:spcPts val="1400"/>
              </a:spcBef>
              <a:spcAft>
                <a:spcPts val="400"/>
              </a:spcAft>
              <a:buNone/>
            </a:pPr>
            <a:r>
              <a:rPr b="1" lang="en" sz="1300"/>
              <a:t>The fight against viruses and pathogens is one that will last until we cease to exist. From the </a:t>
            </a:r>
            <a:r>
              <a:rPr b="1" lang="en" sz="1300"/>
              <a:t>bubonic</a:t>
            </a:r>
            <a:r>
              <a:rPr b="1" lang="en" sz="1300"/>
              <a:t> plague to the ebola virus, us humans </a:t>
            </a:r>
            <a:r>
              <a:rPr b="1" lang="en" sz="1300"/>
              <a:t>are under</a:t>
            </a:r>
            <a:r>
              <a:rPr b="1" lang="en" sz="1300"/>
              <a:t> constant threat of one of these strains mutating and having the opportunity to wipe out a good portion of our population</a:t>
            </a:r>
            <a:endParaRPr b="1" sz="13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g648b1f092d_15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648b1f092d_15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SUPER COOL RESEARCH ABOUT </a:t>
            </a:r>
            <a:r>
              <a:rPr lang="en"/>
              <a:t>ANTIBIOTIC</a:t>
            </a:r>
            <a:r>
              <a:rPr lang="en"/>
              <a:t> RESISTANT </a:t>
            </a:r>
            <a:r>
              <a:rPr lang="en"/>
              <a:t>TUBERCULOSIS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Intro: To quote an incredibly intelligent man's paper(Doerrys paper), Scientific research is driven by data, and research into pathogens and viruses is incredibly important work. TGen North</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g648b1f092d_6_2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648b1f092d_6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Google Shape;108;g648b1f092d_15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648b1f092d_15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current workflow is </a:t>
            </a:r>
            <a:r>
              <a:rPr lang="en"/>
              <a:t>unstandardized</a:t>
            </a:r>
            <a:r>
              <a:rPr lang="en"/>
              <a:t> and messy in its current state.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 name="Shape 113"/>
        <p:cNvGrpSpPr/>
        <p:nvPr/>
      </p:nvGrpSpPr>
      <p:grpSpPr>
        <a:xfrm>
          <a:off x="0" y="0"/>
          <a:ext cx="0" cy="0"/>
          <a:chOff x="0" y="0"/>
          <a:chExt cx="0" cy="0"/>
        </a:xfrm>
      </p:grpSpPr>
      <p:sp>
        <p:nvSpPr>
          <p:cNvPr id="114" name="Google Shape;114;g648b1f092d_6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648b1f092d_6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 name="Shape 119"/>
        <p:cNvGrpSpPr/>
        <p:nvPr/>
      </p:nvGrpSpPr>
      <p:grpSpPr>
        <a:xfrm>
          <a:off x="0" y="0"/>
          <a:ext cx="0" cy="0"/>
          <a:chOff x="0" y="0"/>
          <a:chExt cx="0" cy="0"/>
        </a:xfrm>
      </p:grpSpPr>
      <p:sp>
        <p:nvSpPr>
          <p:cNvPr id="120" name="Google Shape;120;g648b1f092d_7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648b1f092d_7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At this early stage of our understanding, we envision solving solving the problem by creating a Website for TGEN &amp; their contributors, that also </a:t>
            </a:r>
            <a:r>
              <a:rPr lang="en"/>
              <a:t>communicates</a:t>
            </a:r>
            <a:r>
              <a:rPr lang="en"/>
              <a:t> with their current database. In this app, users could log in securely, then do be able to enter in all the required data about ". Again, follow that overall intro through with your concrete example. If you do this right, it will be obvious to the whole room that your solution very clearly does brilliantly solve the problem/deficiency you just described. </a:t>
            </a:r>
            <a:endParaRPr/>
          </a:p>
          <a:p>
            <a:pPr indent="0" lvl="0" marL="0" rtl="0" algn="l">
              <a:lnSpc>
                <a:spcPct val="115000"/>
              </a:lnSpc>
              <a:spcBef>
                <a:spcPts val="1200"/>
              </a:spcBef>
              <a:spcAft>
                <a:spcPts val="1200"/>
              </a:spcAft>
              <a:buNone/>
            </a:pPr>
            <a:r>
              <a:rPr lang="en"/>
              <a:t>Pim-point is a set of web based interfaces that allow users to interact with the Pim-point database in a variety of different ways. Data Entry, Data Querying,Tracking the location of samples, Moving samples, Labeling samples, ect.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8246400" y="4245875"/>
            <a:ext cx="897600" cy="897600"/>
          </a:xfrm>
          <a:prstGeom prst="round1Rect">
            <a:avLst>
              <a:gd fmla="val 16667" name="adj"/>
            </a:avLst>
          </a:prstGeom>
          <a:solidFill>
            <a:schemeClr val="lt1">
              <a:alpha val="680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90525" y="1819275"/>
            <a:ext cx="8222100" cy="933600"/>
          </a:xfrm>
          <a:prstGeom prst="rect">
            <a:avLst/>
          </a:prstGeom>
        </p:spPr>
        <p:txBody>
          <a:bodyPr anchorCtr="0" anchor="b"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3" name="Google Shape;13;p2"/>
          <p:cNvSpPr txBox="1"/>
          <p:nvPr>
            <p:ph idx="1" type="subTitle"/>
          </p:nvPr>
        </p:nvSpPr>
        <p:spPr>
          <a:xfrm>
            <a:off x="390525" y="2789130"/>
            <a:ext cx="8222100" cy="4329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p:txBody>
      </p:sp>
      <p:sp>
        <p:nvSpPr>
          <p:cNvPr id="14" name="Google Shape;14;p2"/>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accent4"/>
        </a:solidFill>
      </p:bgPr>
    </p:bg>
    <p:spTree>
      <p:nvGrpSpPr>
        <p:cNvPr id="57" name="Shape 57"/>
        <p:cNvGrpSpPr/>
        <p:nvPr/>
      </p:nvGrpSpPr>
      <p:grpSpPr>
        <a:xfrm>
          <a:off x="0" y="0"/>
          <a:ext cx="0" cy="0"/>
          <a:chOff x="0" y="0"/>
          <a:chExt cx="0" cy="0"/>
        </a:xfrm>
      </p:grpSpPr>
      <p:sp>
        <p:nvSpPr>
          <p:cNvPr id="58" name="Google Shape;58;p11"/>
          <p:cNvSpPr txBox="1"/>
          <p:nvPr>
            <p:ph hasCustomPrompt="1" type="title"/>
          </p:nvPr>
        </p:nvSpPr>
        <p:spPr>
          <a:xfrm>
            <a:off x="475500" y="1258525"/>
            <a:ext cx="8222100" cy="19635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dk2"/>
              </a:buClr>
              <a:buSzPts val="12000"/>
              <a:buNone/>
              <a:defRPr sz="12000">
                <a:solidFill>
                  <a:schemeClr val="dk2"/>
                </a:solidFill>
              </a:defRPr>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r>
              <a:t>xx%</a:t>
            </a:r>
          </a:p>
        </p:txBody>
      </p:sp>
      <p:sp>
        <p:nvSpPr>
          <p:cNvPr id="59" name="Google Shape;59;p11"/>
          <p:cNvSpPr txBox="1"/>
          <p:nvPr>
            <p:ph idx="1" type="body"/>
          </p:nvPr>
        </p:nvSpPr>
        <p:spPr>
          <a:xfrm>
            <a:off x="475500" y="3304625"/>
            <a:ext cx="82221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60" name="Google Shape;60;p11"/>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bg>
      <p:bgPr>
        <a:solidFill>
          <a:schemeClr val="accent4"/>
        </a:solidFill>
      </p:bgPr>
    </p:bg>
    <p:spTree>
      <p:nvGrpSpPr>
        <p:cNvPr id="61" name="Shape 61"/>
        <p:cNvGrpSpPr/>
        <p:nvPr/>
      </p:nvGrpSpPr>
      <p:grpSpPr>
        <a:xfrm>
          <a:off x="0" y="0"/>
          <a:ext cx="0" cy="0"/>
          <a:chOff x="0" y="0"/>
          <a:chExt cx="0" cy="0"/>
        </a:xfrm>
      </p:grpSpPr>
      <p:sp>
        <p:nvSpPr>
          <p:cNvPr id="62" name="Google Shape;62;p12"/>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460950" y="2065350"/>
            <a:ext cx="8222100" cy="1012800"/>
          </a:xfrm>
          <a:prstGeom prst="rect">
            <a:avLst/>
          </a:prstGeom>
        </p:spPr>
        <p:txBody>
          <a:bodyPr anchorCtr="0" anchor="ctr" bIns="91425" lIns="91425" spcFirstLastPara="1" rIns="91425" wrap="square" tIns="91425">
            <a:no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7" name="Google Shape;17;p3"/>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2" name="Google Shape;22;p4"/>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5"/>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8" name="Google Shape;28;p5"/>
          <p:cNvSpPr txBox="1"/>
          <p:nvPr>
            <p:ph idx="1" type="body"/>
          </p:nvPr>
        </p:nvSpPr>
        <p:spPr>
          <a:xfrm>
            <a:off x="471900" y="1919075"/>
            <a:ext cx="3999900" cy="2710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9" name="Google Shape;29;p5"/>
          <p:cNvSpPr txBox="1"/>
          <p:nvPr>
            <p:ph idx="2" type="body"/>
          </p:nvPr>
        </p:nvSpPr>
        <p:spPr>
          <a:xfrm>
            <a:off x="4694250" y="1919075"/>
            <a:ext cx="3999900" cy="2710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0" name="Google Shape;30;p5"/>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1" name="Shape 31"/>
        <p:cNvGrpSpPr/>
        <p:nvPr/>
      </p:nvGrpSpPr>
      <p:grpSpPr>
        <a:xfrm>
          <a:off x="0" y="0"/>
          <a:ext cx="0" cy="0"/>
          <a:chOff x="0" y="0"/>
          <a:chExt cx="0" cy="0"/>
        </a:xfrm>
      </p:grpSpPr>
      <p:sp>
        <p:nvSpPr>
          <p:cNvPr id="32" name="Google Shape;32;p6"/>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6"/>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35" name="Google Shape;35;p6"/>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6" name="Shape 36"/>
        <p:cNvGrpSpPr/>
        <p:nvPr/>
      </p:nvGrpSpPr>
      <p:grpSpPr>
        <a:xfrm>
          <a:off x="0" y="0"/>
          <a:ext cx="0" cy="0"/>
          <a:chOff x="0" y="0"/>
          <a:chExt cx="0" cy="0"/>
        </a:xfrm>
      </p:grpSpPr>
      <p:sp>
        <p:nvSpPr>
          <p:cNvPr id="37" name="Google Shape;37;p7"/>
          <p:cNvSpPr txBox="1"/>
          <p:nvPr/>
        </p:nvSpPr>
        <p:spPr>
          <a:xfrm flipH="1" rot="10800000">
            <a:off x="3276600" y="25"/>
            <a:ext cx="58674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7"/>
          <p:cNvSpPr txBox="1"/>
          <p:nvPr>
            <p:ph type="title"/>
          </p:nvPr>
        </p:nvSpPr>
        <p:spPr>
          <a:xfrm>
            <a:off x="226078" y="357800"/>
            <a:ext cx="2808000" cy="9534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0" name="Google Shape;40;p7"/>
          <p:cNvSpPr txBox="1"/>
          <p:nvPr>
            <p:ph idx="1" type="body"/>
          </p:nvPr>
        </p:nvSpPr>
        <p:spPr>
          <a:xfrm>
            <a:off x="226075" y="1465800"/>
            <a:ext cx="2808000" cy="3163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chemeClr val="lt1"/>
              </a:buClr>
              <a:buSzPts val="1200"/>
              <a:buChar char="●"/>
              <a:defRPr sz="1200">
                <a:solidFill>
                  <a:schemeClr val="lt1"/>
                </a:solidFill>
              </a:defRPr>
            </a:lvl1pPr>
            <a:lvl2pPr indent="-304800" lvl="1" marL="914400">
              <a:spcBef>
                <a:spcPts val="1600"/>
              </a:spcBef>
              <a:spcAft>
                <a:spcPts val="0"/>
              </a:spcAft>
              <a:buClr>
                <a:schemeClr val="lt1"/>
              </a:buClr>
              <a:buSzPts val="1200"/>
              <a:buChar char="○"/>
              <a:defRPr sz="1200">
                <a:solidFill>
                  <a:schemeClr val="lt1"/>
                </a:solidFill>
              </a:defRPr>
            </a:lvl2pPr>
            <a:lvl3pPr indent="-304800" lvl="2" marL="1371600">
              <a:spcBef>
                <a:spcPts val="1600"/>
              </a:spcBef>
              <a:spcAft>
                <a:spcPts val="0"/>
              </a:spcAft>
              <a:buClr>
                <a:schemeClr val="lt1"/>
              </a:buClr>
              <a:buSzPts val="1200"/>
              <a:buChar char="■"/>
              <a:defRPr sz="1200">
                <a:solidFill>
                  <a:schemeClr val="lt1"/>
                </a:solidFill>
              </a:defRPr>
            </a:lvl3pPr>
            <a:lvl4pPr indent="-304800" lvl="3" marL="1828800">
              <a:spcBef>
                <a:spcPts val="1600"/>
              </a:spcBef>
              <a:spcAft>
                <a:spcPts val="0"/>
              </a:spcAft>
              <a:buClr>
                <a:schemeClr val="lt1"/>
              </a:buClr>
              <a:buSzPts val="1200"/>
              <a:buChar char="●"/>
              <a:defRPr sz="1200">
                <a:solidFill>
                  <a:schemeClr val="lt1"/>
                </a:solidFill>
              </a:defRPr>
            </a:lvl4pPr>
            <a:lvl5pPr indent="-304800" lvl="4" marL="2286000">
              <a:spcBef>
                <a:spcPts val="1600"/>
              </a:spcBef>
              <a:spcAft>
                <a:spcPts val="0"/>
              </a:spcAft>
              <a:buClr>
                <a:schemeClr val="lt1"/>
              </a:buClr>
              <a:buSzPts val="1200"/>
              <a:buChar char="○"/>
              <a:defRPr sz="1200">
                <a:solidFill>
                  <a:schemeClr val="lt1"/>
                </a:solidFill>
              </a:defRPr>
            </a:lvl5pPr>
            <a:lvl6pPr indent="-304800" lvl="5" marL="2743200">
              <a:spcBef>
                <a:spcPts val="1600"/>
              </a:spcBef>
              <a:spcAft>
                <a:spcPts val="0"/>
              </a:spcAft>
              <a:buClr>
                <a:schemeClr val="lt1"/>
              </a:buClr>
              <a:buSzPts val="1200"/>
              <a:buChar char="■"/>
              <a:defRPr sz="1200">
                <a:solidFill>
                  <a:schemeClr val="lt1"/>
                </a:solidFill>
              </a:defRPr>
            </a:lvl6pPr>
            <a:lvl7pPr indent="-304800" lvl="6" marL="3200400">
              <a:spcBef>
                <a:spcPts val="1600"/>
              </a:spcBef>
              <a:spcAft>
                <a:spcPts val="0"/>
              </a:spcAft>
              <a:buClr>
                <a:schemeClr val="lt1"/>
              </a:buClr>
              <a:buSzPts val="1200"/>
              <a:buChar char="●"/>
              <a:defRPr sz="1200">
                <a:solidFill>
                  <a:schemeClr val="lt1"/>
                </a:solidFill>
              </a:defRPr>
            </a:lvl7pPr>
            <a:lvl8pPr indent="-304800" lvl="7" marL="3657600">
              <a:spcBef>
                <a:spcPts val="1600"/>
              </a:spcBef>
              <a:spcAft>
                <a:spcPts val="0"/>
              </a:spcAft>
              <a:buClr>
                <a:schemeClr val="lt1"/>
              </a:buClr>
              <a:buSzPts val="1200"/>
              <a:buChar char="○"/>
              <a:defRPr sz="1200">
                <a:solidFill>
                  <a:schemeClr val="lt1"/>
                </a:solidFill>
              </a:defRPr>
            </a:lvl8pPr>
            <a:lvl9pPr indent="-304800" lvl="8" marL="4114800">
              <a:spcBef>
                <a:spcPts val="1600"/>
              </a:spcBef>
              <a:spcAft>
                <a:spcPts val="1600"/>
              </a:spcAft>
              <a:buClr>
                <a:schemeClr val="lt1"/>
              </a:buClr>
              <a:buSzPts val="1200"/>
              <a:buChar char="■"/>
              <a:defRPr sz="1200">
                <a:solidFill>
                  <a:schemeClr val="lt1"/>
                </a:solidFill>
              </a:defRPr>
            </a:lvl9pPr>
          </a:lstStyle>
          <a:p/>
        </p:txBody>
      </p:sp>
      <p:sp>
        <p:nvSpPr>
          <p:cNvPr id="41" name="Google Shape;41;p7"/>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42" name="Shape 42"/>
        <p:cNvGrpSpPr/>
        <p:nvPr/>
      </p:nvGrpSpPr>
      <p:grpSpPr>
        <a:xfrm>
          <a:off x="0" y="0"/>
          <a:ext cx="0" cy="0"/>
          <a:chOff x="0" y="0"/>
          <a:chExt cx="0" cy="0"/>
        </a:xfrm>
      </p:grpSpPr>
      <p:sp>
        <p:nvSpPr>
          <p:cNvPr id="43" name="Google Shape;43;p8"/>
          <p:cNvSpPr txBox="1"/>
          <p:nvPr>
            <p:ph type="title"/>
          </p:nvPr>
        </p:nvSpPr>
        <p:spPr>
          <a:xfrm>
            <a:off x="490250" y="488250"/>
            <a:ext cx="62271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p:txBody>
      </p:sp>
      <p:sp>
        <p:nvSpPr>
          <p:cNvPr id="44" name="Google Shape;44;p8"/>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dk2"/>
              </a:buClr>
              <a:buSzPts val="4200"/>
              <a:buNone/>
              <a:defRPr sz="4200">
                <a:solidFill>
                  <a:schemeClr val="dk2"/>
                </a:solidFill>
              </a:defRPr>
            </a:lvl1pPr>
            <a:lvl2pPr lvl="1" algn="ctr">
              <a:spcBef>
                <a:spcPts val="0"/>
              </a:spcBef>
              <a:spcAft>
                <a:spcPts val="0"/>
              </a:spcAft>
              <a:buClr>
                <a:schemeClr val="dk2"/>
              </a:buClr>
              <a:buSzPts val="4200"/>
              <a:buNone/>
              <a:defRPr sz="4200">
                <a:solidFill>
                  <a:schemeClr val="dk2"/>
                </a:solidFill>
              </a:defRPr>
            </a:lvl2pPr>
            <a:lvl3pPr lvl="2" algn="ctr">
              <a:spcBef>
                <a:spcPts val="0"/>
              </a:spcBef>
              <a:spcAft>
                <a:spcPts val="0"/>
              </a:spcAft>
              <a:buClr>
                <a:schemeClr val="dk2"/>
              </a:buClr>
              <a:buSzPts val="4200"/>
              <a:buNone/>
              <a:defRPr sz="4200">
                <a:solidFill>
                  <a:schemeClr val="dk2"/>
                </a:solidFill>
              </a:defRPr>
            </a:lvl3pPr>
            <a:lvl4pPr lvl="3" algn="ctr">
              <a:spcBef>
                <a:spcPts val="0"/>
              </a:spcBef>
              <a:spcAft>
                <a:spcPts val="0"/>
              </a:spcAft>
              <a:buClr>
                <a:schemeClr val="dk2"/>
              </a:buClr>
              <a:buSzPts val="4200"/>
              <a:buNone/>
              <a:defRPr sz="4200">
                <a:solidFill>
                  <a:schemeClr val="dk2"/>
                </a:solidFill>
              </a:defRPr>
            </a:lvl4pPr>
            <a:lvl5pPr lvl="4" algn="ctr">
              <a:spcBef>
                <a:spcPts val="0"/>
              </a:spcBef>
              <a:spcAft>
                <a:spcPts val="0"/>
              </a:spcAft>
              <a:buClr>
                <a:schemeClr val="dk2"/>
              </a:buClr>
              <a:buSzPts val="4200"/>
              <a:buNone/>
              <a:defRPr sz="4200">
                <a:solidFill>
                  <a:schemeClr val="dk2"/>
                </a:solidFill>
              </a:defRPr>
            </a:lvl5pPr>
            <a:lvl6pPr lvl="5" algn="ctr">
              <a:spcBef>
                <a:spcPts val="0"/>
              </a:spcBef>
              <a:spcAft>
                <a:spcPts val="0"/>
              </a:spcAft>
              <a:buClr>
                <a:schemeClr val="dk2"/>
              </a:buClr>
              <a:buSzPts val="4200"/>
              <a:buNone/>
              <a:defRPr sz="4200">
                <a:solidFill>
                  <a:schemeClr val="dk2"/>
                </a:solidFill>
              </a:defRPr>
            </a:lvl6pPr>
            <a:lvl7pPr lvl="6" algn="ctr">
              <a:spcBef>
                <a:spcPts val="0"/>
              </a:spcBef>
              <a:spcAft>
                <a:spcPts val="0"/>
              </a:spcAft>
              <a:buClr>
                <a:schemeClr val="dk2"/>
              </a:buClr>
              <a:buSzPts val="4200"/>
              <a:buNone/>
              <a:defRPr sz="4200">
                <a:solidFill>
                  <a:schemeClr val="dk2"/>
                </a:solidFill>
              </a:defRPr>
            </a:lvl7pPr>
            <a:lvl8pPr lvl="7" algn="ctr">
              <a:spcBef>
                <a:spcPts val="0"/>
              </a:spcBef>
              <a:spcAft>
                <a:spcPts val="0"/>
              </a:spcAft>
              <a:buClr>
                <a:schemeClr val="dk2"/>
              </a:buClr>
              <a:buSzPts val="4200"/>
              <a:buNone/>
              <a:defRPr sz="4200">
                <a:solidFill>
                  <a:schemeClr val="dk2"/>
                </a:solidFill>
              </a:defRPr>
            </a:lvl8pPr>
            <a:lvl9pPr lvl="8" algn="ctr">
              <a:spcBef>
                <a:spcPts val="0"/>
              </a:spcBef>
              <a:spcAft>
                <a:spcPts val="0"/>
              </a:spcAft>
              <a:buClr>
                <a:schemeClr val="dk2"/>
              </a:buClr>
              <a:buSzPts val="4200"/>
              <a:buNone/>
              <a:defRPr sz="4200">
                <a:solidFill>
                  <a:schemeClr val="dk2"/>
                </a:solidFill>
              </a:defRPr>
            </a:lvl9pPr>
          </a:lstStyle>
          <a:p/>
        </p:txBody>
      </p:sp>
      <p:sp>
        <p:nvSpPr>
          <p:cNvPr id="49" name="Google Shape;49;p9"/>
          <p:cNvSpPr txBox="1"/>
          <p:nvPr>
            <p:ph idx="1" type="subTitle"/>
          </p:nvPr>
        </p:nvSpPr>
        <p:spPr>
          <a:xfrm>
            <a:off x="265500" y="2779467"/>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52" name="Shape 52"/>
        <p:cNvGrpSpPr/>
        <p:nvPr/>
      </p:nvGrpSpPr>
      <p:grpSpPr>
        <a:xfrm>
          <a:off x="0" y="0"/>
          <a:ext cx="0" cy="0"/>
          <a:chOff x="0" y="0"/>
          <a:chExt cx="0" cy="0"/>
        </a:xfrm>
      </p:grpSpPr>
      <p:sp>
        <p:nvSpPr>
          <p:cNvPr id="53" name="Google Shape;53;p10"/>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0"/>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0"/>
          <p:cNvSpPr txBox="1"/>
          <p:nvPr>
            <p:ph idx="1" type="body"/>
          </p:nvPr>
        </p:nvSpPr>
        <p:spPr>
          <a:xfrm>
            <a:off x="57150" y="4696825"/>
            <a:ext cx="8382000" cy="4467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lt1"/>
              </a:buClr>
              <a:buSzPts val="1200"/>
              <a:buNone/>
              <a:defRPr sz="1200">
                <a:solidFill>
                  <a:schemeClr val="lt1"/>
                </a:solidFill>
              </a:defRPr>
            </a:lvl1pPr>
          </a:lstStyle>
          <a:p/>
        </p:txBody>
      </p:sp>
      <p:sp>
        <p:nvSpPr>
          <p:cNvPr id="56" name="Google Shape;56;p10"/>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terial">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p:txBody>
      </p:sp>
      <p:sp>
        <p:nvSpPr>
          <p:cNvPr id="7" name="Google Shape;7;p1"/>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indent="-317500" lvl="1" marL="9144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indent="-317500" lvl="2" marL="13716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indent="-317500" lvl="3" marL="18288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indent="-317500" lvl="4" marL="22860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indent="-317500" lvl="5" marL="27432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indent="-317500" lvl="6" marL="32004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indent="-317500" lvl="7" marL="36576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indent="-317500" lvl="8" marL="411480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p:txBody>
      </p:sp>
      <p:sp>
        <p:nvSpPr>
          <p:cNvPr id="8" name="Google Shape;8;p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latin typeface="Roboto"/>
                <a:ea typeface="Roboto"/>
                <a:cs typeface="Roboto"/>
                <a:sym typeface="Roboto"/>
              </a:defRPr>
            </a:lvl1pPr>
            <a:lvl2pPr lvl="1" algn="r">
              <a:buNone/>
              <a:defRPr sz="1000">
                <a:solidFill>
                  <a:schemeClr val="lt2"/>
                </a:solidFill>
                <a:latin typeface="Roboto"/>
                <a:ea typeface="Roboto"/>
                <a:cs typeface="Roboto"/>
                <a:sym typeface="Roboto"/>
              </a:defRPr>
            </a:lvl2pPr>
            <a:lvl3pPr lvl="2" algn="r">
              <a:buNone/>
              <a:defRPr sz="1000">
                <a:solidFill>
                  <a:schemeClr val="lt2"/>
                </a:solidFill>
                <a:latin typeface="Roboto"/>
                <a:ea typeface="Roboto"/>
                <a:cs typeface="Roboto"/>
                <a:sym typeface="Roboto"/>
              </a:defRPr>
            </a:lvl3pPr>
            <a:lvl4pPr lvl="3" algn="r">
              <a:buNone/>
              <a:defRPr sz="1000">
                <a:solidFill>
                  <a:schemeClr val="lt2"/>
                </a:solidFill>
                <a:latin typeface="Roboto"/>
                <a:ea typeface="Roboto"/>
                <a:cs typeface="Roboto"/>
                <a:sym typeface="Roboto"/>
              </a:defRPr>
            </a:lvl4pPr>
            <a:lvl5pPr lvl="4" algn="r">
              <a:buNone/>
              <a:defRPr sz="1000">
                <a:solidFill>
                  <a:schemeClr val="lt2"/>
                </a:solidFill>
                <a:latin typeface="Roboto"/>
                <a:ea typeface="Roboto"/>
                <a:cs typeface="Roboto"/>
                <a:sym typeface="Roboto"/>
              </a:defRPr>
            </a:lvl5pPr>
            <a:lvl6pPr lvl="5" algn="r">
              <a:buNone/>
              <a:defRPr sz="1000">
                <a:solidFill>
                  <a:schemeClr val="lt2"/>
                </a:solidFill>
                <a:latin typeface="Roboto"/>
                <a:ea typeface="Roboto"/>
                <a:cs typeface="Roboto"/>
                <a:sym typeface="Roboto"/>
              </a:defRPr>
            </a:lvl6pPr>
            <a:lvl7pPr lvl="6" algn="r">
              <a:buNone/>
              <a:defRPr sz="1000">
                <a:solidFill>
                  <a:schemeClr val="lt2"/>
                </a:solidFill>
                <a:latin typeface="Roboto"/>
                <a:ea typeface="Roboto"/>
                <a:cs typeface="Roboto"/>
                <a:sym typeface="Roboto"/>
              </a:defRPr>
            </a:lvl7pPr>
            <a:lvl8pPr lvl="7" algn="r">
              <a:buNone/>
              <a:defRPr sz="1000">
                <a:solidFill>
                  <a:schemeClr val="lt2"/>
                </a:solidFill>
                <a:latin typeface="Roboto"/>
                <a:ea typeface="Roboto"/>
                <a:cs typeface="Roboto"/>
                <a:sym typeface="Roboto"/>
              </a:defRPr>
            </a:lvl8pPr>
            <a:lvl9pPr lvl="8" algn="r">
              <a:buNone/>
              <a:defRPr sz="1000">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jpg"/><Relationship Id="rId4" Type="http://schemas.openxmlformats.org/officeDocument/2006/relationships/image" Target="../media/image17.png"/><Relationship Id="rId5" Type="http://schemas.openxmlformats.org/officeDocument/2006/relationships/image" Target="../media/image13.png"/><Relationship Id="rId6"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2.jpg"/><Relationship Id="rId4" Type="http://schemas.openxmlformats.org/officeDocument/2006/relationships/image" Target="../media/image15.jpg"/><Relationship Id="rId5" Type="http://schemas.openxmlformats.org/officeDocument/2006/relationships/image" Target="../media/image14.jpg"/><Relationship Id="rId6" Type="http://schemas.openxmlformats.org/officeDocument/2006/relationships/image" Target="../media/image1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comments" Target="../comments/commen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9.png"/><Relationship Id="rId5"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comments" Target="../comments/comment2.xml"/><Relationship Id="rId4" Type="http://schemas.openxmlformats.org/officeDocument/2006/relationships/image" Target="../media/image8.jpg"/><Relationship Id="rId5"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 name="Shape 66"/>
        <p:cNvGrpSpPr/>
        <p:nvPr/>
      </p:nvGrpSpPr>
      <p:grpSpPr>
        <a:xfrm>
          <a:off x="0" y="0"/>
          <a:ext cx="0" cy="0"/>
          <a:chOff x="0" y="0"/>
          <a:chExt cx="0" cy="0"/>
        </a:xfrm>
      </p:grpSpPr>
      <p:sp>
        <p:nvSpPr>
          <p:cNvPr id="67" name="Google Shape;67;p13"/>
          <p:cNvSpPr txBox="1"/>
          <p:nvPr>
            <p:ph type="ctrTitle"/>
          </p:nvPr>
        </p:nvSpPr>
        <p:spPr>
          <a:xfrm>
            <a:off x="390525" y="1819275"/>
            <a:ext cx="8222100" cy="933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Team ViralTech</a:t>
            </a:r>
            <a:endParaRPr/>
          </a:p>
        </p:txBody>
      </p:sp>
      <p:sp>
        <p:nvSpPr>
          <p:cNvPr id="68" name="Google Shape;68;p13"/>
          <p:cNvSpPr txBox="1"/>
          <p:nvPr>
            <p:ph idx="1" type="subTitle"/>
          </p:nvPr>
        </p:nvSpPr>
        <p:spPr>
          <a:xfrm>
            <a:off x="390525" y="2789130"/>
            <a:ext cx="8222100" cy="4329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Clr>
                <a:schemeClr val="dk1"/>
              </a:buClr>
              <a:buSzPts val="1100"/>
              <a:buFont typeface="Arial"/>
              <a:buNone/>
            </a:pPr>
            <a:r>
              <a:rPr lang="en" sz="1100">
                <a:solidFill>
                  <a:srgbClr val="000000"/>
                </a:solidFill>
              </a:rPr>
              <a:t>Jialei Chen, Carl Porter, Colton Spector, Weiheng Su</a:t>
            </a:r>
            <a:endParaRPr>
              <a:solidFill>
                <a:srgbClr val="000000"/>
              </a:solidFill>
            </a:endParaRPr>
          </a:p>
        </p:txBody>
      </p:sp>
      <p:pic>
        <p:nvPicPr>
          <p:cNvPr id="69" name="Google Shape;69;p13"/>
          <p:cNvPicPr preferRelativeResize="0"/>
          <p:nvPr/>
        </p:nvPicPr>
        <p:blipFill>
          <a:blip r:embed="rId3">
            <a:alphaModFix/>
          </a:blip>
          <a:stretch>
            <a:fillRect/>
          </a:stretch>
        </p:blipFill>
        <p:spPr>
          <a:xfrm>
            <a:off x="5061125" y="1060413"/>
            <a:ext cx="3232349" cy="302266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 name="Shape 129"/>
        <p:cNvGrpSpPr/>
        <p:nvPr/>
      </p:nvGrpSpPr>
      <p:grpSpPr>
        <a:xfrm>
          <a:off x="0" y="0"/>
          <a:ext cx="0" cy="0"/>
          <a:chOff x="0" y="0"/>
          <a:chExt cx="0" cy="0"/>
        </a:xfrm>
      </p:grpSpPr>
      <p:sp>
        <p:nvSpPr>
          <p:cNvPr id="130" name="Google Shape;130;p22"/>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Future </a:t>
            </a:r>
            <a:r>
              <a:rPr lang="en"/>
              <a:t>Development</a:t>
            </a:r>
            <a:r>
              <a:rPr lang="en"/>
              <a:t> Plans</a:t>
            </a:r>
            <a:endParaRPr/>
          </a:p>
        </p:txBody>
      </p:sp>
      <p:sp>
        <p:nvSpPr>
          <p:cNvPr id="131" name="Google Shape;131;p22"/>
          <p:cNvSpPr txBox="1"/>
          <p:nvPr>
            <p:ph idx="1" type="body"/>
          </p:nvPr>
        </p:nvSpPr>
        <p:spPr>
          <a:xfrm>
            <a:off x="471900" y="1755325"/>
            <a:ext cx="8222100" cy="1521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Gather Requirements</a:t>
            </a:r>
            <a:endParaRPr/>
          </a:p>
          <a:p>
            <a:pPr indent="-317500" lvl="1" marL="914400" rtl="0" algn="l">
              <a:spcBef>
                <a:spcPts val="0"/>
              </a:spcBef>
              <a:spcAft>
                <a:spcPts val="0"/>
              </a:spcAft>
              <a:buSzPts val="1400"/>
              <a:buChar char="○"/>
            </a:pPr>
            <a:r>
              <a:rPr lang="en"/>
              <a:t>Bi-weekly meetings with client to iteratively refine:</a:t>
            </a:r>
            <a:endParaRPr/>
          </a:p>
          <a:p>
            <a:pPr indent="-317500" lvl="2" marL="1371600" rtl="0" algn="l">
              <a:spcBef>
                <a:spcPts val="0"/>
              </a:spcBef>
              <a:spcAft>
                <a:spcPts val="0"/>
              </a:spcAft>
              <a:buSzPts val="1400"/>
              <a:buChar char="■"/>
            </a:pPr>
            <a:r>
              <a:rPr lang="en"/>
              <a:t>Back-end data flowchart</a:t>
            </a:r>
            <a:endParaRPr/>
          </a:p>
          <a:p>
            <a:pPr indent="-317500" lvl="2" marL="1371600" rtl="0" algn="l">
              <a:spcBef>
                <a:spcPts val="0"/>
              </a:spcBef>
              <a:spcAft>
                <a:spcPts val="0"/>
              </a:spcAft>
              <a:buSzPts val="1400"/>
              <a:buChar char="■"/>
            </a:pPr>
            <a:r>
              <a:rPr lang="en"/>
              <a:t>Front-end design </a:t>
            </a:r>
            <a:r>
              <a:rPr lang="en"/>
              <a:t>mockups</a:t>
            </a:r>
            <a:endParaRPr/>
          </a:p>
          <a:p>
            <a:pPr indent="-317500" lvl="2" marL="1371600" rtl="0" algn="l">
              <a:spcBef>
                <a:spcPts val="0"/>
              </a:spcBef>
              <a:spcAft>
                <a:spcPts val="0"/>
              </a:spcAft>
              <a:buSzPts val="1400"/>
              <a:buChar char="■"/>
            </a:pPr>
            <a:r>
              <a:rPr lang="en"/>
              <a:t>Feature list</a:t>
            </a:r>
            <a:endParaRPr/>
          </a:p>
          <a:p>
            <a:pPr indent="-342900" lvl="0" marL="457200" rtl="0" algn="l">
              <a:spcBef>
                <a:spcPts val="0"/>
              </a:spcBef>
              <a:spcAft>
                <a:spcPts val="0"/>
              </a:spcAft>
              <a:buSzPts val="1800"/>
              <a:buChar char="●"/>
            </a:pPr>
            <a:r>
              <a:rPr lang="en"/>
              <a:t>Technologies to Investigate</a:t>
            </a:r>
            <a:endParaRPr/>
          </a:p>
          <a:p>
            <a:pPr indent="0" lvl="0" marL="914400" rtl="0" algn="l">
              <a:spcBef>
                <a:spcPts val="1600"/>
              </a:spcBef>
              <a:spcAft>
                <a:spcPts val="1600"/>
              </a:spcAft>
              <a:buNone/>
            </a:pPr>
            <a:r>
              <a:t/>
            </a:r>
            <a:endParaRPr/>
          </a:p>
        </p:txBody>
      </p:sp>
      <p:pic>
        <p:nvPicPr>
          <p:cNvPr id="132" name="Google Shape;132;p22"/>
          <p:cNvPicPr preferRelativeResize="0"/>
          <p:nvPr/>
        </p:nvPicPr>
        <p:blipFill>
          <a:blip r:embed="rId3">
            <a:alphaModFix/>
          </a:blip>
          <a:stretch>
            <a:fillRect/>
          </a:stretch>
        </p:blipFill>
        <p:spPr>
          <a:xfrm>
            <a:off x="750052" y="3601427"/>
            <a:ext cx="1270450" cy="1250225"/>
          </a:xfrm>
          <a:prstGeom prst="rect">
            <a:avLst/>
          </a:prstGeom>
          <a:noFill/>
          <a:ln>
            <a:noFill/>
          </a:ln>
        </p:spPr>
      </p:pic>
      <p:pic>
        <p:nvPicPr>
          <p:cNvPr id="133" name="Google Shape;133;p22"/>
          <p:cNvPicPr preferRelativeResize="0"/>
          <p:nvPr/>
        </p:nvPicPr>
        <p:blipFill>
          <a:blip r:embed="rId4">
            <a:alphaModFix/>
          </a:blip>
          <a:stretch>
            <a:fillRect/>
          </a:stretch>
        </p:blipFill>
        <p:spPr>
          <a:xfrm>
            <a:off x="2229998" y="3516276"/>
            <a:ext cx="2341997" cy="1477127"/>
          </a:xfrm>
          <a:prstGeom prst="rect">
            <a:avLst/>
          </a:prstGeom>
          <a:noFill/>
          <a:ln>
            <a:noFill/>
          </a:ln>
        </p:spPr>
      </p:pic>
      <p:pic>
        <p:nvPicPr>
          <p:cNvPr id="134" name="Google Shape;134;p22"/>
          <p:cNvPicPr preferRelativeResize="0"/>
          <p:nvPr/>
        </p:nvPicPr>
        <p:blipFill>
          <a:blip r:embed="rId5">
            <a:alphaModFix/>
          </a:blip>
          <a:stretch>
            <a:fillRect/>
          </a:stretch>
        </p:blipFill>
        <p:spPr>
          <a:xfrm>
            <a:off x="5124575" y="3444625"/>
            <a:ext cx="1055574" cy="1563800"/>
          </a:xfrm>
          <a:prstGeom prst="rect">
            <a:avLst/>
          </a:prstGeom>
          <a:noFill/>
          <a:ln>
            <a:noFill/>
          </a:ln>
        </p:spPr>
      </p:pic>
      <p:pic>
        <p:nvPicPr>
          <p:cNvPr id="135" name="Google Shape;135;p22"/>
          <p:cNvPicPr preferRelativeResize="0"/>
          <p:nvPr/>
        </p:nvPicPr>
        <p:blipFill>
          <a:blip r:embed="rId6">
            <a:alphaModFix/>
          </a:blip>
          <a:stretch>
            <a:fillRect/>
          </a:stretch>
        </p:blipFill>
        <p:spPr>
          <a:xfrm>
            <a:off x="6600900" y="3390200"/>
            <a:ext cx="2137600" cy="1603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pic>
        <p:nvPicPr>
          <p:cNvPr id="140" name="Google Shape;140;p23"/>
          <p:cNvPicPr preferRelativeResize="0"/>
          <p:nvPr/>
        </p:nvPicPr>
        <p:blipFill>
          <a:blip r:embed="rId3">
            <a:alphaModFix/>
          </a:blip>
          <a:stretch>
            <a:fillRect/>
          </a:stretch>
        </p:blipFill>
        <p:spPr>
          <a:xfrm>
            <a:off x="478900" y="420800"/>
            <a:ext cx="8352800" cy="45841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 name="Shape 144"/>
        <p:cNvGrpSpPr/>
        <p:nvPr/>
      </p:nvGrpSpPr>
      <p:grpSpPr>
        <a:xfrm>
          <a:off x="0" y="0"/>
          <a:ext cx="0" cy="0"/>
          <a:chOff x="0" y="0"/>
          <a:chExt cx="0" cy="0"/>
        </a:xfrm>
      </p:grpSpPr>
      <p:sp>
        <p:nvSpPr>
          <p:cNvPr id="145" name="Google Shape;145;p24"/>
          <p:cNvSpPr txBox="1"/>
          <p:nvPr>
            <p:ph type="title"/>
          </p:nvPr>
        </p:nvSpPr>
        <p:spPr>
          <a:xfrm>
            <a:off x="967000" y="1289175"/>
            <a:ext cx="8222100" cy="204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6000">
                <a:solidFill>
                  <a:srgbClr val="000000"/>
                </a:solidFill>
              </a:rPr>
              <a:t>Thanks for watching</a:t>
            </a:r>
            <a:endParaRPr sz="6000">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 name="Shape 73"/>
        <p:cNvGrpSpPr/>
        <p:nvPr/>
      </p:nvGrpSpPr>
      <p:grpSpPr>
        <a:xfrm>
          <a:off x="0" y="0"/>
          <a:ext cx="0" cy="0"/>
          <a:chOff x="0" y="0"/>
          <a:chExt cx="0" cy="0"/>
        </a:xfrm>
      </p:grpSpPr>
      <p:sp>
        <p:nvSpPr>
          <p:cNvPr id="74" name="Google Shape;74;p14"/>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T</a:t>
            </a:r>
            <a:r>
              <a:rPr lang="en"/>
              <a:t>eam Members</a:t>
            </a:r>
            <a:endParaRPr/>
          </a:p>
        </p:txBody>
      </p:sp>
      <p:sp>
        <p:nvSpPr>
          <p:cNvPr id="75" name="Google Shape;75;p14"/>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en"/>
              <a:t>Jialei Chen                    Carl Porter                     Colton Spector              Weiheng Su</a:t>
            </a:r>
            <a:endParaRPr/>
          </a:p>
          <a:p>
            <a:pPr indent="0" lvl="0" marL="0" rtl="0" algn="l">
              <a:spcBef>
                <a:spcPts val="1600"/>
              </a:spcBef>
              <a:spcAft>
                <a:spcPts val="0"/>
              </a:spcAft>
              <a:buNone/>
            </a:pPr>
            <a:r>
              <a:rPr lang="en"/>
              <a:t>                                    </a:t>
            </a:r>
            <a:r>
              <a:rPr b="1" lang="en"/>
              <a:t>（Team Lead）</a:t>
            </a:r>
            <a:endParaRPr b="1"/>
          </a:p>
          <a:p>
            <a:pPr indent="0" lvl="0" marL="0" rtl="0" algn="l">
              <a:spcBef>
                <a:spcPts val="1600"/>
              </a:spcBef>
              <a:spcAft>
                <a:spcPts val="1600"/>
              </a:spcAft>
              <a:buNone/>
            </a:pPr>
            <a:r>
              <a:t/>
            </a:r>
            <a:endParaRPr/>
          </a:p>
        </p:txBody>
      </p:sp>
      <p:pic>
        <p:nvPicPr>
          <p:cNvPr id="76" name="Google Shape;76;p14"/>
          <p:cNvPicPr preferRelativeResize="0"/>
          <p:nvPr/>
        </p:nvPicPr>
        <p:blipFill rotWithShape="1">
          <a:blip r:embed="rId3">
            <a:alphaModFix/>
          </a:blip>
          <a:srcRect b="7952" l="29506" r="33401" t="0"/>
          <a:stretch/>
        </p:blipFill>
        <p:spPr>
          <a:xfrm>
            <a:off x="5256824" y="1923600"/>
            <a:ext cx="1103273" cy="1331572"/>
          </a:xfrm>
          <a:prstGeom prst="rect">
            <a:avLst/>
          </a:prstGeom>
          <a:noFill/>
          <a:ln>
            <a:noFill/>
          </a:ln>
        </p:spPr>
      </p:pic>
      <p:pic>
        <p:nvPicPr>
          <p:cNvPr id="77" name="Google Shape;77;p14"/>
          <p:cNvPicPr preferRelativeResize="0"/>
          <p:nvPr/>
        </p:nvPicPr>
        <p:blipFill rotWithShape="1">
          <a:blip r:embed="rId4">
            <a:alphaModFix/>
          </a:blip>
          <a:srcRect b="27820" l="24376" r="31788" t="-2447"/>
          <a:stretch/>
        </p:blipFill>
        <p:spPr>
          <a:xfrm>
            <a:off x="560600" y="1923600"/>
            <a:ext cx="1103273" cy="1331575"/>
          </a:xfrm>
          <a:prstGeom prst="rect">
            <a:avLst/>
          </a:prstGeom>
          <a:noFill/>
          <a:ln>
            <a:noFill/>
          </a:ln>
        </p:spPr>
      </p:pic>
      <p:pic>
        <p:nvPicPr>
          <p:cNvPr id="78" name="Google Shape;78;p14"/>
          <p:cNvPicPr preferRelativeResize="0"/>
          <p:nvPr/>
        </p:nvPicPr>
        <p:blipFill rotWithShape="1">
          <a:blip r:embed="rId5">
            <a:alphaModFix/>
          </a:blip>
          <a:srcRect b="0" l="28738" r="29263" t="3809"/>
          <a:stretch/>
        </p:blipFill>
        <p:spPr>
          <a:xfrm>
            <a:off x="7401125" y="1923600"/>
            <a:ext cx="1163699" cy="1331575"/>
          </a:xfrm>
          <a:prstGeom prst="rect">
            <a:avLst/>
          </a:prstGeom>
          <a:noFill/>
          <a:ln>
            <a:noFill/>
          </a:ln>
        </p:spPr>
      </p:pic>
      <p:pic>
        <p:nvPicPr>
          <p:cNvPr id="79" name="Google Shape;79;p14"/>
          <p:cNvPicPr preferRelativeResize="0"/>
          <p:nvPr/>
        </p:nvPicPr>
        <p:blipFill rotWithShape="1">
          <a:blip r:embed="rId6">
            <a:alphaModFix/>
          </a:blip>
          <a:srcRect b="11730" l="23909" r="25892" t="7591"/>
          <a:stretch/>
        </p:blipFill>
        <p:spPr>
          <a:xfrm>
            <a:off x="2824150" y="1923600"/>
            <a:ext cx="1163699" cy="13315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 name="Shape 83"/>
        <p:cNvGrpSpPr/>
        <p:nvPr/>
      </p:nvGrpSpPr>
      <p:grpSpPr>
        <a:xfrm>
          <a:off x="0" y="0"/>
          <a:ext cx="0" cy="0"/>
          <a:chOff x="0" y="0"/>
          <a:chExt cx="0" cy="0"/>
        </a:xfrm>
      </p:grpSpPr>
      <p:sp>
        <p:nvSpPr>
          <p:cNvPr id="84" name="Google Shape;84;p15"/>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Project Name &amp; Our Faculty Mentor</a:t>
            </a:r>
            <a:endParaRPr/>
          </a:p>
        </p:txBody>
      </p:sp>
      <p:sp>
        <p:nvSpPr>
          <p:cNvPr id="85" name="Google Shape;85;p15"/>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Project Name: </a:t>
            </a:r>
            <a:r>
              <a:rPr lang="en"/>
              <a:t>PIMpoint Collaborator Data Entry Point</a:t>
            </a:r>
            <a:endParaRPr/>
          </a:p>
          <a:p>
            <a:pPr indent="0" lvl="0" marL="0" rtl="0" algn="l">
              <a:spcBef>
                <a:spcPts val="1600"/>
              </a:spcBef>
              <a:spcAft>
                <a:spcPts val="0"/>
              </a:spcAft>
              <a:buNone/>
            </a:pPr>
            <a:r>
              <a:t/>
            </a:r>
            <a:endParaRPr/>
          </a:p>
          <a:p>
            <a:pPr indent="0" lvl="0" marL="0" rtl="0" algn="l">
              <a:spcBef>
                <a:spcPts val="1600"/>
              </a:spcBef>
              <a:spcAft>
                <a:spcPts val="1600"/>
              </a:spcAft>
              <a:buNone/>
            </a:pPr>
            <a:r>
              <a:rPr b="1" lang="en"/>
              <a:t>Faculty Mentor:</a:t>
            </a:r>
            <a:r>
              <a:rPr lang="en"/>
              <a:t> </a:t>
            </a:r>
            <a:endParaRPr/>
          </a:p>
        </p:txBody>
      </p:sp>
      <p:pic>
        <p:nvPicPr>
          <p:cNvPr id="86" name="Google Shape;86;p15"/>
          <p:cNvPicPr preferRelativeResize="0"/>
          <p:nvPr/>
        </p:nvPicPr>
        <p:blipFill>
          <a:blip r:embed="rId4">
            <a:alphaModFix/>
          </a:blip>
          <a:stretch>
            <a:fillRect/>
          </a:stretch>
        </p:blipFill>
        <p:spPr>
          <a:xfrm>
            <a:off x="2339400" y="3076900"/>
            <a:ext cx="1418676" cy="17471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 name="Shape 90"/>
        <p:cNvGrpSpPr/>
        <p:nvPr/>
      </p:nvGrpSpPr>
      <p:grpSpPr>
        <a:xfrm>
          <a:off x="0" y="0"/>
          <a:ext cx="0" cy="0"/>
          <a:chOff x="0" y="0"/>
          <a:chExt cx="0" cy="0"/>
        </a:xfrm>
      </p:grpSpPr>
      <p:sp>
        <p:nvSpPr>
          <p:cNvPr id="91" name="Google Shape;91;p16"/>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Intro</a:t>
            </a:r>
            <a:endParaRPr/>
          </a:p>
        </p:txBody>
      </p:sp>
      <p:pic>
        <p:nvPicPr>
          <p:cNvPr id="92" name="Google Shape;92;p16"/>
          <p:cNvPicPr preferRelativeResize="0"/>
          <p:nvPr/>
        </p:nvPicPr>
        <p:blipFill rotWithShape="1">
          <a:blip r:embed="rId3">
            <a:alphaModFix/>
          </a:blip>
          <a:srcRect b="3670" l="0" r="5428" t="0"/>
          <a:stretch/>
        </p:blipFill>
        <p:spPr>
          <a:xfrm>
            <a:off x="471900" y="1827975"/>
            <a:ext cx="2436199" cy="1654275"/>
          </a:xfrm>
          <a:prstGeom prst="rect">
            <a:avLst/>
          </a:prstGeom>
          <a:noFill/>
          <a:ln>
            <a:noFill/>
          </a:ln>
        </p:spPr>
      </p:pic>
      <p:pic>
        <p:nvPicPr>
          <p:cNvPr id="93" name="Google Shape;93;p16"/>
          <p:cNvPicPr preferRelativeResize="0"/>
          <p:nvPr/>
        </p:nvPicPr>
        <p:blipFill>
          <a:blip r:embed="rId4">
            <a:alphaModFix/>
          </a:blip>
          <a:stretch>
            <a:fillRect/>
          </a:stretch>
        </p:blipFill>
        <p:spPr>
          <a:xfrm>
            <a:off x="3353900" y="1825988"/>
            <a:ext cx="2436199" cy="1658244"/>
          </a:xfrm>
          <a:prstGeom prst="rect">
            <a:avLst/>
          </a:prstGeom>
          <a:noFill/>
          <a:ln>
            <a:noFill/>
          </a:ln>
        </p:spPr>
      </p:pic>
      <p:pic>
        <p:nvPicPr>
          <p:cNvPr id="94" name="Google Shape;94;p16"/>
          <p:cNvPicPr preferRelativeResize="0"/>
          <p:nvPr/>
        </p:nvPicPr>
        <p:blipFill>
          <a:blip r:embed="rId5">
            <a:alphaModFix/>
          </a:blip>
          <a:stretch>
            <a:fillRect/>
          </a:stretch>
        </p:blipFill>
        <p:spPr>
          <a:xfrm>
            <a:off x="6566249" y="1826000"/>
            <a:ext cx="2326249" cy="16582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sp>
        <p:nvSpPr>
          <p:cNvPr id="99" name="Google Shape;99;p17"/>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About TGen North</a:t>
            </a:r>
            <a:endParaRPr/>
          </a:p>
        </p:txBody>
      </p:sp>
      <p:sp>
        <p:nvSpPr>
          <p:cNvPr id="100" name="Google Shape;100;p17"/>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Research at TGen North</a:t>
            </a:r>
            <a:endParaRPr/>
          </a:p>
          <a:p>
            <a:pPr indent="-342900" lvl="1" marL="914400" rtl="0" algn="l">
              <a:spcBef>
                <a:spcPts val="0"/>
              </a:spcBef>
              <a:spcAft>
                <a:spcPts val="0"/>
              </a:spcAft>
              <a:buSzPts val="1800"/>
              <a:buChar char="➢"/>
            </a:pPr>
            <a:r>
              <a:rPr lang="en" sz="1800"/>
              <a:t>Pathogen Genomics Division – Focused on bacterial and fungal pathogens associated with medicine, public health, and biodefense</a:t>
            </a:r>
            <a:endParaRPr sz="1800"/>
          </a:p>
          <a:p>
            <a:pPr indent="-342900" lvl="2" marL="1371600" rtl="0" algn="l">
              <a:spcBef>
                <a:spcPts val="0"/>
              </a:spcBef>
              <a:spcAft>
                <a:spcPts val="0"/>
              </a:spcAft>
              <a:buSzPts val="1800"/>
              <a:buChar char="■"/>
            </a:pPr>
            <a:r>
              <a:rPr lang="en" sz="1800"/>
              <a:t>Outbreak detection and source tracing</a:t>
            </a:r>
            <a:endParaRPr sz="1800"/>
          </a:p>
          <a:p>
            <a:pPr indent="-342900" lvl="2" marL="1371600" rtl="0" algn="l">
              <a:spcBef>
                <a:spcPts val="0"/>
              </a:spcBef>
              <a:spcAft>
                <a:spcPts val="0"/>
              </a:spcAft>
              <a:buSzPts val="1800"/>
              <a:buChar char="■"/>
            </a:pPr>
            <a:r>
              <a:rPr lang="en" sz="1800"/>
              <a:t>Developing clinical diagnostic tests</a:t>
            </a:r>
            <a:endParaRPr sz="1800"/>
          </a:p>
          <a:p>
            <a:pPr indent="-342900" lvl="2" marL="1371600" rtl="0" algn="l">
              <a:spcBef>
                <a:spcPts val="0"/>
              </a:spcBef>
              <a:spcAft>
                <a:spcPts val="0"/>
              </a:spcAft>
              <a:buSzPts val="1800"/>
              <a:buChar char="■"/>
            </a:pPr>
            <a:r>
              <a:rPr lang="en" sz="1800"/>
              <a:t>Characterizing antibiotic resistance</a:t>
            </a:r>
            <a:endParaRPr sz="18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sp>
        <p:nvSpPr>
          <p:cNvPr id="105" name="Google Shape;105;p18"/>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Global Cooperation And Challenge</a:t>
            </a:r>
            <a:endParaRPr/>
          </a:p>
        </p:txBody>
      </p:sp>
      <p:sp>
        <p:nvSpPr>
          <p:cNvPr id="106" name="Google Shape;106;p18"/>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is a high demand for new solutions, treatments and cures requiring the dedication of countless scientists, researchers, and specialists from all over the world.</a:t>
            </a:r>
            <a:endParaRPr/>
          </a:p>
          <a:p>
            <a:pPr indent="0" lvl="0" marL="0" rtl="0" algn="l">
              <a:spcBef>
                <a:spcPts val="1600"/>
              </a:spcBef>
              <a:spcAft>
                <a:spcPts val="1600"/>
              </a:spcAft>
              <a:buNone/>
            </a:pPr>
            <a:r>
              <a:rPr lang="en"/>
              <a:t> Cooperation at this global scale is no small task; errors can lead </a:t>
            </a:r>
            <a:r>
              <a:rPr lang="en"/>
              <a:t>to</a:t>
            </a:r>
            <a:r>
              <a:rPr lang="en"/>
              <a:t> significant increases in the time it takes to get results.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sp>
        <p:nvSpPr>
          <p:cNvPr id="111" name="Google Shape;111;p19"/>
          <p:cNvSpPr txBox="1"/>
          <p:nvPr>
            <p:ph type="title"/>
          </p:nvPr>
        </p:nvSpPr>
        <p:spPr>
          <a:xfrm>
            <a:off x="300425" y="1858175"/>
            <a:ext cx="8222100" cy="767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rgbClr val="000000"/>
                </a:solidFill>
              </a:rPr>
              <a:t>Current Workflow</a:t>
            </a:r>
            <a:endParaRPr>
              <a:solidFill>
                <a:srgbClr val="000000"/>
              </a:solidFill>
            </a:endParaRPr>
          </a:p>
        </p:txBody>
      </p:sp>
      <p:pic>
        <p:nvPicPr>
          <p:cNvPr id="112" name="Google Shape;112;p19"/>
          <p:cNvPicPr preferRelativeResize="0"/>
          <p:nvPr/>
        </p:nvPicPr>
        <p:blipFill>
          <a:blip r:embed="rId3">
            <a:alphaModFix/>
          </a:blip>
          <a:stretch>
            <a:fillRect/>
          </a:stretch>
        </p:blipFill>
        <p:spPr>
          <a:xfrm>
            <a:off x="1322600" y="2484775"/>
            <a:ext cx="6105525" cy="15906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 name="Shape 116"/>
        <p:cNvGrpSpPr/>
        <p:nvPr/>
      </p:nvGrpSpPr>
      <p:grpSpPr>
        <a:xfrm>
          <a:off x="0" y="0"/>
          <a:ext cx="0" cy="0"/>
          <a:chOff x="0" y="0"/>
          <a:chExt cx="0" cy="0"/>
        </a:xfrm>
      </p:grpSpPr>
      <p:sp>
        <p:nvSpPr>
          <p:cNvPr id="117" name="Google Shape;117;p20"/>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Problems With Current Workflow</a:t>
            </a:r>
            <a:endParaRPr/>
          </a:p>
        </p:txBody>
      </p:sp>
      <p:sp>
        <p:nvSpPr>
          <p:cNvPr id="118" name="Google Shape;118;p20"/>
          <p:cNvSpPr txBox="1"/>
          <p:nvPr>
            <p:ph idx="1" type="body"/>
          </p:nvPr>
        </p:nvSpPr>
        <p:spPr>
          <a:xfrm>
            <a:off x="460950" y="1919075"/>
            <a:ext cx="8222100" cy="2710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Manual data entry done by scientists</a:t>
            </a:r>
            <a:endParaRPr/>
          </a:p>
          <a:p>
            <a:pPr indent="-342900" lvl="0" marL="457200" rtl="0" algn="l">
              <a:spcBef>
                <a:spcPts val="0"/>
              </a:spcBef>
              <a:spcAft>
                <a:spcPts val="0"/>
              </a:spcAft>
              <a:buSzPts val="1800"/>
              <a:buChar char="●"/>
            </a:pPr>
            <a:r>
              <a:rPr lang="en"/>
              <a:t>Non-standardized data collection</a:t>
            </a:r>
            <a:endParaRPr/>
          </a:p>
          <a:p>
            <a:pPr indent="-342900" lvl="0" marL="457200" rtl="0" algn="l">
              <a:spcBef>
                <a:spcPts val="0"/>
              </a:spcBef>
              <a:spcAft>
                <a:spcPts val="0"/>
              </a:spcAft>
              <a:buSzPts val="1800"/>
              <a:buChar char="●"/>
            </a:pPr>
            <a:r>
              <a:rPr lang="en"/>
              <a:t>Data associated with samples is dynamic, often changing on a case by case basis</a:t>
            </a:r>
            <a:endParaRPr/>
          </a:p>
          <a:p>
            <a:pPr indent="0" lvl="0" marL="0" rtl="0" algn="l">
              <a:spcBef>
                <a:spcPts val="1600"/>
              </a:spcBef>
              <a:spcAft>
                <a:spcPts val="160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 name="Shape 122"/>
        <p:cNvGrpSpPr/>
        <p:nvPr/>
      </p:nvGrpSpPr>
      <p:grpSpPr>
        <a:xfrm>
          <a:off x="0" y="0"/>
          <a:ext cx="0" cy="0"/>
          <a:chOff x="0" y="0"/>
          <a:chExt cx="0" cy="0"/>
        </a:xfrm>
      </p:grpSpPr>
      <p:sp>
        <p:nvSpPr>
          <p:cNvPr id="123" name="Google Shape;123;p21"/>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Solution</a:t>
            </a:r>
            <a:endParaRPr/>
          </a:p>
        </p:txBody>
      </p:sp>
      <p:pic>
        <p:nvPicPr>
          <p:cNvPr id="124" name="Google Shape;124;p21"/>
          <p:cNvPicPr preferRelativeResize="0"/>
          <p:nvPr/>
        </p:nvPicPr>
        <p:blipFill>
          <a:blip r:embed="rId4">
            <a:alphaModFix/>
          </a:blip>
          <a:stretch>
            <a:fillRect/>
          </a:stretch>
        </p:blipFill>
        <p:spPr>
          <a:xfrm>
            <a:off x="533925" y="1910475"/>
            <a:ext cx="6781800" cy="3171825"/>
          </a:xfrm>
          <a:prstGeom prst="rect">
            <a:avLst/>
          </a:prstGeom>
          <a:noFill/>
          <a:ln>
            <a:noFill/>
          </a:ln>
        </p:spPr>
      </p:pic>
      <p:pic>
        <p:nvPicPr>
          <p:cNvPr id="125" name="Google Shape;125;p21"/>
          <p:cNvPicPr preferRelativeResize="0"/>
          <p:nvPr/>
        </p:nvPicPr>
        <p:blipFill rotWithShape="1">
          <a:blip r:embed="rId5">
            <a:alphaModFix/>
          </a:blip>
          <a:srcRect b="12479" l="38271" r="0" t="1276"/>
          <a:stretch/>
        </p:blipFill>
        <p:spPr>
          <a:xfrm>
            <a:off x="6564325" y="2355075"/>
            <a:ext cx="1366026" cy="19579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