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31089600" cx="402336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u4uZOOMxNekdYsuJZgYir2olr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Sam: Future Works, Key Features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Tyler: Architecture, Technologies, Challenges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Joshus: Testing, Motivation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Kaitlyn: Outcome, Solution overview</a:t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3017520" y="5088045"/>
            <a:ext cx="34198560" cy="10823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00"/>
              <a:buFont typeface="Calibri"/>
              <a:buNone/>
              <a:defRPr sz="2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5029200" y="16329239"/>
            <a:ext cx="30175200" cy="75061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/>
            </a:lvl1pPr>
            <a:lvl2pPr lvl="1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sz="8800"/>
            </a:lvl2pPr>
            <a:lvl3pPr lvl="2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sz="7919"/>
            </a:lvl3pPr>
            <a:lvl4pPr lvl="3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4pPr>
            <a:lvl5pPr lvl="4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5pPr>
            <a:lvl6pPr lvl="5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6pPr>
            <a:lvl7pPr lvl="6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7pPr>
            <a:lvl8pPr lvl="7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8pPr>
            <a:lvl9pPr lvl="8" algn="ctr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76606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0253768" y="788459"/>
            <a:ext cx="19726067" cy="34701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9956356" y="10491048"/>
            <a:ext cx="26347000" cy="86753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2354159" y="2067139"/>
            <a:ext cx="26347000" cy="25523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76606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766060" y="8276166"/>
            <a:ext cx="34701479" cy="19726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745107" y="7750819"/>
            <a:ext cx="34701479" cy="1293240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00"/>
              <a:buFont typeface="Calibri"/>
              <a:buNone/>
              <a:defRPr sz="26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745107" y="20805572"/>
            <a:ext cx="34701479" cy="6800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sz="1056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8800"/>
              <a:buNone/>
              <a:defRPr sz="8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920"/>
              <a:buNone/>
              <a:defRPr sz="7919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rgbClr val="888888"/>
              </a:buClr>
              <a:buSzPts val="7040"/>
              <a:buNone/>
              <a:defRPr sz="704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76606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766060" y="8276166"/>
            <a:ext cx="17099280" cy="19726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20368259" y="8276166"/>
            <a:ext cx="17099280" cy="19726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77130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771305" y="7621272"/>
            <a:ext cx="17020696" cy="3735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b="1" sz="10560"/>
            </a:lvl1pPr>
            <a:lvl2pPr indent="-2286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b="1" sz="8800"/>
            </a:lvl2pPr>
            <a:lvl3pPr indent="-2286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b="1" sz="7919"/>
            </a:lvl3pPr>
            <a:lvl4pPr indent="-2286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4pPr>
            <a:lvl5pPr indent="-2286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5pPr>
            <a:lvl6pPr indent="-2286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6pPr>
            <a:lvl7pPr indent="-2286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7pPr>
            <a:lvl8pPr indent="-2286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8pPr>
            <a:lvl9pPr indent="-2286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771305" y="11356340"/>
            <a:ext cx="17020696" cy="1670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20368263" y="7621272"/>
            <a:ext cx="17104520" cy="37350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0560"/>
              <a:buNone/>
              <a:defRPr b="1" sz="10560"/>
            </a:lvl1pPr>
            <a:lvl2pPr indent="-2286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  <a:defRPr b="1" sz="8800"/>
            </a:lvl2pPr>
            <a:lvl3pPr indent="-2286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None/>
              <a:defRPr b="1" sz="7919"/>
            </a:lvl3pPr>
            <a:lvl4pPr indent="-2286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4pPr>
            <a:lvl5pPr indent="-2286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5pPr>
            <a:lvl6pPr indent="-2286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6pPr>
            <a:lvl7pPr indent="-2286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7pPr>
            <a:lvl8pPr indent="-2286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8pPr>
            <a:lvl9pPr indent="-2286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b="1" sz="704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20368263" y="11356340"/>
            <a:ext cx="17104520" cy="1670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76606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771301" y="2072640"/>
            <a:ext cx="12976383" cy="72542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Calibri"/>
              <a:buNone/>
              <a:defRPr sz="140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7104520" y="4476333"/>
            <a:ext cx="20368260" cy="220937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112268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4080"/>
              <a:buChar char="•"/>
              <a:defRPr sz="14080"/>
            </a:lvl1pPr>
            <a:lvl2pPr indent="-101092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2320"/>
              <a:buChar char="•"/>
              <a:defRPr sz="12320"/>
            </a:lvl2pPr>
            <a:lvl3pPr indent="-89916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0560"/>
              <a:buChar char="•"/>
              <a:defRPr sz="10560"/>
            </a:lvl3pPr>
            <a:lvl4pPr indent="-7874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4pPr>
            <a:lvl5pPr indent="-7874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5pPr>
            <a:lvl6pPr indent="-7874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6pPr>
            <a:lvl7pPr indent="-7874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7pPr>
            <a:lvl8pPr indent="-7874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8pPr>
            <a:lvl9pPr indent="-7874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Char char="•"/>
              <a:defRPr sz="88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771301" y="9326880"/>
            <a:ext cx="12976383" cy="172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1pPr>
            <a:lvl2pPr indent="-2286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6160"/>
              <a:buNone/>
              <a:defRPr sz="6160"/>
            </a:lvl2pPr>
            <a:lvl3pPr indent="-2286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5280"/>
              <a:buNone/>
              <a:defRPr sz="5280"/>
            </a:lvl3pPr>
            <a:lvl4pPr indent="-2286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4pPr>
            <a:lvl5pPr indent="-2286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5pPr>
            <a:lvl6pPr indent="-2286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6pPr>
            <a:lvl7pPr indent="-2286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7pPr>
            <a:lvl8pPr indent="-2286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8pPr>
            <a:lvl9pPr indent="-2286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771301" y="2072640"/>
            <a:ext cx="12976383" cy="72542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Calibri"/>
              <a:buNone/>
              <a:defRPr sz="140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104520" y="4476333"/>
            <a:ext cx="20368260" cy="220937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Arial"/>
              <a:buNone/>
              <a:defRPr b="0" i="0" sz="14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2320"/>
              <a:buFont typeface="Arial"/>
              <a:buNone/>
              <a:defRPr b="0" i="0" sz="123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0560"/>
              <a:buFont typeface="Arial"/>
              <a:buNone/>
              <a:defRPr b="0" i="0" sz="10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771301" y="9326880"/>
            <a:ext cx="12976383" cy="172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7040"/>
              <a:buNone/>
              <a:defRPr sz="7040"/>
            </a:lvl1pPr>
            <a:lvl2pPr indent="-228600" lvl="1" marL="914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6160"/>
              <a:buNone/>
              <a:defRPr sz="6160"/>
            </a:lvl2pPr>
            <a:lvl3pPr indent="-228600" lvl="2" marL="1371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5280"/>
              <a:buNone/>
              <a:defRPr sz="5280"/>
            </a:lvl3pPr>
            <a:lvl4pPr indent="-228600" lvl="3" marL="1828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4pPr>
            <a:lvl5pPr indent="-228600" lvl="4" marL="22860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5pPr>
            <a:lvl6pPr indent="-228600" lvl="5" marL="27432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6pPr>
            <a:lvl7pPr indent="-228600" lvl="6" marL="32004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7pPr>
            <a:lvl8pPr indent="-228600" lvl="7" marL="36576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8pPr>
            <a:lvl9pPr indent="-228600" lvl="8" marL="411480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766060" y="1655240"/>
            <a:ext cx="34701479" cy="6009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360"/>
              <a:buFont typeface="Calibri"/>
              <a:buNone/>
              <a:defRPr b="0" i="0" sz="193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766060" y="8276166"/>
            <a:ext cx="34701479" cy="197260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1010920" lvl="0" marL="457200" marR="0" rtl="0" algn="l">
              <a:lnSpc>
                <a:spcPct val="90000"/>
              </a:lnSpc>
              <a:spcBef>
                <a:spcPts val="4400"/>
              </a:spcBef>
              <a:spcAft>
                <a:spcPts val="0"/>
              </a:spcAft>
              <a:buClr>
                <a:schemeClr val="dk1"/>
              </a:buClr>
              <a:buSzPts val="12320"/>
              <a:buFont typeface="Arial"/>
              <a:buChar char="•"/>
              <a:defRPr b="0" i="0" sz="123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899160" lvl="1" marL="9144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10560"/>
              <a:buFont typeface="Arial"/>
              <a:buChar char="•"/>
              <a:defRPr b="0" i="0" sz="105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87400" lvl="2" marL="13716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Char char="•"/>
              <a:defRPr b="0" i="0" sz="8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31520" lvl="3" marL="18288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31520" lvl="4" marL="22860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31520" lvl="5" marL="27432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31520" lvl="6" marL="32004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31520" lvl="7" marL="36576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31520" lvl="8" marL="4114800" marR="0" rtl="0" algn="l">
              <a:lnSpc>
                <a:spcPct val="90000"/>
              </a:lnSpc>
              <a:spcBef>
                <a:spcPts val="2200"/>
              </a:spcBef>
              <a:spcAft>
                <a:spcPts val="0"/>
              </a:spcAft>
              <a:buClr>
                <a:schemeClr val="dk1"/>
              </a:buClr>
              <a:buSzPts val="7920"/>
              <a:buFont typeface="Arial"/>
              <a:buChar char="•"/>
              <a:defRPr b="0" i="0" sz="791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766060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3327380" y="28815459"/>
            <a:ext cx="1357884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7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8414981" y="28815459"/>
            <a:ext cx="9052560" cy="16552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528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7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544410" y="922420"/>
            <a:ext cx="3533321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EnviroSlides: An </a:t>
            </a:r>
            <a:r>
              <a:rPr b="1" lang="en-US" sz="7200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</a:t>
            </a:r>
            <a:r>
              <a:rPr b="1" i="0" lang="en-US" sz="7200" u="none" cap="none" strike="noStrike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utomated </a:t>
            </a:r>
            <a:r>
              <a:rPr b="1" lang="en-US" sz="7200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E</a:t>
            </a:r>
            <a:r>
              <a:rPr b="1" i="0" lang="en-US" sz="7200" u="none" cap="none" strike="noStrike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nvironmental </a:t>
            </a:r>
            <a:r>
              <a:rPr b="1" lang="en-US" sz="7200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P</a:t>
            </a:r>
            <a:r>
              <a:rPr b="1" i="0" lang="en-US" sz="7200" u="none" cap="none" strike="noStrike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resentation </a:t>
            </a:r>
            <a:r>
              <a:rPr b="1" lang="en-US" sz="7200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C</a:t>
            </a:r>
            <a:r>
              <a:rPr b="1" i="0" lang="en-US" sz="7200" u="none" cap="none" strike="noStrike">
                <a:solidFill>
                  <a:srgbClr val="0033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reator 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2544410" y="3250159"/>
            <a:ext cx="35333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835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Department of Computer Science, Northern Arizona University.  Client: Dr. Chris Doughty and Andrew Abraham</a:t>
            </a:r>
            <a:r>
              <a:rPr lang="en-US" sz="4400">
                <a:solidFill>
                  <a:schemeClr val="lt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 86011</a:t>
            </a:r>
            <a:endParaRPr sz="4400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544410" y="2145086"/>
            <a:ext cx="360921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0835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Samuel Prasse, Kaitlyn Grubb, Joshus Tenakhongva, Tyler Pehringer </a:t>
            </a:r>
            <a:endParaRPr/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484006" y="1117995"/>
            <a:ext cx="2605699" cy="306981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>
            <a:off x="148075" y="15391225"/>
            <a:ext cx="12586200" cy="6690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39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jjjjnj</a:t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423525" y="5711525"/>
            <a:ext cx="10781100" cy="84537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8063" y="14457485"/>
            <a:ext cx="6457800" cy="9195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Technologies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148075" y="22270064"/>
            <a:ext cx="5312700" cy="10158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30309050" y="14822175"/>
            <a:ext cx="9757500" cy="105408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1434000" y="7122251"/>
            <a:ext cx="7682700" cy="10149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Solution Overview</a:t>
            </a:r>
            <a:endParaRPr/>
          </a:p>
        </p:txBody>
      </p:sp>
      <p:pic>
        <p:nvPicPr>
          <p:cNvPr id="94" name="Google Shape;94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136200" y="14900499"/>
            <a:ext cx="16770950" cy="921897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620238" y="15607763"/>
            <a:ext cx="8319900" cy="64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Django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HTML5/ CSS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JavaScript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Python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VirtualBox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Google Drive API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Google Earth Engine API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Ecolocation Database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3126763" y="24793250"/>
            <a:ext cx="4915800" cy="9195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Outcome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423525" y="4839224"/>
            <a:ext cx="5312700" cy="8724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Motivation</a:t>
            </a:r>
            <a:endParaRPr/>
          </a:p>
        </p:txBody>
      </p:sp>
      <p:pic>
        <p:nvPicPr>
          <p:cNvPr id="98" name="Google Shape;98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67208" y="15797266"/>
            <a:ext cx="2020884" cy="91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980188" y="17552388"/>
            <a:ext cx="1200324" cy="1200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7">
            <a:alphaModFix/>
          </a:blip>
          <a:srcRect b="25926" l="16904" r="22375" t="22106"/>
          <a:stretch/>
        </p:blipFill>
        <p:spPr>
          <a:xfrm>
            <a:off x="8665425" y="18855059"/>
            <a:ext cx="3576799" cy="159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729324" y="20752839"/>
            <a:ext cx="2605701" cy="1015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9165902" y="17408726"/>
            <a:ext cx="1304821" cy="1323616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"/>
          <p:cNvSpPr txBox="1"/>
          <p:nvPr/>
        </p:nvSpPr>
        <p:spPr>
          <a:xfrm>
            <a:off x="30463575" y="14822175"/>
            <a:ext cx="9084900" cy="99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Uploading website to AWS servers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Had to update django framework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Incorrectly pulling info from Ecolocation database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Adapted to changing format of the database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Database for animal photos was shutdown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We developed an algorithm to pull the best quality photos of animals from the internet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22688875" y="25756275"/>
            <a:ext cx="17377800" cy="5067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22688875" y="24745088"/>
            <a:ext cx="7297500" cy="10158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Future Works</a:t>
            </a:r>
            <a:endParaRPr/>
          </a:p>
        </p:txBody>
      </p:sp>
      <p:sp>
        <p:nvSpPr>
          <p:cNvPr id="106" name="Google Shape;106;p1"/>
          <p:cNvSpPr/>
          <p:nvPr/>
        </p:nvSpPr>
        <p:spPr>
          <a:xfrm>
            <a:off x="148075" y="23287600"/>
            <a:ext cx="12586200" cy="75354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33400" lvl="0" marL="4572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Unit Testing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Testing data script input and output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Testing website UI and interactables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Testing server stability and functionality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Integration Testing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Testing user input to script output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Testing script output to slide generation input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Usability Testing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Early moderated and in-person tests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marR="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Usage of remote, unmoderated surveys 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22183550" y="8167950"/>
            <a:ext cx="17883000" cy="52821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2183550" y="7110725"/>
            <a:ext cx="7297500" cy="10572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Features</a:t>
            </a:r>
            <a:endParaRPr/>
          </a:p>
        </p:txBody>
      </p:sp>
      <p:sp>
        <p:nvSpPr>
          <p:cNvPr id="109" name="Google Shape;109;p1"/>
          <p:cNvSpPr/>
          <p:nvPr/>
        </p:nvSpPr>
        <p:spPr>
          <a:xfrm>
            <a:off x="30309046" y="13843325"/>
            <a:ext cx="5801100" cy="9195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Challenges</a:t>
            </a:r>
            <a:endParaRPr/>
          </a:p>
        </p:txBody>
      </p:sp>
      <p:sp>
        <p:nvSpPr>
          <p:cNvPr id="110" name="Google Shape;110;p1"/>
          <p:cNvSpPr/>
          <p:nvPr/>
        </p:nvSpPr>
        <p:spPr>
          <a:xfrm>
            <a:off x="13147975" y="13843313"/>
            <a:ext cx="5873700" cy="1057200"/>
          </a:xfrm>
          <a:prstGeom prst="rect">
            <a:avLst/>
          </a:prstGeom>
          <a:solidFill>
            <a:srgbClr val="B7F7A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5486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739">
                <a:solidFill>
                  <a:srgbClr val="0835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Architecture</a:t>
            </a:r>
            <a:endParaRPr/>
          </a:p>
        </p:txBody>
      </p:sp>
      <p:sp>
        <p:nvSpPr>
          <p:cNvPr id="111" name="Google Shape;111;p1"/>
          <p:cNvSpPr/>
          <p:nvPr/>
        </p:nvSpPr>
        <p:spPr>
          <a:xfrm>
            <a:off x="11434000" y="8144963"/>
            <a:ext cx="10244700" cy="52821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39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jjnj</a:t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3126775" y="25756275"/>
            <a:ext cx="9084900" cy="50679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39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jjnj</a:t>
            </a:r>
            <a:endParaRPr sz="6739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23096225" y="26192388"/>
            <a:ext cx="16553700" cy="22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Adding more types of presentations and difficulties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land use change, fire, precipitation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Adding more types of animals to our database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avians, sea animals, insects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Gather in classroom feedback with each iteration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22589138" y="8224063"/>
            <a:ext cx="18727500" cy="22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Custom </a:t>
            </a:r>
            <a:r>
              <a:rPr b="1" i="1" lang="en-US" sz="4800">
                <a:latin typeface="Calibri"/>
                <a:ea typeface="Calibri"/>
                <a:cs typeface="Calibri"/>
                <a:sym typeface="Calibri"/>
              </a:rPr>
              <a:t>biodiversity</a:t>
            </a: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b="1" i="1" lang="en-US" sz="4800">
                <a:latin typeface="Calibri"/>
                <a:ea typeface="Calibri"/>
                <a:cs typeface="Calibri"/>
                <a:sym typeface="Calibri"/>
              </a:rPr>
              <a:t>climate change</a:t>
            </a: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 slideshow presentations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Create presentations with locations and animals all over the world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Links and resources to motivate and encourage young people to combat climate change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 Disease information and resources available on the website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Interactive games in presentations for young students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11630363" y="8224075"/>
            <a:ext cx="10127400" cy="45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A browser based application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Automatically creates Google Slides presentations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Presentations on environmental information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Learning platform for K-12 students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13308763" y="26155800"/>
            <a:ext cx="8651100" cy="35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●"/>
            </a:pPr>
            <a:r>
              <a:rPr b="1" lang="en-US" sz="4800">
                <a:latin typeface="Calibri"/>
                <a:ea typeface="Calibri"/>
                <a:cs typeface="Calibri"/>
                <a:sym typeface="Calibri"/>
              </a:rPr>
              <a:t>Closes the gap between research and students</a:t>
            </a:r>
            <a:endParaRPr b="1" sz="4800">
              <a:latin typeface="Calibri"/>
              <a:ea typeface="Calibri"/>
              <a:cs typeface="Calibri"/>
              <a:sym typeface="Calibri"/>
            </a:endParaRPr>
          </a:p>
          <a:p>
            <a:pPr indent="-533400" lvl="1" marL="914400" rtl="0" algn="l">
              <a:spcBef>
                <a:spcPts val="0"/>
              </a:spcBef>
              <a:spcAft>
                <a:spcPts val="0"/>
              </a:spcAft>
              <a:buSzPts val="4800"/>
              <a:buFont typeface="Calibri"/>
              <a:buChar char="○"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Allows for learning about the </a:t>
            </a: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environment</a:t>
            </a: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 to be easier for all kids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6898388" y="4774888"/>
            <a:ext cx="30387600" cy="1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5000">
                <a:solidFill>
                  <a:srgbClr val="083566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We provide regionally specific environmental information in fun informative presentations that makes teachers work easier around the globe. </a:t>
            </a:r>
            <a:endParaRPr b="1" sz="5000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895700" y="5648324"/>
            <a:ext cx="10308900" cy="58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20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Char char="●"/>
            </a:pP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Education is a highly valued tool </a:t>
            </a:r>
            <a:endParaRPr b="1"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20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Char char="●"/>
            </a:pP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Scholarly environmental data is nearly inaccessible</a:t>
            </a:r>
            <a:endParaRPr b="1" sz="4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33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1" lang="en-US" sz="4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Earth-orbiting satellites and other technological advances have enabled scientists to see the big picture, collecting many different types of information about our planet and its climate on a global scale. This body of data, collected over many years, reveals the signals of a changing climate.</a:t>
            </a:r>
            <a:endParaRPr b="1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2018-10-09T15:34:40Z</dcterms:created>
  <dc:creator>Microsoft Office User</dc:creator>
</cp:coreProperties>
</file>