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unito"/>
      <p:regular r:id="rId30"/>
      <p:bold r:id="rId31"/>
      <p:italic r:id="rId32"/>
      <p:boldItalic r:id="rId33"/>
    </p:embeddedFont>
    <p:embeddedFont>
      <p:font typeface="Maven Pro"/>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CCC09E1-1812-4F64-975B-0968DE214BCF}">
  <a:tblStyle styleId="{0CCC09E1-1812-4F64-975B-0968DE214BC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schemas.openxmlformats.org/officeDocument/2006/relationships/font" Target="fonts/MavenPro-bold.fntdata"/><Relationship Id="rId12" Type="http://schemas.openxmlformats.org/officeDocument/2006/relationships/slide" Target="slides/slide7.xml"/><Relationship Id="rId34" Type="http://schemas.openxmlformats.org/officeDocument/2006/relationships/font" Target="fonts/MavenPr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500"/>
              <a:t>Challenges and Resolutions</a:t>
            </a:r>
            <a:endParaRPr sz="1500"/>
          </a:p>
          <a:p>
            <a:pPr indent="0" lvl="0" marL="0" rtl="0">
              <a:spcBef>
                <a:spcPts val="0"/>
              </a:spcBef>
              <a:spcAft>
                <a:spcPts val="0"/>
              </a:spcAft>
              <a:buNone/>
            </a:pPr>
            <a:r>
              <a:rPr lang="en" sz="1500"/>
              <a:t>(about 2 minutes) -- replaces risks and feasibility</a:t>
            </a:r>
            <a:br>
              <a:rPr lang="en" sz="1500"/>
            </a:br>
            <a:br>
              <a:rPr lang="en" sz="1500"/>
            </a:br>
            <a:r>
              <a:rPr lang="en"/>
              <a:t>Now you are in the thick of implementation, so you</a:t>
            </a:r>
            <a:endParaRPr/>
          </a:p>
          <a:p>
            <a:pPr indent="0" lvl="0" marL="0" rtl="0">
              <a:spcBef>
                <a:spcPts val="0"/>
              </a:spcBef>
              <a:spcAft>
                <a:spcPts val="0"/>
              </a:spcAft>
              <a:buNone/>
            </a:pPr>
            <a:r>
              <a:rPr lang="en" sz="1350"/>
              <a:t>should focus on coding challenges here. Briefly introduce a few of the challenging questions or problems that have come up in your implementation (e.g. “Computing spatial layout of nodes in our graphical state view”), briefly describe the problem, then present your solution...or ideas you’re working on to address it (maybe someone in the audience has some input or help for you, who knows). In any case, your goal here is to show that you have recognized some key implementation challenges and are well into solving them.</a:t>
            </a:r>
            <a:endParaRPr sz="1350"/>
          </a:p>
          <a:p>
            <a:pPr indent="0" lvl="0" marL="0" rtl="0">
              <a:spcBef>
                <a:spcPts val="0"/>
              </a:spcBef>
              <a:spcAft>
                <a:spcPts val="0"/>
              </a:spcAft>
              <a:buNone/>
            </a:pPr>
            <a:r>
              <a:t/>
            </a:r>
            <a:endParaRPr sz="1500"/>
          </a:p>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500"/>
              <a:t>Change risks to challenges</a:t>
            </a:r>
            <a:endParaRPr sz="1500"/>
          </a:p>
          <a:p>
            <a:pPr indent="0" lvl="0" marL="0" rtl="0">
              <a:spcBef>
                <a:spcPts val="0"/>
              </a:spcBef>
              <a:spcAft>
                <a:spcPts val="0"/>
              </a:spcAft>
              <a:buNone/>
            </a:pPr>
            <a:br>
              <a:rPr lang="en" sz="1500"/>
            </a:br>
            <a:br>
              <a:rPr lang="en" sz="1500"/>
            </a:br>
            <a:r>
              <a:rPr lang="en"/>
              <a:t>Now you are in the thick of implementation, so you</a:t>
            </a:r>
            <a:endParaRPr/>
          </a:p>
          <a:p>
            <a:pPr indent="0" lvl="0" marL="0" rtl="0">
              <a:spcBef>
                <a:spcPts val="0"/>
              </a:spcBef>
              <a:spcAft>
                <a:spcPts val="0"/>
              </a:spcAft>
              <a:buNone/>
            </a:pPr>
            <a:r>
              <a:rPr lang="en" sz="1350"/>
              <a:t>should focus on coding challenges here. Briefly introduce a few of the challenging questions or problems that have come up in your implementation (e.g. “Computing spatial layout of nodes in our graphical state view”), briefly describe the problem, then present your solution...or ideas you’re working on to address it (maybe someone in the audience has some input or help for you, who knows). In any case, your goal here is to show that you have recognized some key implementation challenges and are well into solving them.</a:t>
            </a:r>
            <a:endParaRPr sz="1350"/>
          </a:p>
          <a:p>
            <a:pPr indent="0" lvl="0" marL="0" rtl="0">
              <a:spcBef>
                <a:spcPts val="0"/>
              </a:spcBef>
              <a:spcAft>
                <a:spcPts val="0"/>
              </a:spcAft>
              <a:buNone/>
            </a:pPr>
            <a:r>
              <a:t/>
            </a:r>
            <a:endParaRPr sz="1500"/>
          </a:p>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350"/>
              <a:t>As usual, offer a short discussion of your project</a:t>
            </a:r>
            <a:endParaRPr sz="1350"/>
          </a:p>
          <a:p>
            <a:pPr indent="0" lvl="0" marL="0" rtl="0">
              <a:spcBef>
                <a:spcPts val="0"/>
              </a:spcBef>
              <a:spcAft>
                <a:spcPts val="0"/>
              </a:spcAft>
              <a:buNone/>
            </a:pPr>
            <a:r>
              <a:rPr lang="en" sz="1350"/>
              <a:t>plan, as it stands right now. A Gantt chart is highly recommended, with a “now” line running through it.</a:t>
            </a:r>
            <a:endParaRPr sz="1350"/>
          </a:p>
          <a:p>
            <a:pPr indent="0" lvl="0" marL="0" rtl="0">
              <a:spcBef>
                <a:spcPts val="0"/>
              </a:spcBef>
              <a:spcAft>
                <a:spcPts val="0"/>
              </a:spcAft>
              <a:buNone/>
            </a:pPr>
            <a:r>
              <a:rPr lang="en" sz="1350"/>
              <a:t>Go over your main functional milestones...which ones you’re through and what’s</a:t>
            </a:r>
            <a:endParaRPr sz="1350"/>
          </a:p>
          <a:p>
            <a:pPr indent="0" lvl="0" marL="0" rtl="0">
              <a:spcBef>
                <a:spcPts val="0"/>
              </a:spcBef>
              <a:spcAft>
                <a:spcPts val="0"/>
              </a:spcAft>
              <a:buNone/>
            </a:pPr>
            <a:r>
              <a:rPr lang="en" sz="1350"/>
              <a:t>coming. Close with some summary statement of where you are “going well”,</a:t>
            </a:r>
            <a:br>
              <a:rPr lang="en" sz="1350"/>
            </a:br>
            <a:r>
              <a:rPr lang="en" sz="1350"/>
              <a:t> “somewhat behind, but we think we can catch up”, whatever.</a:t>
            </a:r>
            <a:endParaRPr sz="1350"/>
          </a:p>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
              <a:t>Web portal- simple, easy to input files</a:t>
            </a:r>
            <a:br>
              <a:rPr lang="en"/>
            </a:br>
            <a:r>
              <a:rPr lang="en"/>
              <a:t>Database- store files, limit files stored. Organize into user data</a:t>
            </a:r>
            <a:endParaRPr/>
          </a:p>
          <a:p>
            <a:pPr indent="0" lvl="0" marL="0">
              <a:spcBef>
                <a:spcPts val="0"/>
              </a:spcBef>
              <a:spcAft>
                <a:spcPts val="0"/>
              </a:spcAft>
              <a:buNone/>
            </a:pPr>
            <a:r>
              <a:rPr lang="en"/>
              <a:t>visualizations-</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b="1" lang="en" sz="1400">
                <a:solidFill>
                  <a:srgbClr val="CECECE"/>
                </a:solidFill>
              </a:rPr>
              <a:t>Successful Response</a:t>
            </a:r>
            <a:endParaRPr b="1" sz="1400">
              <a:solidFill>
                <a:srgbClr val="CECECE"/>
              </a:solidFill>
            </a:endParaRPr>
          </a:p>
          <a:p>
            <a:pPr indent="0" lvl="0" marL="0">
              <a:spcBef>
                <a:spcPts val="0"/>
              </a:spcBef>
              <a:spcAft>
                <a:spcPts val="0"/>
              </a:spcAft>
              <a:buNone/>
            </a:pPr>
            <a:r>
              <a:rPr lang="en" sz="1400">
                <a:solidFill>
                  <a:srgbClr val="CECECE"/>
                </a:solidFill>
              </a:rPr>
              <a:t>The user is able to quickly and easily create and download input files with all the fields they need.</a:t>
            </a:r>
            <a:endParaRPr sz="1400">
              <a:solidFill>
                <a:srgbClr val="CECECE"/>
              </a:solidFill>
            </a:endParaRPr>
          </a:p>
          <a:p>
            <a:pPr indent="0" lvl="0" marL="0">
              <a:spcBef>
                <a:spcPts val="0"/>
              </a:spcBef>
              <a:spcAft>
                <a:spcPts val="0"/>
              </a:spcAft>
              <a:buNone/>
            </a:pPr>
            <a:r>
              <a:rPr lang="en" sz="1400">
                <a:solidFill>
                  <a:srgbClr val="CECECE"/>
                </a:solidFill>
              </a:rPr>
              <a:t>The database accepts a certain amount of projects before forcing the user to delete old projects before continuing.</a:t>
            </a:r>
            <a:endParaRPr sz="1400">
              <a:solidFill>
                <a:srgbClr val="CECECE"/>
              </a:solidFill>
            </a:endParaRPr>
          </a:p>
          <a:p>
            <a:pPr indent="0" lvl="0" marL="0">
              <a:spcBef>
                <a:spcPts val="0"/>
              </a:spcBef>
              <a:spcAft>
                <a:spcPts val="0"/>
              </a:spcAft>
              <a:buNone/>
            </a:pPr>
            <a:r>
              <a:rPr lang="en" sz="1400">
                <a:solidFill>
                  <a:srgbClr val="CECECE"/>
                </a:solidFill>
              </a:rPr>
              <a:t>The website generates the visualizations if possible.  If not, it creates an error message informing the user why the failure occurred.</a:t>
            </a:r>
            <a:endParaRPr sz="1400">
              <a:solidFill>
                <a:srgbClr val="CECECE"/>
              </a:solidFill>
            </a:endParaRPr>
          </a:p>
          <a:p>
            <a:pPr indent="0" lvl="0" marL="0">
              <a:spcBef>
                <a:spcPts val="0"/>
              </a:spcBef>
              <a:spcAft>
                <a:spcPts val="0"/>
              </a:spcAft>
              <a:buNone/>
            </a:pPr>
            <a:r>
              <a:rPr lang="en" sz="1400">
                <a:solidFill>
                  <a:srgbClr val="CECECE"/>
                </a:solidFill>
              </a:rPr>
              <a:t>The website quickly generates and serves the desired files to the user.</a:t>
            </a:r>
            <a:endParaRPr sz="1400">
              <a:solidFill>
                <a:srgbClr val="CECECE"/>
              </a:solidFill>
            </a:endParaRPr>
          </a:p>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500"/>
              <a:t>Conclusion (about 1 minute)</a:t>
            </a:r>
            <a:endParaRPr sz="1500"/>
          </a:p>
          <a:p>
            <a:pPr indent="0" lvl="0" marL="0" rtl="0">
              <a:spcBef>
                <a:spcPts val="0"/>
              </a:spcBef>
              <a:spcAft>
                <a:spcPts val="0"/>
              </a:spcAft>
              <a:buNone/>
            </a:pPr>
            <a:r>
              <a:rPr lang="en" sz="1350"/>
              <a:t>Finish your talk by providing a solid summary of your presentation: This</a:t>
            </a:r>
            <a:endParaRPr sz="1350"/>
          </a:p>
          <a:p>
            <a:pPr indent="0" lvl="0" marL="0" rtl="0">
              <a:spcBef>
                <a:spcPts val="0"/>
              </a:spcBef>
              <a:spcAft>
                <a:spcPts val="0"/>
              </a:spcAft>
              <a:buNone/>
            </a:pPr>
            <a:r>
              <a:rPr lang="en" sz="1350"/>
              <a:t>is where you wrap it all up nicely and bring it all together. Start by briefly restating the importance of the domain, your client’s business and processes and what was</a:t>
            </a:r>
            <a:endParaRPr sz="1350"/>
          </a:p>
          <a:p>
            <a:pPr indent="0" lvl="0" marL="0" rtl="0">
              <a:spcBef>
                <a:spcPts val="0"/>
              </a:spcBef>
              <a:spcAft>
                <a:spcPts val="0"/>
              </a:spcAft>
              <a:buNone/>
            </a:pPr>
            <a:r>
              <a:rPr lang="en" sz="1350"/>
              <a:t>inefficient about them. Then review your solution vision, and go on to review what key topics you’ve discussed in this</a:t>
            </a:r>
            <a:endParaRPr sz="1350"/>
          </a:p>
          <a:p>
            <a:pPr indent="0" lvl="0" marL="0" rtl="0">
              <a:spcBef>
                <a:spcPts val="0"/>
              </a:spcBef>
              <a:spcAft>
                <a:spcPts val="0"/>
              </a:spcAft>
              <a:buNone/>
            </a:pPr>
            <a:r>
              <a:rPr lang="en" sz="1350"/>
              <a:t>Design Review; do NOT review the details of those topics (you did that already in the middle part), just review what you</a:t>
            </a:r>
            <a:endParaRPr sz="1350"/>
          </a:p>
          <a:p>
            <a:pPr indent="0" lvl="0" marL="0" rtl="0">
              <a:spcBef>
                <a:spcPts val="0"/>
              </a:spcBef>
              <a:spcAft>
                <a:spcPts val="0"/>
              </a:spcAft>
              <a:buNone/>
            </a:pPr>
            <a:r>
              <a:rPr lang="en" sz="1350"/>
              <a:t>talked about and the overall outcomes: Requirements acquisition, development of detailed Functional, Performance,</a:t>
            </a:r>
            <a:endParaRPr sz="1350"/>
          </a:p>
          <a:p>
            <a:pPr indent="0" lvl="0" marL="0" rtl="0">
              <a:spcBef>
                <a:spcPts val="0"/>
              </a:spcBef>
              <a:spcAft>
                <a:spcPts val="0"/>
              </a:spcAft>
              <a:buNone/>
            </a:pPr>
            <a:r>
              <a:rPr lang="en" sz="1350"/>
              <a:t>Environmental requirements, and risks/feasibility. End your conclusion with a sentence or two about what’s coming up for you, what you’ll be focusing on in the next</a:t>
            </a:r>
            <a:endParaRPr sz="1350"/>
          </a:p>
          <a:p>
            <a:pPr indent="0" lvl="0" marL="0" rtl="0">
              <a:spcBef>
                <a:spcPts val="0"/>
              </a:spcBef>
              <a:spcAft>
                <a:spcPts val="0"/>
              </a:spcAft>
              <a:buNone/>
            </a:pPr>
            <a:r>
              <a:rPr lang="en" sz="1350"/>
              <a:t>development phase. End the presentation with an energetic note that conveys professionalism and</a:t>
            </a:r>
            <a:endParaRPr sz="1350"/>
          </a:p>
          <a:p>
            <a:pPr indent="0" lvl="0" marL="0" rtl="0">
              <a:spcBef>
                <a:spcPts val="0"/>
              </a:spcBef>
              <a:spcAft>
                <a:spcPts val="0"/>
              </a:spcAft>
              <a:buNone/>
            </a:pPr>
            <a:r>
              <a:rPr lang="en" sz="1350"/>
              <a:t>confidence that you’ll be able to solve the problems and satisfy your client.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image is about reaction rules (bottom, bionetgen) the way it is implemented in running (middle) and how it is reacted together (final result graphically) (top, nfsim) when it finishes.</a:t>
            </a:r>
            <a:br>
              <a:rPr lang="en"/>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Shape 11"/>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Shape 1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7" name="Shape 47"/>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Shape 1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Shape 3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Shape 40"/>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
        <p:nvSpPr>
          <p:cNvPr id="9" name="Shape 9"/>
          <p:cNvSpPr/>
          <p:nvPr/>
        </p:nvSpPr>
        <p:spPr>
          <a:xfrm>
            <a:off x="89125" y="89125"/>
            <a:ext cx="8975700" cy="49779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13dAiZvOQdiB167LKazAtnuBafrlc8ZmU/vie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6.jpg"/><Relationship Id="rId5" Type="http://schemas.openxmlformats.org/officeDocument/2006/relationships/image" Target="../media/image23.png"/><Relationship Id="rId6"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nvSpPr>
        <p:spPr>
          <a:xfrm>
            <a:off x="824000" y="1112960"/>
            <a:ext cx="4255500" cy="18729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b="1" lang="en" sz="6000">
                <a:solidFill>
                  <a:srgbClr val="CECECE"/>
                </a:solidFill>
                <a:latin typeface="Maven Pro"/>
                <a:ea typeface="Maven Pro"/>
                <a:cs typeface="Maven Pro"/>
                <a:sym typeface="Maven Pro"/>
              </a:rPr>
              <a:t>BioNetFit</a:t>
            </a:r>
            <a:endParaRPr b="1" sz="6000">
              <a:solidFill>
                <a:srgbClr val="CECECE"/>
              </a:solidFill>
              <a:latin typeface="Maven Pro"/>
              <a:ea typeface="Maven Pro"/>
              <a:cs typeface="Maven Pro"/>
              <a:sym typeface="Maven Pro"/>
            </a:endParaRPr>
          </a:p>
          <a:p>
            <a:pPr indent="0" lvl="0" marL="0" rtl="0">
              <a:spcBef>
                <a:spcPts val="0"/>
              </a:spcBef>
              <a:spcAft>
                <a:spcPts val="0"/>
              </a:spcAft>
              <a:buNone/>
            </a:pPr>
            <a:r>
              <a:rPr b="1" lang="en" sz="3200">
                <a:solidFill>
                  <a:srgbClr val="CECECE"/>
                </a:solidFill>
                <a:latin typeface="Maven Pro"/>
                <a:ea typeface="Maven Pro"/>
                <a:cs typeface="Maven Pro"/>
                <a:sym typeface="Maven Pro"/>
              </a:rPr>
              <a:t>Design Review 3</a:t>
            </a:r>
            <a:endParaRPr b="1" sz="3200">
              <a:solidFill>
                <a:srgbClr val="CECECE"/>
              </a:solidFill>
              <a:latin typeface="Maven Pro"/>
              <a:ea typeface="Maven Pro"/>
              <a:cs typeface="Maven Pro"/>
              <a:sym typeface="Maven Pro"/>
            </a:endParaRPr>
          </a:p>
        </p:txBody>
      </p:sp>
      <p:sp>
        <p:nvSpPr>
          <p:cNvPr id="56" name="Shape 56"/>
          <p:cNvSpPr txBox="1"/>
          <p:nvPr/>
        </p:nvSpPr>
        <p:spPr>
          <a:xfrm>
            <a:off x="824000" y="3128900"/>
            <a:ext cx="6096900" cy="69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200">
                <a:solidFill>
                  <a:srgbClr val="CECECE"/>
                </a:solidFill>
                <a:latin typeface="Nunito"/>
                <a:ea typeface="Nunito"/>
                <a:cs typeface="Nunito"/>
                <a:sym typeface="Nunito"/>
              </a:rPr>
              <a:t>Team U.I. Fit</a:t>
            </a:r>
            <a:endParaRPr sz="2200">
              <a:solidFill>
                <a:srgbClr val="CECECE"/>
              </a:solidFill>
              <a:latin typeface="Nunito"/>
              <a:ea typeface="Nunito"/>
              <a:cs typeface="Nunito"/>
              <a:sym typeface="Nunito"/>
            </a:endParaRPr>
          </a:p>
          <a:p>
            <a:pPr indent="0" lvl="0" marL="0" rtl="0">
              <a:spcBef>
                <a:spcPts val="0"/>
              </a:spcBef>
              <a:spcAft>
                <a:spcPts val="0"/>
              </a:spcAft>
              <a:buNone/>
            </a:pPr>
            <a:r>
              <a:rPr lang="en" sz="1600">
                <a:solidFill>
                  <a:srgbClr val="CECECE"/>
                </a:solidFill>
                <a:latin typeface="Nunito"/>
                <a:ea typeface="Nunito"/>
                <a:cs typeface="Nunito"/>
                <a:sym typeface="Nunito"/>
              </a:rPr>
              <a:t>Charles Chatwin, Matthew Burns, Joshua Gutman, Tanner Brelje</a:t>
            </a:r>
            <a:endParaRPr sz="1600">
              <a:solidFill>
                <a:srgbClr val="CECECE"/>
              </a:solidFill>
              <a:latin typeface="Nunito"/>
              <a:ea typeface="Nunito"/>
              <a:cs typeface="Nunito"/>
              <a:sym typeface="Nunito"/>
            </a:endParaRPr>
          </a:p>
          <a:p>
            <a:pPr indent="0" lvl="0" marL="0" rtl="0">
              <a:spcBef>
                <a:spcPts val="0"/>
              </a:spcBef>
              <a:spcAft>
                <a:spcPts val="0"/>
              </a:spcAft>
              <a:buNone/>
            </a:pPr>
            <a:r>
              <a:rPr lang="en" sz="1600">
                <a:solidFill>
                  <a:srgbClr val="CECECE"/>
                </a:solidFill>
                <a:latin typeface="Nunito"/>
                <a:ea typeface="Nunito"/>
                <a:cs typeface="Nunito"/>
                <a:sym typeface="Nunito"/>
              </a:rPr>
              <a:t>Mentor &amp; Client: Dr. Abolfazl Razi</a:t>
            </a:r>
            <a:endParaRPr sz="1600">
              <a:solidFill>
                <a:srgbClr val="CECECE"/>
              </a:solidFill>
              <a:latin typeface="Nunito"/>
              <a:ea typeface="Nunito"/>
              <a:cs typeface="Nunito"/>
              <a:sym typeface="Nunito"/>
            </a:endParaRPr>
          </a:p>
        </p:txBody>
      </p:sp>
      <p:pic>
        <p:nvPicPr>
          <p:cNvPr id="57" name="Shape 57"/>
          <p:cNvPicPr preferRelativeResize="0"/>
          <p:nvPr/>
        </p:nvPicPr>
        <p:blipFill>
          <a:blip r:embed="rId3">
            <a:alphaModFix/>
          </a:blip>
          <a:stretch>
            <a:fillRect/>
          </a:stretch>
        </p:blipFill>
        <p:spPr>
          <a:xfrm>
            <a:off x="5130975" y="1757100"/>
            <a:ext cx="3470375" cy="1371800"/>
          </a:xfrm>
          <a:prstGeom prst="rect">
            <a:avLst/>
          </a:prstGeom>
          <a:noFill/>
          <a:ln>
            <a:noFill/>
          </a:ln>
        </p:spPr>
      </p:pic>
      <p:sp>
        <p:nvSpPr>
          <p:cNvPr id="58" name="Shape 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59" name="Shape 59"/>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nvSpPr>
        <p:spPr>
          <a:xfrm>
            <a:off x="1303800" y="1990050"/>
            <a:ext cx="3430500" cy="2541600"/>
          </a:xfrm>
          <a:prstGeom prst="rect">
            <a:avLst/>
          </a:prstGeom>
          <a:noFill/>
          <a:ln>
            <a:noFill/>
          </a:ln>
        </p:spPr>
        <p:txBody>
          <a:bodyPr anchorCtr="0" anchor="t" bIns="91425" lIns="91425" spcFirstLastPara="1" rIns="91425" wrap="square" tIns="91425">
            <a:noAutofit/>
          </a:bodyPr>
          <a:lstStyle/>
          <a:p>
            <a:pPr indent="-311150" lvl="0" marL="457200" rtl="0">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Image of bionetfit on cmd line</a:t>
            </a:r>
            <a:endParaRPr sz="1300">
              <a:solidFill>
                <a:srgbClr val="424242"/>
              </a:solidFill>
              <a:latin typeface="Nunito"/>
              <a:ea typeface="Nunito"/>
              <a:cs typeface="Nunito"/>
              <a:sym typeface="Nunito"/>
            </a:endParaRPr>
          </a:p>
        </p:txBody>
      </p:sp>
      <p:pic>
        <p:nvPicPr>
          <p:cNvPr id="141" name="Shape 141"/>
          <p:cNvPicPr preferRelativeResize="0"/>
          <p:nvPr/>
        </p:nvPicPr>
        <p:blipFill rotWithShape="1">
          <a:blip r:embed="rId3">
            <a:alphaModFix/>
          </a:blip>
          <a:srcRect b="0" l="0" r="0" t="0"/>
          <a:stretch/>
        </p:blipFill>
        <p:spPr>
          <a:xfrm>
            <a:off x="190401" y="531202"/>
            <a:ext cx="4543901" cy="4270876"/>
          </a:xfrm>
          <a:prstGeom prst="rect">
            <a:avLst/>
          </a:prstGeom>
          <a:noFill/>
          <a:ln>
            <a:noFill/>
          </a:ln>
        </p:spPr>
      </p:pic>
      <p:pic>
        <p:nvPicPr>
          <p:cNvPr id="142" name="Shape 142"/>
          <p:cNvPicPr preferRelativeResize="0"/>
          <p:nvPr/>
        </p:nvPicPr>
        <p:blipFill rotWithShape="1">
          <a:blip r:embed="rId4">
            <a:alphaModFix/>
          </a:blip>
          <a:srcRect b="0" l="0" r="13867" t="0"/>
          <a:stretch/>
        </p:blipFill>
        <p:spPr>
          <a:xfrm>
            <a:off x="4765300" y="531200"/>
            <a:ext cx="4197174" cy="917800"/>
          </a:xfrm>
          <a:prstGeom prst="rect">
            <a:avLst/>
          </a:prstGeom>
          <a:noFill/>
          <a:ln>
            <a:noFill/>
          </a:ln>
        </p:spPr>
      </p:pic>
      <p:sp>
        <p:nvSpPr>
          <p:cNvPr id="143" name="Shape 143"/>
          <p:cNvSpPr txBox="1"/>
          <p:nvPr/>
        </p:nvSpPr>
        <p:spPr>
          <a:xfrm>
            <a:off x="5736450" y="4077750"/>
            <a:ext cx="1764900" cy="45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CECECE"/>
                </a:solidFill>
              </a:rPr>
              <a:t>Example config file</a:t>
            </a:r>
            <a:endParaRPr>
              <a:solidFill>
                <a:srgbClr val="CECECE"/>
              </a:solidFill>
            </a:endParaRPr>
          </a:p>
        </p:txBody>
      </p:sp>
      <p:sp>
        <p:nvSpPr>
          <p:cNvPr id="144" name="Shape 144"/>
          <p:cNvSpPr/>
          <p:nvPr/>
        </p:nvSpPr>
        <p:spPr>
          <a:xfrm>
            <a:off x="4765300" y="4109750"/>
            <a:ext cx="831900" cy="353100"/>
          </a:xfrm>
          <a:prstGeom prst="leftArrow">
            <a:avLst>
              <a:gd fmla="val 50000" name="adj1"/>
              <a:gd fmla="val 50000"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txBox="1"/>
          <p:nvPr/>
        </p:nvSpPr>
        <p:spPr>
          <a:xfrm>
            <a:off x="5080475" y="2206150"/>
            <a:ext cx="1500300" cy="45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CECECE"/>
                </a:solidFill>
              </a:rPr>
              <a:t>Example output</a:t>
            </a:r>
            <a:endParaRPr>
              <a:solidFill>
                <a:srgbClr val="CECECE"/>
              </a:solidFill>
            </a:endParaRPr>
          </a:p>
        </p:txBody>
      </p:sp>
      <p:sp>
        <p:nvSpPr>
          <p:cNvPr id="146" name="Shape 146"/>
          <p:cNvSpPr/>
          <p:nvPr/>
        </p:nvSpPr>
        <p:spPr>
          <a:xfrm>
            <a:off x="6568050" y="2042275"/>
            <a:ext cx="403500" cy="617700"/>
          </a:xfrm>
          <a:prstGeom prst="upArrow">
            <a:avLst>
              <a:gd fmla="val 50000" name="adj1"/>
              <a:gd fmla="val 50000"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txBox="1"/>
          <p:nvPr>
            <p:ph idx="12" type="sldNum"/>
          </p:nvPr>
        </p:nvSpPr>
        <p:spPr>
          <a:xfrm>
            <a:off x="8185450" y="4663225"/>
            <a:ext cx="835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266800"/>
            <a:ext cx="8520600" cy="707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The Problem</a:t>
            </a:r>
            <a:endParaRPr b="1" sz="4000">
              <a:solidFill>
                <a:srgbClr val="CECECE"/>
              </a:solidFill>
              <a:latin typeface="Maven Pro"/>
              <a:ea typeface="Maven Pro"/>
              <a:cs typeface="Maven Pro"/>
              <a:sym typeface="Maven Pro"/>
            </a:endParaRPr>
          </a:p>
          <a:p>
            <a:pPr indent="0" lvl="0" marL="0" rtl="0">
              <a:spcBef>
                <a:spcPts val="0"/>
              </a:spcBef>
              <a:spcAft>
                <a:spcPts val="0"/>
              </a:spcAft>
              <a:buNone/>
            </a:pPr>
            <a:r>
              <a:t/>
            </a:r>
            <a:endParaRPr b="1" sz="4000">
              <a:solidFill>
                <a:srgbClr val="CECECE"/>
              </a:solidFill>
              <a:latin typeface="Maven Pro"/>
              <a:ea typeface="Maven Pro"/>
              <a:cs typeface="Maven Pro"/>
              <a:sym typeface="Maven Pro"/>
            </a:endParaRPr>
          </a:p>
        </p:txBody>
      </p:sp>
      <p:sp>
        <p:nvSpPr>
          <p:cNvPr id="153" name="Shape 1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sp>
        <p:nvSpPr>
          <p:cNvPr id="154" name="Shape 154"/>
          <p:cNvSpPr txBox="1"/>
          <p:nvPr/>
        </p:nvSpPr>
        <p:spPr>
          <a:xfrm>
            <a:off x="947025" y="1300950"/>
            <a:ext cx="7030500" cy="25416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CECECE"/>
              </a:buClr>
              <a:buSzPts val="1800"/>
              <a:buFont typeface="Nunito"/>
              <a:buChar char="●"/>
            </a:pPr>
            <a:r>
              <a:rPr lang="en" sz="1800">
                <a:solidFill>
                  <a:srgbClr val="CECECE"/>
                </a:solidFill>
                <a:latin typeface="Nunito"/>
                <a:ea typeface="Nunito"/>
                <a:cs typeface="Nunito"/>
                <a:sym typeface="Nunito"/>
              </a:rPr>
              <a:t>BioNetFit suffers from poor usability.</a:t>
            </a:r>
            <a:endParaRPr sz="1800">
              <a:solidFill>
                <a:srgbClr val="CECECE"/>
              </a:solidFill>
              <a:latin typeface="Nunito"/>
              <a:ea typeface="Nunito"/>
              <a:cs typeface="Nunito"/>
              <a:sym typeface="Nunito"/>
            </a:endParaRPr>
          </a:p>
          <a:p>
            <a:pPr indent="-330200" lvl="1" marL="9144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Only exists as a command-line tool.</a:t>
            </a:r>
            <a:endParaRPr sz="1600">
              <a:solidFill>
                <a:srgbClr val="CECECE"/>
              </a:solidFill>
              <a:latin typeface="Nunito"/>
              <a:ea typeface="Nunito"/>
              <a:cs typeface="Nunito"/>
              <a:sym typeface="Nunito"/>
            </a:endParaRPr>
          </a:p>
          <a:p>
            <a:pPr indent="0" lvl="0" marL="457200" rtl="0">
              <a:lnSpc>
                <a:spcPct val="115000"/>
              </a:lnSpc>
              <a:spcBef>
                <a:spcPts val="0"/>
              </a:spcBef>
              <a:spcAft>
                <a:spcPts val="0"/>
              </a:spcAft>
              <a:buNone/>
            </a:pPr>
            <a:r>
              <a:t/>
            </a:r>
            <a:endParaRPr sz="1800">
              <a:solidFill>
                <a:srgbClr val="CECECE"/>
              </a:solidFill>
              <a:latin typeface="Nunito"/>
              <a:ea typeface="Nunito"/>
              <a:cs typeface="Nunito"/>
              <a:sym typeface="Nunito"/>
            </a:endParaRPr>
          </a:p>
          <a:p>
            <a:pPr indent="-342900" lvl="0" marL="457200" rtl="0" algn="r">
              <a:lnSpc>
                <a:spcPct val="115000"/>
              </a:lnSpc>
              <a:spcBef>
                <a:spcPts val="0"/>
              </a:spcBef>
              <a:spcAft>
                <a:spcPts val="0"/>
              </a:spcAft>
              <a:buClr>
                <a:srgbClr val="CECECE"/>
              </a:buClr>
              <a:buSzPts val="1800"/>
              <a:buFont typeface="Nunito"/>
              <a:buChar char="●"/>
            </a:pPr>
            <a:r>
              <a:rPr lang="en" sz="1800">
                <a:solidFill>
                  <a:srgbClr val="CECECE"/>
                </a:solidFill>
                <a:latin typeface="Nunito"/>
                <a:ea typeface="Nunito"/>
                <a:cs typeface="Nunito"/>
                <a:sym typeface="Nunito"/>
              </a:rPr>
              <a:t>Results are not easily interpreted.		</a:t>
            </a:r>
            <a:endParaRPr sz="1800">
              <a:solidFill>
                <a:srgbClr val="CECECE"/>
              </a:solidFill>
              <a:latin typeface="Nunito"/>
              <a:ea typeface="Nunito"/>
              <a:cs typeface="Nunito"/>
              <a:sym typeface="Nunito"/>
            </a:endParaRPr>
          </a:p>
          <a:p>
            <a:pPr indent="-330200" lvl="1" marL="914400" rtl="0" algn="r">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No visual representation of the data.</a:t>
            </a:r>
            <a:endParaRPr sz="1600">
              <a:solidFill>
                <a:srgbClr val="CECECE"/>
              </a:solidFill>
              <a:latin typeface="Nunito"/>
              <a:ea typeface="Nunito"/>
              <a:cs typeface="Nunito"/>
              <a:sym typeface="Nunito"/>
            </a:endParaRPr>
          </a:p>
          <a:p>
            <a:pPr indent="0" lvl="0" marL="457200" rtl="0">
              <a:lnSpc>
                <a:spcPct val="115000"/>
              </a:lnSpc>
              <a:spcBef>
                <a:spcPts val="0"/>
              </a:spcBef>
              <a:spcAft>
                <a:spcPts val="0"/>
              </a:spcAft>
              <a:buNone/>
            </a:pPr>
            <a:r>
              <a:t/>
            </a:r>
            <a:endParaRPr sz="1600">
              <a:solidFill>
                <a:srgbClr val="CECECE"/>
              </a:solidFill>
              <a:latin typeface="Nunito"/>
              <a:ea typeface="Nunito"/>
              <a:cs typeface="Nunito"/>
              <a:sym typeface="Nunito"/>
            </a:endParaRPr>
          </a:p>
          <a:p>
            <a:pPr indent="-342900" lvl="0" marL="457200" rtl="0">
              <a:lnSpc>
                <a:spcPct val="115000"/>
              </a:lnSpc>
              <a:spcBef>
                <a:spcPts val="0"/>
              </a:spcBef>
              <a:spcAft>
                <a:spcPts val="0"/>
              </a:spcAft>
              <a:buClr>
                <a:srgbClr val="CECECE"/>
              </a:buClr>
              <a:buSzPts val="1800"/>
              <a:buFont typeface="Nunito"/>
              <a:buChar char="●"/>
            </a:pPr>
            <a:r>
              <a:rPr lang="en" sz="1800">
                <a:solidFill>
                  <a:srgbClr val="CECECE"/>
                </a:solidFill>
                <a:latin typeface="Nunito"/>
                <a:ea typeface="Nunito"/>
                <a:cs typeface="Nunito"/>
                <a:sym typeface="Nunito"/>
              </a:rPr>
              <a:t>Cannot run large experiments in a reasonable timeframe.</a:t>
            </a:r>
            <a:endParaRPr sz="1800">
              <a:solidFill>
                <a:srgbClr val="CECECE"/>
              </a:solidFill>
              <a:latin typeface="Nunito"/>
              <a:ea typeface="Nunito"/>
              <a:cs typeface="Nunito"/>
              <a:sym typeface="Nunito"/>
            </a:endParaRPr>
          </a:p>
          <a:p>
            <a:pPr indent="-330200" lvl="1" marL="9144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Works accurately, but very </a:t>
            </a:r>
            <a:endParaRPr sz="1600">
              <a:solidFill>
                <a:srgbClr val="CECECE"/>
              </a:solidFill>
              <a:latin typeface="Nunito"/>
              <a:ea typeface="Nunito"/>
              <a:cs typeface="Nunito"/>
              <a:sym typeface="Nunito"/>
            </a:endParaRPr>
          </a:p>
          <a:p>
            <a:pPr indent="457200" lvl="0" marL="914400" rtl="0">
              <a:lnSpc>
                <a:spcPct val="115000"/>
              </a:lnSpc>
              <a:spcBef>
                <a:spcPts val="0"/>
              </a:spcBef>
              <a:spcAft>
                <a:spcPts val="0"/>
              </a:spcAft>
              <a:buNone/>
            </a:pPr>
            <a:r>
              <a:rPr lang="en" sz="1600">
                <a:solidFill>
                  <a:srgbClr val="CECECE"/>
                </a:solidFill>
                <a:latin typeface="Nunito"/>
                <a:ea typeface="Nunito"/>
                <a:cs typeface="Nunito"/>
                <a:sym typeface="Nunito"/>
              </a:rPr>
              <a:t>slowly on a single machine.</a:t>
            </a:r>
            <a:endParaRPr sz="1600">
              <a:solidFill>
                <a:srgbClr val="CECECE"/>
              </a:solidFill>
              <a:latin typeface="Nunito"/>
              <a:ea typeface="Nunito"/>
              <a:cs typeface="Nunito"/>
              <a:sym typeface="Nunito"/>
            </a:endParaRPr>
          </a:p>
        </p:txBody>
      </p:sp>
      <p:pic>
        <p:nvPicPr>
          <p:cNvPr id="155" name="Shape 155"/>
          <p:cNvPicPr preferRelativeResize="0"/>
          <p:nvPr/>
        </p:nvPicPr>
        <p:blipFill>
          <a:blip r:embed="rId3">
            <a:alphaModFix/>
          </a:blip>
          <a:stretch>
            <a:fillRect/>
          </a:stretch>
        </p:blipFill>
        <p:spPr>
          <a:xfrm>
            <a:off x="1471024" y="2041550"/>
            <a:ext cx="1577631" cy="1060375"/>
          </a:xfrm>
          <a:prstGeom prst="rect">
            <a:avLst/>
          </a:prstGeom>
          <a:noFill/>
          <a:ln>
            <a:noFill/>
          </a:ln>
        </p:spPr>
      </p:pic>
      <p:pic>
        <p:nvPicPr>
          <p:cNvPr id="156" name="Shape 156"/>
          <p:cNvPicPr preferRelativeResize="0"/>
          <p:nvPr/>
        </p:nvPicPr>
        <p:blipFill>
          <a:blip r:embed="rId4">
            <a:alphaModFix/>
          </a:blip>
          <a:stretch>
            <a:fillRect/>
          </a:stretch>
        </p:blipFill>
        <p:spPr>
          <a:xfrm>
            <a:off x="2133413" y="4100575"/>
            <a:ext cx="4657725" cy="666750"/>
          </a:xfrm>
          <a:prstGeom prst="rect">
            <a:avLst/>
          </a:prstGeom>
          <a:noFill/>
          <a:ln>
            <a:noFill/>
          </a:ln>
        </p:spPr>
      </p:pic>
      <p:sp>
        <p:nvSpPr>
          <p:cNvPr id="157" name="Shape 157"/>
          <p:cNvSpPr txBox="1"/>
          <p:nvPr>
            <p:ph idx="12" type="sldNum"/>
          </p:nvPr>
        </p:nvSpPr>
        <p:spPr>
          <a:xfrm>
            <a:off x="8185450" y="4663225"/>
            <a:ext cx="835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CECECE"/>
                </a:solidFill>
                <a:latin typeface="Maven Pro"/>
                <a:ea typeface="Maven Pro"/>
                <a:cs typeface="Maven Pro"/>
                <a:sym typeface="Maven Pro"/>
              </a:rPr>
              <a:t>Solution Overview</a:t>
            </a:r>
            <a:endParaRPr b="1" sz="4000">
              <a:solidFill>
                <a:srgbClr val="CECECE"/>
              </a:solidFill>
              <a:latin typeface="Maven Pro"/>
              <a:ea typeface="Maven Pro"/>
              <a:cs typeface="Maven Pro"/>
              <a:sym typeface="Maven Pro"/>
            </a:endParaRPr>
          </a:p>
        </p:txBody>
      </p:sp>
      <p:sp>
        <p:nvSpPr>
          <p:cNvPr id="163" name="Shape 1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300">
                <a:solidFill>
                  <a:srgbClr val="CECECE"/>
                </a:solidFill>
                <a:latin typeface="Nunito"/>
                <a:ea typeface="Nunito"/>
                <a:cs typeface="Nunito"/>
                <a:sym typeface="Nunito"/>
              </a:rPr>
              <a:t>Our solution is a </a:t>
            </a:r>
            <a:r>
              <a:rPr b="1" lang="en" sz="1300">
                <a:solidFill>
                  <a:srgbClr val="CECECE"/>
                </a:solidFill>
                <a:latin typeface="Nunito"/>
                <a:ea typeface="Nunito"/>
                <a:cs typeface="Nunito"/>
                <a:sym typeface="Nunito"/>
              </a:rPr>
              <a:t>Web 2.0 Graphical User Interface</a:t>
            </a:r>
            <a:r>
              <a:rPr lang="en" sz="1300">
                <a:solidFill>
                  <a:srgbClr val="CECECE"/>
                </a:solidFill>
                <a:latin typeface="Nunito"/>
                <a:ea typeface="Nunito"/>
                <a:cs typeface="Nunito"/>
                <a:sym typeface="Nunito"/>
              </a:rPr>
              <a:t> that will drastically increase the usability of BioNetFit.</a:t>
            </a:r>
            <a:endParaRPr sz="1300">
              <a:solidFill>
                <a:srgbClr val="CECECE"/>
              </a:solidFill>
              <a:latin typeface="Nunito"/>
              <a:ea typeface="Nunito"/>
              <a:cs typeface="Nunito"/>
              <a:sym typeface="Nunito"/>
            </a:endParaRPr>
          </a:p>
          <a:p>
            <a:pPr indent="0" lvl="0" marL="0" rtl="0">
              <a:spcBef>
                <a:spcPts val="0"/>
              </a:spcBef>
              <a:spcAft>
                <a:spcPts val="0"/>
              </a:spcAft>
              <a:buClr>
                <a:schemeClr val="dk1"/>
              </a:buClr>
              <a:buSzPts val="1100"/>
              <a:buFont typeface="Arial"/>
              <a:buNone/>
            </a:pPr>
            <a:r>
              <a:t/>
            </a:r>
            <a:endParaRPr sz="13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b="1" lang="en" sz="1300">
                <a:solidFill>
                  <a:srgbClr val="CECECE"/>
                </a:solidFill>
                <a:latin typeface="Nunito"/>
                <a:ea typeface="Nunito"/>
                <a:cs typeface="Nunito"/>
                <a:sym typeface="Nunito"/>
              </a:rPr>
              <a:t>Automatically generate </a:t>
            </a:r>
            <a:r>
              <a:rPr lang="en" sz="1300">
                <a:solidFill>
                  <a:srgbClr val="CECECE"/>
                </a:solidFill>
                <a:latin typeface="Nunito"/>
                <a:ea typeface="Nunito"/>
                <a:cs typeface="Nunito"/>
                <a:sym typeface="Nunito"/>
              </a:rPr>
              <a:t>necessary files.</a:t>
            </a:r>
            <a:br>
              <a:rPr b="1" lang="en" sz="1300">
                <a:solidFill>
                  <a:srgbClr val="CECECE"/>
                </a:solidFill>
                <a:latin typeface="Nunito"/>
                <a:ea typeface="Nunito"/>
                <a:cs typeface="Nunito"/>
                <a:sym typeface="Nunito"/>
              </a:rPr>
            </a:br>
            <a:endParaRPr b="1" sz="13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b="1" lang="en" sz="1300">
                <a:solidFill>
                  <a:srgbClr val="CECECE"/>
                </a:solidFill>
                <a:latin typeface="Nunito"/>
                <a:ea typeface="Nunito"/>
                <a:cs typeface="Nunito"/>
                <a:sym typeface="Nunito"/>
              </a:rPr>
              <a:t>Visualize</a:t>
            </a:r>
            <a:r>
              <a:rPr lang="en" sz="1300">
                <a:solidFill>
                  <a:srgbClr val="CECECE"/>
                </a:solidFill>
                <a:latin typeface="Nunito"/>
                <a:ea typeface="Nunito"/>
                <a:cs typeface="Nunito"/>
                <a:sym typeface="Nunito"/>
              </a:rPr>
              <a:t> results to increase ease-of-interpretation for users.</a:t>
            </a:r>
            <a:endParaRPr sz="1300">
              <a:solidFill>
                <a:srgbClr val="CECECE"/>
              </a:solidFill>
              <a:latin typeface="Nunito"/>
              <a:ea typeface="Nunito"/>
              <a:cs typeface="Nunito"/>
              <a:sym typeface="Nunito"/>
            </a:endParaRPr>
          </a:p>
          <a:p>
            <a:pPr indent="0" lvl="0" marL="0" rtl="0">
              <a:spcBef>
                <a:spcPts val="0"/>
              </a:spcBef>
              <a:spcAft>
                <a:spcPts val="0"/>
              </a:spcAft>
              <a:buClr>
                <a:schemeClr val="dk1"/>
              </a:buClr>
              <a:buSzPts val="1100"/>
              <a:buFont typeface="Arial"/>
              <a:buNone/>
            </a:pPr>
            <a:r>
              <a:t/>
            </a:r>
            <a:endParaRPr sz="13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lang="en" sz="1300">
                <a:solidFill>
                  <a:srgbClr val="CECECE"/>
                </a:solidFill>
                <a:latin typeface="Nunito"/>
                <a:ea typeface="Nunito"/>
                <a:cs typeface="Nunito"/>
                <a:sym typeface="Nunito"/>
              </a:rPr>
              <a:t>Increase  </a:t>
            </a:r>
            <a:r>
              <a:rPr b="1" lang="en" sz="1300">
                <a:solidFill>
                  <a:srgbClr val="CECECE"/>
                </a:solidFill>
                <a:latin typeface="Nunito"/>
                <a:ea typeface="Nunito"/>
                <a:cs typeface="Nunito"/>
                <a:sym typeface="Nunito"/>
              </a:rPr>
              <a:t>workflow </a:t>
            </a:r>
            <a:r>
              <a:rPr lang="en" sz="1300">
                <a:solidFill>
                  <a:srgbClr val="CECECE"/>
                </a:solidFill>
                <a:latin typeface="Nunito"/>
                <a:ea typeface="Nunito"/>
                <a:cs typeface="Nunito"/>
                <a:sym typeface="Nunito"/>
              </a:rPr>
              <a:t>via NAU Monsoon cluster in order to increase processing speed.</a:t>
            </a:r>
            <a:endParaRPr sz="1300">
              <a:solidFill>
                <a:srgbClr val="CECECE"/>
              </a:solidFill>
              <a:latin typeface="Nunito"/>
              <a:ea typeface="Nunito"/>
              <a:cs typeface="Nunito"/>
              <a:sym typeface="Nunito"/>
            </a:endParaRPr>
          </a:p>
          <a:p>
            <a:pPr indent="0" lvl="0" marL="0">
              <a:spcBef>
                <a:spcPts val="0"/>
              </a:spcBef>
              <a:spcAft>
                <a:spcPts val="1600"/>
              </a:spcAft>
              <a:buNone/>
            </a:pPr>
            <a:r>
              <a:t/>
            </a:r>
            <a:endParaRPr>
              <a:solidFill>
                <a:srgbClr val="CECECE"/>
              </a:solidFill>
            </a:endParaRPr>
          </a:p>
        </p:txBody>
      </p:sp>
      <p:sp>
        <p:nvSpPr>
          <p:cNvPr id="164" name="Shape 1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65" name="Shape 165"/>
          <p:cNvPicPr preferRelativeResize="0"/>
          <p:nvPr/>
        </p:nvPicPr>
        <p:blipFill>
          <a:blip r:embed="rId3">
            <a:alphaModFix/>
          </a:blip>
          <a:stretch>
            <a:fillRect/>
          </a:stretch>
        </p:blipFill>
        <p:spPr>
          <a:xfrm>
            <a:off x="615938" y="3224938"/>
            <a:ext cx="7534275" cy="1438275"/>
          </a:xfrm>
          <a:prstGeom prst="rect">
            <a:avLst/>
          </a:prstGeom>
          <a:noFill/>
          <a:ln>
            <a:noFill/>
          </a:ln>
        </p:spPr>
      </p:pic>
      <p:sp>
        <p:nvSpPr>
          <p:cNvPr id="166" name="Shape 166"/>
          <p:cNvSpPr txBox="1"/>
          <p:nvPr>
            <p:ph idx="12" type="sldNum"/>
          </p:nvPr>
        </p:nvSpPr>
        <p:spPr>
          <a:xfrm>
            <a:off x="7859202" y="4663225"/>
            <a:ext cx="1161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Matthew </a:t>
            </a:r>
            <a:fld id="{00000000-1234-1234-1234-123412341234}" type="slidenum">
              <a:rPr lang="en">
                <a:solidFill>
                  <a:schemeClr val="lt1"/>
                </a:solidFill>
              </a:rP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CECECE"/>
                </a:solidFill>
                <a:latin typeface="Maven Pro"/>
                <a:ea typeface="Maven Pro"/>
                <a:cs typeface="Maven Pro"/>
                <a:sym typeface="Maven Pro"/>
              </a:rPr>
              <a:t>Key User Requirements</a:t>
            </a:r>
            <a:endParaRPr b="1" sz="4000">
              <a:solidFill>
                <a:srgbClr val="CECECE"/>
              </a:solidFill>
              <a:latin typeface="Maven Pro"/>
              <a:ea typeface="Maven Pro"/>
              <a:cs typeface="Maven Pro"/>
              <a:sym typeface="Maven Pro"/>
            </a:endParaRPr>
          </a:p>
        </p:txBody>
      </p:sp>
      <p:sp>
        <p:nvSpPr>
          <p:cNvPr id="172" name="Shape 172"/>
          <p:cNvSpPr txBox="1"/>
          <p:nvPr>
            <p:ph idx="1" type="body"/>
          </p:nvPr>
        </p:nvSpPr>
        <p:spPr>
          <a:xfrm>
            <a:off x="311700" y="1152475"/>
            <a:ext cx="80658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CECECE"/>
                </a:solidFill>
                <a:latin typeface="Nunito"/>
                <a:ea typeface="Nunito"/>
                <a:cs typeface="Nunito"/>
                <a:sym typeface="Nunito"/>
              </a:rPr>
              <a:t>The user must be able to:</a:t>
            </a:r>
            <a:endParaRPr>
              <a:solidFill>
                <a:srgbClr val="CECECE"/>
              </a:solidFill>
              <a:latin typeface="Nunito"/>
              <a:ea typeface="Nunito"/>
              <a:cs typeface="Nunito"/>
              <a:sym typeface="Nunito"/>
            </a:endParaRPr>
          </a:p>
          <a:p>
            <a:pPr indent="-342900" lvl="0" marL="457200" rtl="0">
              <a:spcBef>
                <a:spcPts val="1600"/>
              </a:spcBef>
              <a:spcAft>
                <a:spcPts val="0"/>
              </a:spcAft>
              <a:buClr>
                <a:srgbClr val="CECECE"/>
              </a:buClr>
              <a:buSzPts val="1800"/>
              <a:buFont typeface="Nunito"/>
              <a:buChar char="●"/>
            </a:pPr>
            <a:r>
              <a:rPr lang="en">
                <a:solidFill>
                  <a:srgbClr val="CECECE"/>
                </a:solidFill>
                <a:latin typeface="Nunito"/>
                <a:ea typeface="Nunito"/>
                <a:cs typeface="Nunito"/>
                <a:sym typeface="Nunito"/>
              </a:rPr>
              <a:t>Generate configuration files</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Visualize results</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Save all information in a database</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Repeat past experiments</a:t>
            </a:r>
            <a:endParaRPr>
              <a:solidFill>
                <a:srgbClr val="CECECE"/>
              </a:solidFill>
              <a:latin typeface="Nunito"/>
              <a:ea typeface="Nunito"/>
              <a:cs typeface="Nunito"/>
              <a:sym typeface="Nunito"/>
            </a:endParaRPr>
          </a:p>
          <a:p>
            <a:pPr indent="-342900" lvl="0" marL="45720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Download relevant run files</a:t>
            </a:r>
            <a:endParaRPr>
              <a:solidFill>
                <a:srgbClr val="CECECE"/>
              </a:solidFill>
              <a:latin typeface="Nunito"/>
              <a:ea typeface="Nunito"/>
              <a:cs typeface="Nunito"/>
              <a:sym typeface="Nunito"/>
            </a:endParaRPr>
          </a:p>
        </p:txBody>
      </p:sp>
      <p:sp>
        <p:nvSpPr>
          <p:cNvPr id="173" name="Shape 1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74" name="Shape 1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sp>
        <p:nvSpPr>
          <p:cNvPr id="175" name="Shape 175"/>
          <p:cNvSpPr txBox="1"/>
          <p:nvPr>
            <p:ph idx="12" type="sldNum"/>
          </p:nvPr>
        </p:nvSpPr>
        <p:spPr>
          <a:xfrm>
            <a:off x="7859202" y="4663225"/>
            <a:ext cx="1161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Matthew </a:t>
            </a:r>
            <a:fld id="{00000000-1234-1234-1234-123412341234}" type="slidenum">
              <a:rPr lang="en">
                <a:solidFill>
                  <a:schemeClr val="lt1"/>
                </a:solidFill>
              </a:rP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CECECE"/>
                </a:solidFill>
                <a:latin typeface="Maven Pro"/>
                <a:ea typeface="Maven Pro"/>
                <a:cs typeface="Maven Pro"/>
                <a:sym typeface="Maven Pro"/>
              </a:rPr>
              <a:t>Key Technical Requirements</a:t>
            </a:r>
            <a:endParaRPr b="1" sz="4000">
              <a:solidFill>
                <a:srgbClr val="CECECE"/>
              </a:solidFill>
              <a:latin typeface="Maven Pro"/>
              <a:ea typeface="Maven Pro"/>
              <a:cs typeface="Maven Pro"/>
              <a:sym typeface="Maven Pro"/>
            </a:endParaRPr>
          </a:p>
        </p:txBody>
      </p:sp>
      <p:sp>
        <p:nvSpPr>
          <p:cNvPr id="181" name="Shape 1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Clr>
                <a:srgbClr val="CECECE"/>
              </a:buClr>
              <a:buSzPts val="1300"/>
              <a:buFont typeface="Nunito"/>
              <a:buChar char="●"/>
            </a:pPr>
            <a:r>
              <a:rPr lang="en" sz="1300">
                <a:solidFill>
                  <a:srgbClr val="CECECE"/>
                </a:solidFill>
                <a:latin typeface="Nunito"/>
                <a:ea typeface="Nunito"/>
                <a:cs typeface="Nunito"/>
                <a:sym typeface="Nunito"/>
              </a:rPr>
              <a:t>Dynamic HTML generation</a:t>
            </a:r>
            <a:endParaRPr sz="1300">
              <a:solidFill>
                <a:srgbClr val="CECECE"/>
              </a:solidFill>
              <a:latin typeface="Nunito"/>
              <a:ea typeface="Nunito"/>
              <a:cs typeface="Nunito"/>
              <a:sym typeface="Nunito"/>
            </a:endParaRPr>
          </a:p>
          <a:p>
            <a:pPr indent="-298450" lvl="1" marL="914400" rtl="0">
              <a:spcBef>
                <a:spcPts val="0"/>
              </a:spcBef>
              <a:spcAft>
                <a:spcPts val="0"/>
              </a:spcAft>
              <a:buClr>
                <a:srgbClr val="CECECE"/>
              </a:buClr>
              <a:buSzPts val="1100"/>
              <a:buFont typeface="Nunito"/>
              <a:buChar char="○"/>
            </a:pPr>
            <a:r>
              <a:rPr lang="en" sz="1100">
                <a:solidFill>
                  <a:srgbClr val="CECECE"/>
                </a:solidFill>
                <a:latin typeface="Nunito"/>
                <a:ea typeface="Nunito"/>
                <a:cs typeface="Nunito"/>
                <a:sym typeface="Nunito"/>
              </a:rPr>
              <a:t>Text fields are created from user-uploaded file</a:t>
            </a:r>
            <a:br>
              <a:rPr lang="en" sz="1100">
                <a:solidFill>
                  <a:srgbClr val="CECECE"/>
                </a:solidFill>
                <a:latin typeface="Nunito"/>
                <a:ea typeface="Nunito"/>
                <a:cs typeface="Nunito"/>
                <a:sym typeface="Nunito"/>
              </a:rPr>
            </a:br>
            <a:endParaRPr sz="11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lang="en" sz="1300">
                <a:solidFill>
                  <a:srgbClr val="CECECE"/>
                </a:solidFill>
                <a:latin typeface="Nunito"/>
                <a:ea typeface="Nunito"/>
                <a:cs typeface="Nunito"/>
                <a:sym typeface="Nunito"/>
              </a:rPr>
              <a:t>Scraping text fields</a:t>
            </a:r>
            <a:endParaRPr sz="1300">
              <a:solidFill>
                <a:srgbClr val="CECECE"/>
              </a:solidFill>
              <a:latin typeface="Nunito"/>
              <a:ea typeface="Nunito"/>
              <a:cs typeface="Nunito"/>
              <a:sym typeface="Nunito"/>
            </a:endParaRPr>
          </a:p>
          <a:p>
            <a:pPr indent="-298450" lvl="1" marL="914400" rtl="0">
              <a:spcBef>
                <a:spcPts val="0"/>
              </a:spcBef>
              <a:spcAft>
                <a:spcPts val="0"/>
              </a:spcAft>
              <a:buClr>
                <a:srgbClr val="CECECE"/>
              </a:buClr>
              <a:buSzPts val="1100"/>
              <a:buFont typeface="Nunito"/>
              <a:buChar char="○"/>
            </a:pPr>
            <a:r>
              <a:rPr lang="en" sz="1100">
                <a:solidFill>
                  <a:srgbClr val="CECECE"/>
                </a:solidFill>
                <a:latin typeface="Nunito"/>
                <a:ea typeface="Nunito"/>
                <a:cs typeface="Nunito"/>
                <a:sym typeface="Nunito"/>
              </a:rPr>
              <a:t>Text fields are scraped to get user-inputted information</a:t>
            </a:r>
            <a:br>
              <a:rPr lang="en" sz="1100">
                <a:solidFill>
                  <a:srgbClr val="CECECE"/>
                </a:solidFill>
                <a:latin typeface="Nunito"/>
                <a:ea typeface="Nunito"/>
                <a:cs typeface="Nunito"/>
                <a:sym typeface="Nunito"/>
              </a:rPr>
            </a:br>
            <a:endParaRPr sz="11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lang="en" sz="1300">
                <a:solidFill>
                  <a:srgbClr val="CECECE"/>
                </a:solidFill>
                <a:latin typeface="Nunito"/>
                <a:ea typeface="Nunito"/>
                <a:cs typeface="Nunito"/>
                <a:sym typeface="Nunito"/>
              </a:rPr>
              <a:t>Creating files from user-inputted information</a:t>
            </a:r>
            <a:endParaRPr sz="1300">
              <a:solidFill>
                <a:srgbClr val="CECECE"/>
              </a:solidFill>
              <a:latin typeface="Nunito"/>
              <a:ea typeface="Nunito"/>
              <a:cs typeface="Nunito"/>
              <a:sym typeface="Nunito"/>
            </a:endParaRPr>
          </a:p>
          <a:p>
            <a:pPr indent="-298450" lvl="1" marL="914400" rtl="0">
              <a:spcBef>
                <a:spcPts val="0"/>
              </a:spcBef>
              <a:spcAft>
                <a:spcPts val="0"/>
              </a:spcAft>
              <a:buClr>
                <a:srgbClr val="CECECE"/>
              </a:buClr>
              <a:buSzPts val="1100"/>
              <a:buFont typeface="Nunito"/>
              <a:buChar char="○"/>
            </a:pPr>
            <a:r>
              <a:rPr lang="en" sz="1100">
                <a:solidFill>
                  <a:srgbClr val="CECECE"/>
                </a:solidFill>
                <a:latin typeface="Nunito"/>
                <a:ea typeface="Nunito"/>
                <a:cs typeface="Nunito"/>
                <a:sym typeface="Nunito"/>
              </a:rPr>
              <a:t>A configuration file is created from user-inputted information</a:t>
            </a:r>
            <a:br>
              <a:rPr lang="en" sz="1100">
                <a:solidFill>
                  <a:srgbClr val="CECECE"/>
                </a:solidFill>
                <a:latin typeface="Nunito"/>
                <a:ea typeface="Nunito"/>
                <a:cs typeface="Nunito"/>
                <a:sym typeface="Nunito"/>
              </a:rPr>
            </a:br>
            <a:endParaRPr sz="11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lang="en" sz="1300">
                <a:solidFill>
                  <a:srgbClr val="CECECE"/>
                </a:solidFill>
                <a:latin typeface="Nunito"/>
                <a:ea typeface="Nunito"/>
                <a:cs typeface="Nunito"/>
                <a:sym typeface="Nunito"/>
              </a:rPr>
              <a:t>Storing information in a database</a:t>
            </a:r>
            <a:endParaRPr sz="1300">
              <a:solidFill>
                <a:srgbClr val="CECECE"/>
              </a:solidFill>
              <a:latin typeface="Nunito"/>
              <a:ea typeface="Nunito"/>
              <a:cs typeface="Nunito"/>
              <a:sym typeface="Nunito"/>
            </a:endParaRPr>
          </a:p>
          <a:p>
            <a:pPr indent="-298450" lvl="1" marL="914400" rtl="0">
              <a:spcBef>
                <a:spcPts val="0"/>
              </a:spcBef>
              <a:spcAft>
                <a:spcPts val="0"/>
              </a:spcAft>
              <a:buClr>
                <a:srgbClr val="CECECE"/>
              </a:buClr>
              <a:buSzPts val="1100"/>
              <a:buFont typeface="Nunito"/>
              <a:buChar char="○"/>
            </a:pPr>
            <a:r>
              <a:rPr lang="en" sz="1100">
                <a:solidFill>
                  <a:srgbClr val="CECECE"/>
                </a:solidFill>
                <a:latin typeface="Nunito"/>
                <a:ea typeface="Nunito"/>
                <a:cs typeface="Nunito"/>
                <a:sym typeface="Nunito"/>
              </a:rPr>
              <a:t>All input and output files are stored in a database for each user</a:t>
            </a:r>
            <a:br>
              <a:rPr lang="en" sz="1100">
                <a:solidFill>
                  <a:srgbClr val="CECECE"/>
                </a:solidFill>
                <a:latin typeface="Nunito"/>
                <a:ea typeface="Nunito"/>
                <a:cs typeface="Nunito"/>
                <a:sym typeface="Nunito"/>
              </a:rPr>
            </a:br>
            <a:endParaRPr sz="1100">
              <a:solidFill>
                <a:srgbClr val="CECECE"/>
              </a:solidFill>
              <a:latin typeface="Nunito"/>
              <a:ea typeface="Nunito"/>
              <a:cs typeface="Nunito"/>
              <a:sym typeface="Nunito"/>
            </a:endParaRPr>
          </a:p>
          <a:p>
            <a:pPr indent="-311150" lvl="0" marL="457200" rtl="0">
              <a:spcBef>
                <a:spcPts val="0"/>
              </a:spcBef>
              <a:spcAft>
                <a:spcPts val="0"/>
              </a:spcAft>
              <a:buClr>
                <a:srgbClr val="CECECE"/>
              </a:buClr>
              <a:buSzPts val="1300"/>
              <a:buFont typeface="Nunito"/>
              <a:buChar char="●"/>
            </a:pPr>
            <a:r>
              <a:rPr lang="en" sz="1300">
                <a:solidFill>
                  <a:srgbClr val="CECECE"/>
                </a:solidFill>
                <a:latin typeface="Nunito"/>
                <a:ea typeface="Nunito"/>
                <a:cs typeface="Nunito"/>
                <a:sym typeface="Nunito"/>
              </a:rPr>
              <a:t>Visualizing data</a:t>
            </a:r>
            <a:endParaRPr sz="1300">
              <a:solidFill>
                <a:srgbClr val="CECECE"/>
              </a:solidFill>
              <a:latin typeface="Nunito"/>
              <a:ea typeface="Nunito"/>
              <a:cs typeface="Nunito"/>
              <a:sym typeface="Nunito"/>
            </a:endParaRPr>
          </a:p>
          <a:p>
            <a:pPr indent="-298450" lvl="1" marL="914400" rtl="0">
              <a:spcBef>
                <a:spcPts val="0"/>
              </a:spcBef>
              <a:spcAft>
                <a:spcPts val="0"/>
              </a:spcAft>
              <a:buClr>
                <a:srgbClr val="CECECE"/>
              </a:buClr>
              <a:buSzPts val="1100"/>
              <a:buFont typeface="Nunito"/>
              <a:buChar char="○"/>
            </a:pPr>
            <a:r>
              <a:rPr lang="en" sz="1100">
                <a:solidFill>
                  <a:srgbClr val="CECECE"/>
                </a:solidFill>
                <a:latin typeface="Nunito"/>
                <a:ea typeface="Nunito"/>
                <a:cs typeface="Nunito"/>
                <a:sym typeface="Nunito"/>
              </a:rPr>
              <a:t>Plot BioNetFit output</a:t>
            </a:r>
            <a:endParaRPr sz="1100">
              <a:solidFill>
                <a:srgbClr val="CECECE"/>
              </a:solidFill>
              <a:latin typeface="Nunito"/>
              <a:ea typeface="Nunito"/>
              <a:cs typeface="Nunito"/>
              <a:sym typeface="Nunito"/>
            </a:endParaRPr>
          </a:p>
          <a:p>
            <a:pPr indent="0" lvl="0" marL="0">
              <a:spcBef>
                <a:spcPts val="1600"/>
              </a:spcBef>
              <a:spcAft>
                <a:spcPts val="1600"/>
              </a:spcAft>
              <a:buNone/>
            </a:pPr>
            <a:r>
              <a:t/>
            </a:r>
            <a:endParaRPr>
              <a:solidFill>
                <a:srgbClr val="CECECE"/>
              </a:solidFill>
            </a:endParaRPr>
          </a:p>
        </p:txBody>
      </p:sp>
      <p:sp>
        <p:nvSpPr>
          <p:cNvPr id="182" name="Shape 1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83" name="Shape 183"/>
          <p:cNvPicPr preferRelativeResize="0"/>
          <p:nvPr/>
        </p:nvPicPr>
        <p:blipFill>
          <a:blip r:embed="rId3">
            <a:alphaModFix/>
          </a:blip>
          <a:stretch>
            <a:fillRect/>
          </a:stretch>
        </p:blipFill>
        <p:spPr>
          <a:xfrm>
            <a:off x="6474100" y="1990050"/>
            <a:ext cx="2102124" cy="2102124"/>
          </a:xfrm>
          <a:prstGeom prst="rect">
            <a:avLst/>
          </a:prstGeom>
          <a:noFill/>
          <a:ln>
            <a:noFill/>
          </a:ln>
        </p:spPr>
      </p:pic>
      <p:sp>
        <p:nvSpPr>
          <p:cNvPr id="184" name="Shape 1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sp>
        <p:nvSpPr>
          <p:cNvPr id="185" name="Shape 185"/>
          <p:cNvSpPr txBox="1"/>
          <p:nvPr>
            <p:ph idx="12" type="sldNum"/>
          </p:nvPr>
        </p:nvSpPr>
        <p:spPr>
          <a:xfrm>
            <a:off x="7859202" y="4663225"/>
            <a:ext cx="1161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Matthew </a:t>
            </a:r>
            <a:fld id="{00000000-1234-1234-1234-123412341234}" type="slidenum">
              <a:rPr lang="en">
                <a:solidFill>
                  <a:schemeClr val="lt1"/>
                </a:solidFill>
              </a:rP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192" name="Shape 1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93" name="Shape 193" title="test.mp4">
            <a:hlinkClick r:id="rId3"/>
          </p:cNvPr>
          <p:cNvSpPr/>
          <p:nvPr/>
        </p:nvSpPr>
        <p:spPr>
          <a:xfrm>
            <a:off x="0" y="0"/>
            <a:ext cx="9144000" cy="5143500"/>
          </a:xfrm>
          <a:prstGeom prst="rect">
            <a:avLst/>
          </a:prstGeom>
          <a:no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2329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CECECE"/>
                </a:solidFill>
                <a:latin typeface="Maven Pro"/>
                <a:ea typeface="Maven Pro"/>
                <a:cs typeface="Maven Pro"/>
                <a:sym typeface="Maven Pro"/>
              </a:rPr>
              <a:t>Site Architecture</a:t>
            </a:r>
            <a:endParaRPr b="1" sz="4000">
              <a:solidFill>
                <a:srgbClr val="CECECE"/>
              </a:solidFill>
              <a:latin typeface="Maven Pro"/>
              <a:ea typeface="Maven Pro"/>
              <a:cs typeface="Maven Pro"/>
              <a:sym typeface="Maven Pro"/>
            </a:endParaRPr>
          </a:p>
        </p:txBody>
      </p:sp>
      <p:sp>
        <p:nvSpPr>
          <p:cNvPr id="199" name="Shape 199"/>
          <p:cNvSpPr txBox="1"/>
          <p:nvPr>
            <p:ph idx="1" type="body"/>
          </p:nvPr>
        </p:nvSpPr>
        <p:spPr>
          <a:xfrm>
            <a:off x="311700" y="1026213"/>
            <a:ext cx="28251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Web Portal</a:t>
            </a:r>
            <a:endParaRPr>
              <a:solidFill>
                <a:srgbClr val="CECECE"/>
              </a:solidFill>
              <a:latin typeface="Nunito"/>
              <a:ea typeface="Nunito"/>
              <a:cs typeface="Nunito"/>
              <a:sym typeface="Nunito"/>
            </a:endParaRPr>
          </a:p>
          <a:p>
            <a:pPr indent="-317500" lvl="1" marL="9144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User communication point</a:t>
            </a:r>
            <a:endParaRPr>
              <a:solidFill>
                <a:srgbClr val="CECECE"/>
              </a:solidFill>
              <a:latin typeface="Nunito"/>
              <a:ea typeface="Nunito"/>
              <a:cs typeface="Nunito"/>
              <a:sym typeface="Nunito"/>
            </a:endParaRPr>
          </a:p>
          <a:p>
            <a:pPr indent="-317500" lvl="1" marL="9144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Visualizes data and creates files</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Cluster</a:t>
            </a:r>
            <a:endParaRPr>
              <a:solidFill>
                <a:srgbClr val="CECECE"/>
              </a:solidFill>
              <a:latin typeface="Nunito"/>
              <a:ea typeface="Nunito"/>
              <a:cs typeface="Nunito"/>
              <a:sym typeface="Nunito"/>
            </a:endParaRPr>
          </a:p>
          <a:p>
            <a:pPr indent="-317500" lvl="1" marL="9144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Communicates with Web Portal and Database</a:t>
            </a:r>
            <a:endParaRPr>
              <a:solidFill>
                <a:srgbClr val="CECECE"/>
              </a:solidFill>
              <a:latin typeface="Nunito"/>
              <a:ea typeface="Nunito"/>
              <a:cs typeface="Nunito"/>
              <a:sym typeface="Nunito"/>
            </a:endParaRPr>
          </a:p>
          <a:p>
            <a:pPr indent="-317500" lvl="1" marL="9144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Runs BioNetFit</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Database</a:t>
            </a:r>
            <a:endParaRPr>
              <a:solidFill>
                <a:srgbClr val="CECECE"/>
              </a:solidFill>
              <a:latin typeface="Nunito"/>
              <a:ea typeface="Nunito"/>
              <a:cs typeface="Nunito"/>
              <a:sym typeface="Nunito"/>
            </a:endParaRPr>
          </a:p>
          <a:p>
            <a:pPr indent="-317500" lvl="1" marL="9144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Stores user profiles</a:t>
            </a:r>
            <a:endParaRPr>
              <a:solidFill>
                <a:srgbClr val="CECECE"/>
              </a:solidFill>
              <a:latin typeface="Nunito"/>
              <a:ea typeface="Nunito"/>
              <a:cs typeface="Nunito"/>
              <a:sym typeface="Nunito"/>
            </a:endParaRPr>
          </a:p>
          <a:p>
            <a:pPr indent="-317500" lvl="1" marL="91440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Holds users projects</a:t>
            </a:r>
            <a:endParaRPr>
              <a:solidFill>
                <a:srgbClr val="CECECE"/>
              </a:solidFill>
              <a:latin typeface="Nunito"/>
              <a:ea typeface="Nunito"/>
              <a:cs typeface="Nunito"/>
              <a:sym typeface="Nunito"/>
            </a:endParaRPr>
          </a:p>
        </p:txBody>
      </p:sp>
      <p:sp>
        <p:nvSpPr>
          <p:cNvPr id="200" name="Shape 2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pic>
        <p:nvPicPr>
          <p:cNvPr id="201" name="Shape 201"/>
          <p:cNvPicPr preferRelativeResize="0"/>
          <p:nvPr/>
        </p:nvPicPr>
        <p:blipFill>
          <a:blip r:embed="rId3">
            <a:alphaModFix/>
          </a:blip>
          <a:stretch>
            <a:fillRect/>
          </a:stretch>
        </p:blipFill>
        <p:spPr>
          <a:xfrm>
            <a:off x="3491950" y="966049"/>
            <a:ext cx="5340349" cy="3697175"/>
          </a:xfrm>
          <a:prstGeom prst="rect">
            <a:avLst/>
          </a:prstGeom>
          <a:noFill/>
          <a:ln>
            <a:noFill/>
          </a:ln>
        </p:spPr>
      </p:pic>
      <p:sp>
        <p:nvSpPr>
          <p:cNvPr id="202" name="Shape 202"/>
          <p:cNvSpPr txBox="1"/>
          <p:nvPr>
            <p:ph idx="12" type="sldNum"/>
          </p:nvPr>
        </p:nvSpPr>
        <p:spPr>
          <a:xfrm>
            <a:off x="7859202" y="4663225"/>
            <a:ext cx="11619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Matthew </a:t>
            </a:r>
            <a:fld id="{00000000-1234-1234-1234-123412341234}" type="slidenum">
              <a:rPr lang="en">
                <a:solidFill>
                  <a:schemeClr val="lt1"/>
                </a:solidFill>
              </a:rP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3256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CECECE"/>
                </a:solidFill>
                <a:latin typeface="Maven Pro"/>
                <a:ea typeface="Maven Pro"/>
                <a:cs typeface="Maven Pro"/>
                <a:sym typeface="Maven Pro"/>
              </a:rPr>
              <a:t>Technologies</a:t>
            </a:r>
            <a:endParaRPr b="1" sz="4000">
              <a:solidFill>
                <a:srgbClr val="CECECE"/>
              </a:solidFill>
              <a:latin typeface="Maven Pro"/>
              <a:ea typeface="Maven Pro"/>
              <a:cs typeface="Maven Pro"/>
              <a:sym typeface="Maven Pro"/>
            </a:endParaRPr>
          </a:p>
        </p:txBody>
      </p:sp>
      <p:sp>
        <p:nvSpPr>
          <p:cNvPr id="208" name="Shape 2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209" name="Shape 209"/>
          <p:cNvGraphicFramePr/>
          <p:nvPr/>
        </p:nvGraphicFramePr>
        <p:xfrm>
          <a:off x="368213" y="1188600"/>
          <a:ext cx="3000000" cy="3000000"/>
        </p:xfrm>
        <a:graphic>
          <a:graphicData uri="http://schemas.openxmlformats.org/drawingml/2006/table">
            <a:tbl>
              <a:tblPr>
                <a:noFill/>
                <a:tableStyleId>{0CCC09E1-1812-4F64-975B-0968DE214BCF}</a:tableStyleId>
              </a:tblPr>
              <a:tblGrid>
                <a:gridCol w="2802525"/>
                <a:gridCol w="2802525"/>
                <a:gridCol w="2802525"/>
              </a:tblGrid>
              <a:tr h="474175">
                <a:tc>
                  <a:txBody>
                    <a:bodyPr>
                      <a:noAutofit/>
                    </a:bodyPr>
                    <a:lstStyle/>
                    <a:p>
                      <a:pPr indent="0" lvl="0" marL="0">
                        <a:spcBef>
                          <a:spcPts val="0"/>
                        </a:spcBef>
                        <a:spcAft>
                          <a:spcPts val="0"/>
                        </a:spcAft>
                        <a:buNone/>
                      </a:pPr>
                      <a:r>
                        <a:rPr b="1" lang="en">
                          <a:solidFill>
                            <a:srgbClr val="CECECE"/>
                          </a:solidFill>
                          <a:latin typeface="Nunito"/>
                          <a:ea typeface="Nunito"/>
                          <a:cs typeface="Nunito"/>
                          <a:sym typeface="Nunito"/>
                        </a:rPr>
                        <a:t>Requirement</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b="1" lang="en">
                          <a:solidFill>
                            <a:srgbClr val="CECECE"/>
                          </a:solidFill>
                          <a:latin typeface="Nunito"/>
                          <a:ea typeface="Nunito"/>
                          <a:cs typeface="Nunito"/>
                          <a:sym typeface="Nunito"/>
                        </a:rPr>
                        <a:t>Fulfilled By</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b="1" lang="en">
                          <a:solidFill>
                            <a:srgbClr val="CECECE"/>
                          </a:solidFill>
                          <a:latin typeface="Nunito"/>
                          <a:ea typeface="Nunito"/>
                          <a:cs typeface="Nunito"/>
                          <a:sym typeface="Nunito"/>
                        </a:rPr>
                        <a:t>Discarded Alternatives</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4175">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Dynamic HTML Generation</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Django</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PHP</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4175">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Scraping Text Fields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Javascript</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Django</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4175">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Creating Files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Javascript</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Django</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75">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SSH from server to server</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Paramiko</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4175">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Database</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MongoDB / PyMongo</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MySql</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4175">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Visualizing Data</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D3</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MatPlotLib, Plotly</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0" name="Shape 2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sp>
        <p:nvSpPr>
          <p:cNvPr id="211" name="Shape 211"/>
          <p:cNvSpPr txBox="1"/>
          <p:nvPr>
            <p:ph idx="12" type="sldNum"/>
          </p:nvPr>
        </p:nvSpPr>
        <p:spPr>
          <a:xfrm>
            <a:off x="8310198" y="4663225"/>
            <a:ext cx="7110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Josh </a:t>
            </a:r>
            <a:fld id="{00000000-1234-1234-1234-123412341234}" type="slidenum">
              <a:rPr lang="en">
                <a:solidFill>
                  <a:schemeClr val="lt1"/>
                </a:solidFill>
              </a:rP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Shape 216"/>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Visualizing Data</a:t>
            </a:r>
            <a:endParaRPr b="1" sz="4000">
              <a:solidFill>
                <a:srgbClr val="CECECE"/>
              </a:solidFill>
              <a:latin typeface="Maven Pro"/>
              <a:ea typeface="Maven Pro"/>
              <a:cs typeface="Maven Pro"/>
              <a:sym typeface="Maven Pro"/>
            </a:endParaRPr>
          </a:p>
        </p:txBody>
      </p:sp>
      <p:sp>
        <p:nvSpPr>
          <p:cNvPr id="217" name="Shape 217"/>
          <p:cNvSpPr txBox="1"/>
          <p:nvPr>
            <p:ph idx="1" type="body"/>
          </p:nvPr>
        </p:nvSpPr>
        <p:spPr>
          <a:xfrm>
            <a:off x="788075" y="1384150"/>
            <a:ext cx="34908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solidFill>
                  <a:srgbClr val="CECECE"/>
                </a:solidFill>
                <a:latin typeface="Nunito"/>
                <a:ea typeface="Nunito"/>
                <a:cs typeface="Nunito"/>
                <a:sym typeface="Nunito"/>
              </a:rPr>
              <a:t>D3</a:t>
            </a:r>
            <a:endParaRPr u="sng">
              <a:solidFill>
                <a:srgbClr val="CECECE"/>
              </a:solidFill>
              <a:latin typeface="Nunito"/>
              <a:ea typeface="Nunito"/>
              <a:cs typeface="Nunito"/>
              <a:sym typeface="Nunito"/>
            </a:endParaRPr>
          </a:p>
          <a:p>
            <a:pPr indent="-342900" lvl="0" marL="457200" rtl="0">
              <a:spcBef>
                <a:spcPts val="1600"/>
              </a:spcBef>
              <a:spcAft>
                <a:spcPts val="0"/>
              </a:spcAft>
              <a:buClr>
                <a:srgbClr val="CECECE"/>
              </a:buClr>
              <a:buSzPts val="1800"/>
              <a:buFont typeface="Nunito"/>
              <a:buAutoNum type="arabicPeriod"/>
            </a:pPr>
            <a:r>
              <a:rPr lang="en">
                <a:solidFill>
                  <a:srgbClr val="CECECE"/>
                </a:solidFill>
                <a:latin typeface="Nunito"/>
                <a:ea typeface="Nunito"/>
                <a:cs typeface="Nunito"/>
                <a:sym typeface="Nunito"/>
              </a:rPr>
              <a:t>Read output of BioNetFit</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AutoNum type="arabicPeriod"/>
            </a:pPr>
            <a:r>
              <a:rPr lang="en">
                <a:solidFill>
                  <a:srgbClr val="CECECE"/>
                </a:solidFill>
                <a:latin typeface="Nunito"/>
                <a:ea typeface="Nunito"/>
                <a:cs typeface="Nunito"/>
                <a:sym typeface="Nunito"/>
              </a:rPr>
              <a:t>Write each data point to a CSV file</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AutoNum type="arabicPeriod"/>
            </a:pPr>
            <a:r>
              <a:rPr lang="en">
                <a:solidFill>
                  <a:srgbClr val="CECECE"/>
                </a:solidFill>
                <a:latin typeface="Nunito"/>
                <a:ea typeface="Nunito"/>
                <a:cs typeface="Nunito"/>
                <a:sym typeface="Nunito"/>
              </a:rPr>
              <a:t>Transfer data to webserver</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AutoNum type="arabicPeriod"/>
            </a:pPr>
            <a:r>
              <a:rPr lang="en">
                <a:solidFill>
                  <a:srgbClr val="CECECE"/>
                </a:solidFill>
                <a:latin typeface="Nunito"/>
                <a:ea typeface="Nunito"/>
                <a:cs typeface="Nunito"/>
                <a:sym typeface="Nunito"/>
              </a:rPr>
              <a:t>Create plot using D</a:t>
            </a:r>
            <a:r>
              <a:rPr lang="en">
                <a:solidFill>
                  <a:srgbClr val="CECECE"/>
                </a:solidFill>
                <a:latin typeface="Nunito"/>
                <a:ea typeface="Nunito"/>
                <a:cs typeface="Nunito"/>
                <a:sym typeface="Nunito"/>
              </a:rPr>
              <a:t>3</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0" lvl="0" marL="0" rtl="0">
              <a:spcBef>
                <a:spcPts val="1600"/>
              </a:spcBef>
              <a:spcAft>
                <a:spcPts val="1600"/>
              </a:spcAft>
              <a:buNone/>
            </a:pPr>
            <a:r>
              <a:rPr lang="en">
                <a:solidFill>
                  <a:srgbClr val="CECECE"/>
                </a:solidFill>
                <a:latin typeface="Nunito"/>
                <a:ea typeface="Nunito"/>
                <a:cs typeface="Nunito"/>
                <a:sym typeface="Nunito"/>
              </a:rPr>
              <a:t>Other methods of visualization can be added</a:t>
            </a:r>
            <a:endParaRPr>
              <a:solidFill>
                <a:srgbClr val="CECECE"/>
              </a:solidFill>
              <a:latin typeface="Nunito"/>
              <a:ea typeface="Nunito"/>
              <a:cs typeface="Nunito"/>
              <a:sym typeface="Nunito"/>
            </a:endParaRPr>
          </a:p>
        </p:txBody>
      </p:sp>
      <p:sp>
        <p:nvSpPr>
          <p:cNvPr id="218" name="Shape 2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pic>
        <p:nvPicPr>
          <p:cNvPr id="219" name="Shape 219"/>
          <p:cNvPicPr preferRelativeResize="0"/>
          <p:nvPr/>
        </p:nvPicPr>
        <p:blipFill>
          <a:blip r:embed="rId4">
            <a:alphaModFix/>
          </a:blip>
          <a:stretch>
            <a:fillRect/>
          </a:stretch>
        </p:blipFill>
        <p:spPr>
          <a:xfrm>
            <a:off x="4718950" y="1322525"/>
            <a:ext cx="4009844" cy="3340692"/>
          </a:xfrm>
          <a:prstGeom prst="rect">
            <a:avLst/>
          </a:prstGeom>
          <a:noFill/>
          <a:ln>
            <a:noFill/>
          </a:ln>
        </p:spPr>
      </p:pic>
      <p:sp>
        <p:nvSpPr>
          <p:cNvPr id="220" name="Shape 220"/>
          <p:cNvSpPr txBox="1"/>
          <p:nvPr>
            <p:ph idx="12" type="sldNum"/>
          </p:nvPr>
        </p:nvSpPr>
        <p:spPr>
          <a:xfrm>
            <a:off x="8310198" y="4663225"/>
            <a:ext cx="7110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Josh </a:t>
            </a:r>
            <a:fld id="{00000000-1234-1234-1234-123412341234}" type="slidenum">
              <a:rPr lang="en">
                <a:solidFill>
                  <a:schemeClr val="lt1"/>
                </a:solidFill>
              </a:rP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Shape 225"/>
          <p:cNvSpPr txBox="1"/>
          <p:nvPr>
            <p:ph type="title"/>
          </p:nvPr>
        </p:nvSpPr>
        <p:spPr>
          <a:xfrm>
            <a:off x="1303800" y="0"/>
            <a:ext cx="7030500" cy="999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rgbClr val="CECECE"/>
                </a:solidFill>
                <a:latin typeface="Maven Pro"/>
                <a:ea typeface="Maven Pro"/>
                <a:cs typeface="Maven Pro"/>
                <a:sym typeface="Maven Pro"/>
              </a:rPr>
              <a:t>Interactive Visualization</a:t>
            </a:r>
            <a:endParaRPr b="1" sz="4000">
              <a:solidFill>
                <a:srgbClr val="CECECE"/>
              </a:solidFill>
              <a:latin typeface="Maven Pro"/>
              <a:ea typeface="Maven Pro"/>
              <a:cs typeface="Maven Pro"/>
              <a:sym typeface="Maven Pro"/>
            </a:endParaRPr>
          </a:p>
        </p:txBody>
      </p:sp>
      <p:sp>
        <p:nvSpPr>
          <p:cNvPr id="226" name="Shape 2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227" name="Shape 227"/>
          <p:cNvPicPr preferRelativeResize="0"/>
          <p:nvPr/>
        </p:nvPicPr>
        <p:blipFill>
          <a:blip r:embed="rId4">
            <a:alphaModFix/>
          </a:blip>
          <a:stretch>
            <a:fillRect/>
          </a:stretch>
        </p:blipFill>
        <p:spPr>
          <a:xfrm>
            <a:off x="317977" y="785063"/>
            <a:ext cx="8508036" cy="3573375"/>
          </a:xfrm>
          <a:prstGeom prst="rect">
            <a:avLst/>
          </a:prstGeom>
          <a:noFill/>
          <a:ln>
            <a:noFill/>
          </a:ln>
        </p:spPr>
      </p:pic>
      <p:sp>
        <p:nvSpPr>
          <p:cNvPr id="228" name="Shape 2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sp>
        <p:nvSpPr>
          <p:cNvPr id="229" name="Shape 229"/>
          <p:cNvSpPr txBox="1"/>
          <p:nvPr>
            <p:ph idx="12" type="sldNum"/>
          </p:nvPr>
        </p:nvSpPr>
        <p:spPr>
          <a:xfrm>
            <a:off x="8310198" y="4663225"/>
            <a:ext cx="7110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Josh </a:t>
            </a:r>
            <a:fld id="{00000000-1234-1234-1234-123412341234}" type="slidenum">
              <a:rPr lang="en">
                <a:solidFill>
                  <a:schemeClr val="lt1"/>
                </a:solidFill>
              </a:rP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sp>
        <p:nvSpPr>
          <p:cNvPr id="65" name="Shape 65"/>
          <p:cNvSpPr txBox="1"/>
          <p:nvPr/>
        </p:nvSpPr>
        <p:spPr>
          <a:xfrm>
            <a:off x="1056750" y="469025"/>
            <a:ext cx="7030500" cy="999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Team U.I. Fit</a:t>
            </a:r>
            <a:endParaRPr b="1" sz="4000">
              <a:solidFill>
                <a:srgbClr val="CECECE"/>
              </a:solidFill>
              <a:latin typeface="Maven Pro"/>
              <a:ea typeface="Maven Pro"/>
              <a:cs typeface="Maven Pro"/>
              <a:sym typeface="Maven Pro"/>
            </a:endParaRPr>
          </a:p>
        </p:txBody>
      </p:sp>
      <p:sp>
        <p:nvSpPr>
          <p:cNvPr id="66" name="Shape 66"/>
          <p:cNvSpPr txBox="1"/>
          <p:nvPr/>
        </p:nvSpPr>
        <p:spPr>
          <a:xfrm>
            <a:off x="1056750" y="1860500"/>
            <a:ext cx="3430500" cy="254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200">
                <a:solidFill>
                  <a:srgbClr val="CECECE"/>
                </a:solidFill>
                <a:latin typeface="Nunito"/>
                <a:ea typeface="Nunito"/>
                <a:cs typeface="Nunito"/>
                <a:sym typeface="Nunito"/>
              </a:rPr>
              <a:t>Charles Chatwin</a:t>
            </a:r>
            <a:endParaRPr b="1" sz="1200">
              <a:solidFill>
                <a:srgbClr val="CECECE"/>
              </a:solidFill>
              <a:latin typeface="Nunito"/>
              <a:ea typeface="Nunito"/>
              <a:cs typeface="Nunito"/>
              <a:sym typeface="Nunito"/>
            </a:endParaRPr>
          </a:p>
          <a:p>
            <a:pPr indent="0" lvl="0" marL="0" rtl="0">
              <a:spcBef>
                <a:spcPts val="1600"/>
              </a:spcBef>
              <a:spcAft>
                <a:spcPts val="0"/>
              </a:spcAft>
              <a:buNone/>
            </a:pPr>
            <a:r>
              <a:rPr lang="en" sz="1200">
                <a:solidFill>
                  <a:srgbClr val="CECECE"/>
                </a:solidFill>
                <a:latin typeface="Nunito"/>
                <a:ea typeface="Nunito"/>
                <a:cs typeface="Nunito"/>
                <a:sym typeface="Nunito"/>
              </a:rPr>
              <a:t>Team Leader</a:t>
            </a:r>
            <a:endParaRPr sz="1200">
              <a:solidFill>
                <a:srgbClr val="CECECE"/>
              </a:solidFill>
              <a:latin typeface="Nunito"/>
              <a:ea typeface="Nunito"/>
              <a:cs typeface="Nunito"/>
              <a:sym typeface="Nunito"/>
            </a:endParaRPr>
          </a:p>
          <a:p>
            <a:pPr indent="0" lvl="0" marL="0" rtl="0">
              <a:spcBef>
                <a:spcPts val="1600"/>
              </a:spcBef>
              <a:spcAft>
                <a:spcPts val="0"/>
              </a:spcAft>
              <a:buNone/>
            </a:pPr>
            <a:r>
              <a:t/>
            </a:r>
            <a:endParaRPr b="1" sz="1200">
              <a:solidFill>
                <a:srgbClr val="CECECE"/>
              </a:solidFill>
              <a:latin typeface="Nunito"/>
              <a:ea typeface="Nunito"/>
              <a:cs typeface="Nunito"/>
              <a:sym typeface="Nunito"/>
            </a:endParaRPr>
          </a:p>
          <a:p>
            <a:pPr indent="0" lvl="0" marL="0" rtl="0">
              <a:spcBef>
                <a:spcPts val="1600"/>
              </a:spcBef>
              <a:spcAft>
                <a:spcPts val="0"/>
              </a:spcAft>
              <a:buNone/>
            </a:pPr>
            <a:r>
              <a:t/>
            </a:r>
            <a:endParaRPr b="1" sz="1200">
              <a:solidFill>
                <a:srgbClr val="CECECE"/>
              </a:solidFill>
              <a:latin typeface="Nunito"/>
              <a:ea typeface="Nunito"/>
              <a:cs typeface="Nunito"/>
              <a:sym typeface="Nunito"/>
            </a:endParaRPr>
          </a:p>
          <a:p>
            <a:pPr indent="0" lvl="0" marL="0" rtl="0">
              <a:spcBef>
                <a:spcPts val="1600"/>
              </a:spcBef>
              <a:spcAft>
                <a:spcPts val="0"/>
              </a:spcAft>
              <a:buNone/>
            </a:pPr>
            <a:r>
              <a:rPr b="1" lang="en" sz="1200">
                <a:solidFill>
                  <a:srgbClr val="CECECE"/>
                </a:solidFill>
                <a:latin typeface="Nunito"/>
                <a:ea typeface="Nunito"/>
                <a:cs typeface="Nunito"/>
                <a:sym typeface="Nunito"/>
              </a:rPr>
              <a:t>Tanner Brelje</a:t>
            </a:r>
            <a:endParaRPr b="1" sz="1200">
              <a:solidFill>
                <a:srgbClr val="CECECE"/>
              </a:solidFill>
              <a:latin typeface="Nunito"/>
              <a:ea typeface="Nunito"/>
              <a:cs typeface="Nunito"/>
              <a:sym typeface="Nunito"/>
            </a:endParaRPr>
          </a:p>
          <a:p>
            <a:pPr indent="0" lvl="0" marL="0" rtl="0">
              <a:spcBef>
                <a:spcPts val="1600"/>
              </a:spcBef>
              <a:spcAft>
                <a:spcPts val="0"/>
              </a:spcAft>
              <a:buNone/>
            </a:pPr>
            <a:r>
              <a:rPr lang="en" sz="1200">
                <a:solidFill>
                  <a:srgbClr val="CECECE"/>
                </a:solidFill>
                <a:latin typeface="Nunito"/>
                <a:ea typeface="Nunito"/>
                <a:cs typeface="Nunito"/>
                <a:sym typeface="Nunito"/>
              </a:rPr>
              <a:t>Database Designer</a:t>
            </a:r>
            <a:endParaRPr sz="1200">
              <a:solidFill>
                <a:srgbClr val="CECECE"/>
              </a:solidFill>
              <a:latin typeface="Nunito"/>
              <a:ea typeface="Nunito"/>
              <a:cs typeface="Nunito"/>
              <a:sym typeface="Nunito"/>
            </a:endParaRPr>
          </a:p>
          <a:p>
            <a:pPr indent="0" lvl="0" marL="0" rtl="0">
              <a:spcBef>
                <a:spcPts val="1600"/>
              </a:spcBef>
              <a:spcAft>
                <a:spcPts val="1600"/>
              </a:spcAft>
              <a:buNone/>
            </a:pPr>
            <a:r>
              <a:t/>
            </a:r>
            <a:endParaRPr b="1" sz="1200">
              <a:latin typeface="Nunito"/>
              <a:ea typeface="Nunito"/>
              <a:cs typeface="Nunito"/>
              <a:sym typeface="Nunito"/>
            </a:endParaRPr>
          </a:p>
        </p:txBody>
      </p:sp>
      <p:sp>
        <p:nvSpPr>
          <p:cNvPr id="67" name="Shape 67"/>
          <p:cNvSpPr txBox="1"/>
          <p:nvPr/>
        </p:nvSpPr>
        <p:spPr>
          <a:xfrm>
            <a:off x="4656600" y="1860500"/>
            <a:ext cx="3430500" cy="254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200">
                <a:solidFill>
                  <a:srgbClr val="CECECE"/>
                </a:solidFill>
                <a:latin typeface="Nunito"/>
                <a:ea typeface="Nunito"/>
                <a:cs typeface="Nunito"/>
                <a:sym typeface="Nunito"/>
              </a:rPr>
              <a:t>Matthew Burns</a:t>
            </a:r>
            <a:endParaRPr b="1" sz="1200">
              <a:solidFill>
                <a:srgbClr val="CECECE"/>
              </a:solidFill>
              <a:latin typeface="Nunito"/>
              <a:ea typeface="Nunito"/>
              <a:cs typeface="Nunito"/>
              <a:sym typeface="Nunito"/>
            </a:endParaRPr>
          </a:p>
          <a:p>
            <a:pPr indent="0" lvl="0" marL="0" rtl="0">
              <a:spcBef>
                <a:spcPts val="1600"/>
              </a:spcBef>
              <a:spcAft>
                <a:spcPts val="0"/>
              </a:spcAft>
              <a:buNone/>
            </a:pPr>
            <a:r>
              <a:rPr lang="en" sz="1200">
                <a:solidFill>
                  <a:srgbClr val="CECECE"/>
                </a:solidFill>
                <a:latin typeface="Nunito"/>
                <a:ea typeface="Nunito"/>
                <a:cs typeface="Nunito"/>
                <a:sym typeface="Nunito"/>
              </a:rPr>
              <a:t>Web Designer</a:t>
            </a:r>
            <a:endParaRPr sz="1200">
              <a:solidFill>
                <a:srgbClr val="CECECE"/>
              </a:solidFill>
              <a:latin typeface="Nunito"/>
              <a:ea typeface="Nunito"/>
              <a:cs typeface="Nunito"/>
              <a:sym typeface="Nunito"/>
            </a:endParaRPr>
          </a:p>
          <a:p>
            <a:pPr indent="0" lvl="0" marL="0" rtl="0">
              <a:spcBef>
                <a:spcPts val="1600"/>
              </a:spcBef>
              <a:spcAft>
                <a:spcPts val="0"/>
              </a:spcAft>
              <a:buNone/>
            </a:pPr>
            <a:r>
              <a:t/>
            </a:r>
            <a:endParaRPr b="1" sz="1200">
              <a:solidFill>
                <a:srgbClr val="CECECE"/>
              </a:solidFill>
              <a:latin typeface="Nunito"/>
              <a:ea typeface="Nunito"/>
              <a:cs typeface="Nunito"/>
              <a:sym typeface="Nunito"/>
            </a:endParaRPr>
          </a:p>
          <a:p>
            <a:pPr indent="0" lvl="0" marL="0" rtl="0">
              <a:spcBef>
                <a:spcPts val="1600"/>
              </a:spcBef>
              <a:spcAft>
                <a:spcPts val="0"/>
              </a:spcAft>
              <a:buNone/>
            </a:pPr>
            <a:r>
              <a:t/>
            </a:r>
            <a:endParaRPr b="1" sz="1200">
              <a:solidFill>
                <a:srgbClr val="CECECE"/>
              </a:solidFill>
              <a:latin typeface="Nunito"/>
              <a:ea typeface="Nunito"/>
              <a:cs typeface="Nunito"/>
              <a:sym typeface="Nunito"/>
            </a:endParaRPr>
          </a:p>
          <a:p>
            <a:pPr indent="0" lvl="0" marL="0" rtl="0">
              <a:spcBef>
                <a:spcPts val="1600"/>
              </a:spcBef>
              <a:spcAft>
                <a:spcPts val="0"/>
              </a:spcAft>
              <a:buNone/>
            </a:pPr>
            <a:r>
              <a:rPr b="1" lang="en" sz="1200">
                <a:solidFill>
                  <a:srgbClr val="CECECE"/>
                </a:solidFill>
                <a:latin typeface="Nunito"/>
                <a:ea typeface="Nunito"/>
                <a:cs typeface="Nunito"/>
                <a:sym typeface="Nunito"/>
              </a:rPr>
              <a:t>Joshua Gutman</a:t>
            </a:r>
            <a:endParaRPr b="1" sz="1200">
              <a:solidFill>
                <a:srgbClr val="CECECE"/>
              </a:solidFill>
              <a:latin typeface="Nunito"/>
              <a:ea typeface="Nunito"/>
              <a:cs typeface="Nunito"/>
              <a:sym typeface="Nunito"/>
            </a:endParaRPr>
          </a:p>
          <a:p>
            <a:pPr indent="0" lvl="0" marL="0" rtl="0">
              <a:spcBef>
                <a:spcPts val="1600"/>
              </a:spcBef>
              <a:spcAft>
                <a:spcPts val="1600"/>
              </a:spcAft>
              <a:buNone/>
            </a:pPr>
            <a:r>
              <a:rPr lang="en" sz="1200">
                <a:solidFill>
                  <a:srgbClr val="CECECE"/>
                </a:solidFill>
                <a:latin typeface="Nunito"/>
                <a:ea typeface="Nunito"/>
                <a:cs typeface="Nunito"/>
                <a:sym typeface="Nunito"/>
              </a:rPr>
              <a:t>Release Manager</a:t>
            </a:r>
            <a:endParaRPr sz="1200">
              <a:solidFill>
                <a:srgbClr val="CECECE"/>
              </a:solidFill>
              <a:latin typeface="Nunito"/>
              <a:ea typeface="Nunito"/>
              <a:cs typeface="Nunito"/>
              <a:sym typeface="Nunito"/>
            </a:endParaRPr>
          </a:p>
        </p:txBody>
      </p:sp>
      <p:pic>
        <p:nvPicPr>
          <p:cNvPr descr="20170912_123106.jpg" id="68" name="Shape 68"/>
          <p:cNvPicPr preferRelativeResize="0"/>
          <p:nvPr/>
        </p:nvPicPr>
        <p:blipFill rotWithShape="1">
          <a:blip r:embed="rId3">
            <a:alphaModFix/>
          </a:blip>
          <a:srcRect b="28346" l="14871" r="19264" t="9448"/>
          <a:stretch/>
        </p:blipFill>
        <p:spPr>
          <a:xfrm>
            <a:off x="2830550" y="1933450"/>
            <a:ext cx="971550" cy="1200150"/>
          </a:xfrm>
          <a:prstGeom prst="rect">
            <a:avLst/>
          </a:prstGeom>
          <a:noFill/>
          <a:ln>
            <a:noFill/>
          </a:ln>
        </p:spPr>
      </p:pic>
      <p:pic>
        <p:nvPicPr>
          <p:cNvPr descr="portrait.jpg" id="69" name="Shape 69"/>
          <p:cNvPicPr preferRelativeResize="0"/>
          <p:nvPr/>
        </p:nvPicPr>
        <p:blipFill>
          <a:blip r:embed="rId4">
            <a:alphaModFix/>
          </a:blip>
          <a:stretch>
            <a:fillRect/>
          </a:stretch>
        </p:blipFill>
        <p:spPr>
          <a:xfrm>
            <a:off x="6578975" y="3521950"/>
            <a:ext cx="942975" cy="1152525"/>
          </a:xfrm>
          <a:prstGeom prst="rect">
            <a:avLst/>
          </a:prstGeom>
          <a:noFill/>
          <a:ln>
            <a:noFill/>
          </a:ln>
        </p:spPr>
      </p:pic>
      <p:pic>
        <p:nvPicPr>
          <p:cNvPr id="70" name="Shape 70"/>
          <p:cNvPicPr preferRelativeResize="0"/>
          <p:nvPr/>
        </p:nvPicPr>
        <p:blipFill>
          <a:blip r:embed="rId5">
            <a:alphaModFix/>
          </a:blip>
          <a:stretch>
            <a:fillRect/>
          </a:stretch>
        </p:blipFill>
        <p:spPr>
          <a:xfrm>
            <a:off x="2816825" y="3598713"/>
            <a:ext cx="999000" cy="999000"/>
          </a:xfrm>
          <a:prstGeom prst="rect">
            <a:avLst/>
          </a:prstGeom>
          <a:noFill/>
          <a:ln>
            <a:noFill/>
          </a:ln>
        </p:spPr>
      </p:pic>
      <p:pic>
        <p:nvPicPr>
          <p:cNvPr id="71" name="Shape 71"/>
          <p:cNvPicPr preferRelativeResize="0"/>
          <p:nvPr/>
        </p:nvPicPr>
        <p:blipFill>
          <a:blip r:embed="rId6">
            <a:alphaModFix/>
          </a:blip>
          <a:stretch>
            <a:fillRect/>
          </a:stretch>
        </p:blipFill>
        <p:spPr>
          <a:xfrm>
            <a:off x="6550975" y="1946950"/>
            <a:ext cx="999000" cy="1173138"/>
          </a:xfrm>
          <a:prstGeom prst="rect">
            <a:avLst/>
          </a:prstGeom>
          <a:noFill/>
          <a:ln>
            <a:noFill/>
          </a:ln>
        </p:spPr>
      </p:pic>
      <p:sp>
        <p:nvSpPr>
          <p:cNvPr id="72" name="Shape 72"/>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Risks and Feasibility</a:t>
            </a:r>
            <a:endParaRPr b="1" sz="4000">
              <a:solidFill>
                <a:srgbClr val="CECECE"/>
              </a:solidFill>
              <a:latin typeface="Maven Pro"/>
              <a:ea typeface="Maven Pro"/>
              <a:cs typeface="Maven Pro"/>
              <a:sym typeface="Maven Pro"/>
            </a:endParaRPr>
          </a:p>
        </p:txBody>
      </p:sp>
      <p:graphicFrame>
        <p:nvGraphicFramePr>
          <p:cNvPr id="235" name="Shape 235"/>
          <p:cNvGraphicFramePr/>
          <p:nvPr/>
        </p:nvGraphicFramePr>
        <p:xfrm>
          <a:off x="309525" y="1619250"/>
          <a:ext cx="3000000" cy="3000000"/>
        </p:xfrm>
        <a:graphic>
          <a:graphicData uri="http://schemas.openxmlformats.org/drawingml/2006/table">
            <a:tbl>
              <a:tblPr>
                <a:noFill/>
                <a:tableStyleId>{0CCC09E1-1812-4F64-975B-0968DE214BCF}</a:tableStyleId>
              </a:tblPr>
              <a:tblGrid>
                <a:gridCol w="2837300"/>
                <a:gridCol w="1187750"/>
                <a:gridCol w="4486850"/>
              </a:tblGrid>
              <a:tr h="396900">
                <a:tc>
                  <a:txBody>
                    <a:bodyPr>
                      <a:noAutofit/>
                    </a:bodyPr>
                    <a:lstStyle/>
                    <a:p>
                      <a:pPr indent="0" lvl="0" marL="0" rtl="0" algn="ctr">
                        <a:spcBef>
                          <a:spcPts val="0"/>
                        </a:spcBef>
                        <a:spcAft>
                          <a:spcPts val="0"/>
                        </a:spcAft>
                        <a:buNone/>
                      </a:pPr>
                      <a:r>
                        <a:rPr b="1" lang="en">
                          <a:solidFill>
                            <a:srgbClr val="CECECE"/>
                          </a:solidFill>
                          <a:latin typeface="Nunito"/>
                          <a:ea typeface="Nunito"/>
                          <a:cs typeface="Nunito"/>
                          <a:sym typeface="Nunito"/>
                        </a:rPr>
                        <a:t>Possible Risks</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CECECE"/>
                          </a:solidFill>
                          <a:latin typeface="Nunito"/>
                          <a:ea typeface="Nunito"/>
                          <a:cs typeface="Nunito"/>
                          <a:sym typeface="Nunito"/>
                        </a:rPr>
                        <a:t>Importance</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CECECE"/>
                          </a:solidFill>
                          <a:latin typeface="Nunito"/>
                          <a:ea typeface="Nunito"/>
                          <a:cs typeface="Nunito"/>
                          <a:sym typeface="Nunito"/>
                        </a:rPr>
                        <a:t>Steps Towards Mitigation</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6500">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Unable to access NAU Monsoon Cluster.</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Clr>
                          <a:schemeClr val="dk1"/>
                        </a:buClr>
                        <a:buSzPts val="1100"/>
                        <a:buFont typeface="Arial"/>
                        <a:buNone/>
                      </a:pPr>
                      <a:r>
                        <a:rPr lang="en">
                          <a:solidFill>
                            <a:srgbClr val="CECECE"/>
                          </a:solidFill>
                          <a:latin typeface="Nunito"/>
                          <a:ea typeface="Nunito"/>
                          <a:cs typeface="Nunito"/>
                          <a:sym typeface="Nunito"/>
                        </a:rPr>
                        <a:t>Medium</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We received a virtual cluster that will act as a proof of concept for the site.</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6500">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Insecure storage and usage of Monsoon login details.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High</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Login information is as secure as the webserver.</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6500">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Securing a Domain to host the BioNetFit GUI.</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Low</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A domain has been secured using NAU’s  webservices.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6500">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Database leaks personal data of the user.</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a:solidFill>
                            <a:srgbClr val="CECECE"/>
                          </a:solidFill>
                          <a:latin typeface="Nunito"/>
                          <a:ea typeface="Nunito"/>
                          <a:cs typeface="Nunito"/>
                          <a:sym typeface="Nunito"/>
                        </a:rPr>
                        <a:t>Low</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a:solidFill>
                            <a:srgbClr val="CECECE"/>
                          </a:solidFill>
                          <a:latin typeface="Nunito"/>
                          <a:ea typeface="Nunito"/>
                          <a:cs typeface="Nunito"/>
                          <a:sym typeface="Nunito"/>
                        </a:rPr>
                        <a:t>N</a:t>
                      </a:r>
                      <a:r>
                        <a:rPr b="1" lang="en">
                          <a:solidFill>
                            <a:srgbClr val="CECECE"/>
                          </a:solidFill>
                          <a:latin typeface="Nunito"/>
                          <a:ea typeface="Nunito"/>
                          <a:cs typeface="Nunito"/>
                          <a:sym typeface="Nunito"/>
                        </a:rPr>
                        <a:t>o private data</a:t>
                      </a:r>
                      <a:r>
                        <a:rPr lang="en">
                          <a:solidFill>
                            <a:srgbClr val="CECECE"/>
                          </a:solidFill>
                          <a:latin typeface="Nunito"/>
                          <a:ea typeface="Nunito"/>
                          <a:cs typeface="Nunito"/>
                          <a:sym typeface="Nunito"/>
                        </a:rPr>
                        <a:t> is stored within the user database (i.e. Name, Password, Email).</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36" name="Shape 236"/>
          <p:cNvSpPr txBox="1"/>
          <p:nvPr>
            <p:ph idx="12" type="sldNum"/>
          </p:nvPr>
        </p:nvSpPr>
        <p:spPr>
          <a:xfrm>
            <a:off x="8310198" y="4663225"/>
            <a:ext cx="7110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Josh </a:t>
            </a:r>
            <a:fld id="{00000000-1234-1234-1234-123412341234}" type="slidenum">
              <a:rPr lang="en">
                <a:solidFill>
                  <a:schemeClr val="lt1"/>
                </a:solidFill>
              </a:rP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Successes and Failures</a:t>
            </a:r>
            <a:endParaRPr b="1" sz="4000">
              <a:solidFill>
                <a:srgbClr val="CECECE"/>
              </a:solidFill>
              <a:latin typeface="Maven Pro"/>
              <a:ea typeface="Maven Pro"/>
              <a:cs typeface="Maven Pro"/>
              <a:sym typeface="Maven Pro"/>
            </a:endParaRPr>
          </a:p>
        </p:txBody>
      </p:sp>
      <p:sp>
        <p:nvSpPr>
          <p:cNvPr id="242" name="Shape 24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CECECE"/>
                </a:solidFill>
                <a:latin typeface="Nunito"/>
                <a:ea typeface="Nunito"/>
                <a:cs typeface="Nunito"/>
                <a:sym typeface="Nunito"/>
              </a:rPr>
              <a:t>Successes:</a:t>
            </a:r>
            <a:endParaRPr b="1">
              <a:solidFill>
                <a:srgbClr val="CECECE"/>
              </a:solidFill>
              <a:latin typeface="Nunito"/>
              <a:ea typeface="Nunito"/>
              <a:cs typeface="Nunito"/>
              <a:sym typeface="Nunito"/>
            </a:endParaRPr>
          </a:p>
          <a:p>
            <a:pPr indent="-317500" lvl="0" marL="457200" rtl="0">
              <a:spcBef>
                <a:spcPts val="1600"/>
              </a:spcBef>
              <a:spcAft>
                <a:spcPts val="0"/>
              </a:spcAft>
              <a:buClr>
                <a:srgbClr val="CECECE"/>
              </a:buClr>
              <a:buSzPts val="1400"/>
              <a:buFont typeface="Nunito"/>
              <a:buChar char="●"/>
            </a:pPr>
            <a:r>
              <a:rPr lang="en">
                <a:solidFill>
                  <a:srgbClr val="CECECE"/>
                </a:solidFill>
                <a:latin typeface="Nunito"/>
                <a:ea typeface="Nunito"/>
                <a:cs typeface="Nunito"/>
                <a:sym typeface="Nunito"/>
              </a:rPr>
              <a:t>Database successfully implemented without use of personal data.</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17500" lvl="0" marL="4572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Pythonic implementation of website as well as additional features.</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17500" lvl="0" marL="4572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Dynamic creation of files, upload and download functionality.</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17500" lvl="0" marL="4572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A virtual environment of Monsoon has been provided as a proof-of-concept.</a:t>
            </a:r>
            <a:endParaRPr>
              <a:solidFill>
                <a:srgbClr val="CECECE"/>
              </a:solidFill>
              <a:latin typeface="Nunito"/>
              <a:ea typeface="Nunito"/>
              <a:cs typeface="Nunito"/>
              <a:sym typeface="Nunito"/>
            </a:endParaRPr>
          </a:p>
        </p:txBody>
      </p:sp>
      <p:sp>
        <p:nvSpPr>
          <p:cNvPr id="243" name="Shape 24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CECECE"/>
                </a:solidFill>
                <a:latin typeface="Nunito"/>
                <a:ea typeface="Nunito"/>
                <a:cs typeface="Nunito"/>
                <a:sym typeface="Nunito"/>
              </a:rPr>
              <a:t>Failures:</a:t>
            </a:r>
            <a:endParaRPr b="1">
              <a:solidFill>
                <a:srgbClr val="CECECE"/>
              </a:solidFill>
              <a:latin typeface="Nunito"/>
              <a:ea typeface="Nunito"/>
              <a:cs typeface="Nunito"/>
              <a:sym typeface="Nunito"/>
            </a:endParaRPr>
          </a:p>
          <a:p>
            <a:pPr indent="-317500" lvl="0" marL="457200" rtl="0">
              <a:spcBef>
                <a:spcPts val="1600"/>
              </a:spcBef>
              <a:spcAft>
                <a:spcPts val="0"/>
              </a:spcAft>
              <a:buClr>
                <a:srgbClr val="CECECE"/>
              </a:buClr>
              <a:buSzPts val="1400"/>
              <a:buFont typeface="Nunito"/>
              <a:buChar char="●"/>
            </a:pPr>
            <a:r>
              <a:rPr lang="en">
                <a:solidFill>
                  <a:srgbClr val="CECECE"/>
                </a:solidFill>
                <a:latin typeface="Nunito"/>
                <a:ea typeface="Nunito"/>
                <a:cs typeface="Nunito"/>
                <a:sym typeface="Nunito"/>
              </a:rPr>
              <a:t>Access to Monsoon has been denied due to possible security risks.</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17500" lvl="0" marL="4572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Preliminary visualization methods were unsustainable.</a:t>
            </a:r>
            <a:endParaRPr>
              <a:solidFill>
                <a:srgbClr val="CECECE"/>
              </a:solidFill>
              <a:latin typeface="Nunito"/>
              <a:ea typeface="Nunito"/>
              <a:cs typeface="Nunito"/>
              <a:sym typeface="Nunito"/>
            </a:endParaRPr>
          </a:p>
          <a:p>
            <a:pPr indent="0" lvl="0" marL="0" rtl="0">
              <a:spcBef>
                <a:spcPts val="1600"/>
              </a:spcBef>
              <a:spcAft>
                <a:spcPts val="1600"/>
              </a:spcAft>
              <a:buNone/>
            </a:pPr>
            <a:r>
              <a:t/>
            </a:r>
            <a:endParaRPr>
              <a:solidFill>
                <a:srgbClr val="CECECE"/>
              </a:solidFill>
              <a:latin typeface="Nunito"/>
              <a:ea typeface="Nunito"/>
              <a:cs typeface="Nunito"/>
              <a:sym typeface="Nunito"/>
            </a:endParaRPr>
          </a:p>
        </p:txBody>
      </p:sp>
      <p:sp>
        <p:nvSpPr>
          <p:cNvPr id="244" name="Shape 2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sp>
        <p:nvSpPr>
          <p:cNvPr id="245" name="Shape 245"/>
          <p:cNvSpPr txBox="1"/>
          <p:nvPr>
            <p:ph idx="12" type="sldNum"/>
          </p:nvPr>
        </p:nvSpPr>
        <p:spPr>
          <a:xfrm>
            <a:off x="8223846" y="4663225"/>
            <a:ext cx="7974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Charles </a:t>
            </a:r>
            <a:fld id="{00000000-1234-1234-1234-123412341234}" type="slidenum">
              <a:rPr lang="en">
                <a:solidFill>
                  <a:schemeClr val="lt1"/>
                </a:solidFill>
              </a:rP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Shape 250"/>
          <p:cNvSpPr txBox="1"/>
          <p:nvPr>
            <p:ph type="title"/>
          </p:nvPr>
        </p:nvSpPr>
        <p:spPr>
          <a:xfrm>
            <a:off x="84600" y="-11025"/>
            <a:ext cx="7030500" cy="999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Schedule</a:t>
            </a:r>
            <a:endParaRPr b="1" sz="4000">
              <a:solidFill>
                <a:srgbClr val="CECECE"/>
              </a:solidFill>
              <a:latin typeface="Maven Pro"/>
              <a:ea typeface="Maven Pro"/>
              <a:cs typeface="Maven Pro"/>
              <a:sym typeface="Maven Pro"/>
            </a:endParaRPr>
          </a:p>
        </p:txBody>
      </p:sp>
      <p:sp>
        <p:nvSpPr>
          <p:cNvPr id="251" name="Shape 2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solidFill>
                  <a:schemeClr val="lt1"/>
                </a:solidFill>
              </a:rPr>
              <a:t>‹#›</a:t>
            </a:fld>
            <a:endParaRPr/>
          </a:p>
        </p:txBody>
      </p:sp>
      <p:pic>
        <p:nvPicPr>
          <p:cNvPr id="252" name="Shape 252"/>
          <p:cNvPicPr preferRelativeResize="0"/>
          <p:nvPr/>
        </p:nvPicPr>
        <p:blipFill rotWithShape="1">
          <a:blip r:embed="rId4">
            <a:alphaModFix/>
          </a:blip>
          <a:srcRect b="20053" l="25462" r="26386" t="19289"/>
          <a:stretch/>
        </p:blipFill>
        <p:spPr>
          <a:xfrm>
            <a:off x="1242000" y="627675"/>
            <a:ext cx="6580277" cy="4505351"/>
          </a:xfrm>
          <a:prstGeom prst="rect">
            <a:avLst/>
          </a:prstGeom>
          <a:noFill/>
          <a:ln>
            <a:noFill/>
          </a:ln>
        </p:spPr>
      </p:pic>
      <p:cxnSp>
        <p:nvCxnSpPr>
          <p:cNvPr id="253" name="Shape 253"/>
          <p:cNvCxnSpPr/>
          <p:nvPr/>
        </p:nvCxnSpPr>
        <p:spPr>
          <a:xfrm>
            <a:off x="7213475" y="511075"/>
            <a:ext cx="5100" cy="4550400"/>
          </a:xfrm>
          <a:prstGeom prst="straightConnector1">
            <a:avLst/>
          </a:prstGeom>
          <a:noFill/>
          <a:ln cap="flat" cmpd="sng" w="9525">
            <a:solidFill>
              <a:srgbClr val="FF0000"/>
            </a:solidFill>
            <a:prstDash val="solid"/>
            <a:round/>
            <a:headEnd len="med" w="med" type="none"/>
            <a:tailEnd len="med" w="med" type="none"/>
          </a:ln>
        </p:spPr>
      </p:cxnSp>
      <p:sp>
        <p:nvSpPr>
          <p:cNvPr id="254" name="Shape 254"/>
          <p:cNvSpPr txBox="1"/>
          <p:nvPr>
            <p:ph idx="12" type="sldNum"/>
          </p:nvPr>
        </p:nvSpPr>
        <p:spPr>
          <a:xfrm>
            <a:off x="8223846" y="4663225"/>
            <a:ext cx="7974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Charles </a:t>
            </a:r>
            <a:fld id="{00000000-1234-1234-1234-123412341234}" type="slidenum">
              <a:rPr lang="en">
                <a:solidFill>
                  <a:schemeClr val="lt1"/>
                </a:solidFill>
              </a:rP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139900"/>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4000">
                <a:solidFill>
                  <a:srgbClr val="CECECE"/>
                </a:solidFill>
                <a:latin typeface="Maven Pro"/>
                <a:ea typeface="Maven Pro"/>
                <a:cs typeface="Maven Pro"/>
                <a:sym typeface="Maven Pro"/>
              </a:rPr>
              <a:t>Testing Plan</a:t>
            </a:r>
            <a:endParaRPr b="1" sz="4000">
              <a:latin typeface="Maven Pro"/>
              <a:ea typeface="Maven Pro"/>
              <a:cs typeface="Maven Pro"/>
              <a:sym typeface="Maven Pro"/>
            </a:endParaRPr>
          </a:p>
        </p:txBody>
      </p:sp>
      <p:sp>
        <p:nvSpPr>
          <p:cNvPr id="260" name="Shape 2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graphicFrame>
        <p:nvGraphicFramePr>
          <p:cNvPr id="261" name="Shape 261"/>
          <p:cNvGraphicFramePr/>
          <p:nvPr/>
        </p:nvGraphicFramePr>
        <p:xfrm>
          <a:off x="311700" y="2235600"/>
          <a:ext cx="3000000" cy="3000000"/>
        </p:xfrm>
        <a:graphic>
          <a:graphicData uri="http://schemas.openxmlformats.org/drawingml/2006/table">
            <a:tbl>
              <a:tblPr>
                <a:noFill/>
                <a:tableStyleId>{0CCC09E1-1812-4F64-975B-0968DE214BCF}</a:tableStyleId>
              </a:tblPr>
              <a:tblGrid>
                <a:gridCol w="1448350"/>
                <a:gridCol w="3415050"/>
                <a:gridCol w="3545500"/>
              </a:tblGrid>
              <a:tr h="321400">
                <a:tc>
                  <a:txBody>
                    <a:bodyPr>
                      <a:noAutofit/>
                    </a:bodyPr>
                    <a:lstStyle/>
                    <a:p>
                      <a:pPr indent="0" lvl="0" marL="0">
                        <a:spcBef>
                          <a:spcPts val="0"/>
                        </a:spcBef>
                        <a:spcAft>
                          <a:spcPts val="0"/>
                        </a:spcAft>
                        <a:buNone/>
                      </a:pPr>
                      <a:r>
                        <a:rPr b="1" lang="en">
                          <a:solidFill>
                            <a:srgbClr val="CECECE"/>
                          </a:solidFill>
                          <a:latin typeface="Nunito"/>
                          <a:ea typeface="Nunito"/>
                          <a:cs typeface="Nunito"/>
                          <a:sym typeface="Nunito"/>
                        </a:rPr>
                        <a:t>Subject</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b="1" lang="en">
                          <a:solidFill>
                            <a:srgbClr val="CECECE"/>
                          </a:solidFill>
                          <a:latin typeface="Nunito"/>
                          <a:ea typeface="Nunito"/>
                          <a:cs typeface="Nunito"/>
                          <a:sym typeface="Nunito"/>
                        </a:rPr>
                        <a:t>What Needs Testing</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b="1" lang="en">
                          <a:solidFill>
                            <a:srgbClr val="CECECE"/>
                          </a:solidFill>
                          <a:latin typeface="Nunito"/>
                          <a:ea typeface="Nunito"/>
                          <a:cs typeface="Nunito"/>
                          <a:sym typeface="Nunito"/>
                        </a:rPr>
                        <a:t>Testing Method</a:t>
                      </a:r>
                      <a:endParaRPr b="1">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8025">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Web Portal</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Needs to be simple and </a:t>
                      </a:r>
                      <a:r>
                        <a:rPr lang="en">
                          <a:solidFill>
                            <a:srgbClr val="CECECE"/>
                          </a:solidFill>
                          <a:latin typeface="Nunito"/>
                          <a:ea typeface="Nunito"/>
                          <a:cs typeface="Nunito"/>
                          <a:sym typeface="Nunito"/>
                        </a:rPr>
                        <a:t>accessible</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Create niche and complicated input files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3750">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Database</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Needs to store information and limit use</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Store multiple large projects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9950">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Visualizations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Needs to be reactive and robust</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Generate multiple visualizations with correct and incorrect data</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76350">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Web Services</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Needs to have a fast response with the virtual cluster </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a:spcBef>
                          <a:spcPts val="0"/>
                        </a:spcBef>
                        <a:spcAft>
                          <a:spcPts val="0"/>
                        </a:spcAft>
                        <a:buNone/>
                      </a:pPr>
                      <a:r>
                        <a:rPr lang="en">
                          <a:solidFill>
                            <a:srgbClr val="CECECE"/>
                          </a:solidFill>
                          <a:latin typeface="Nunito"/>
                          <a:ea typeface="Nunito"/>
                          <a:cs typeface="Nunito"/>
                          <a:sym typeface="Nunito"/>
                        </a:rPr>
                        <a:t>Download multiple output files and project archives from the virtual cluster</a:t>
                      </a:r>
                      <a:endParaRPr>
                        <a:solidFill>
                          <a:srgbClr val="CECECE"/>
                        </a:solidFill>
                        <a:latin typeface="Nunito"/>
                        <a:ea typeface="Nunito"/>
                        <a:cs typeface="Nunito"/>
                        <a:sym typeface="Nuni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62" name="Shape 262"/>
          <p:cNvPicPr preferRelativeResize="0"/>
          <p:nvPr/>
        </p:nvPicPr>
        <p:blipFill rotWithShape="1">
          <a:blip r:embed="rId3">
            <a:alphaModFix/>
          </a:blip>
          <a:srcRect b="8084" l="0" r="0" t="9921"/>
          <a:stretch/>
        </p:blipFill>
        <p:spPr>
          <a:xfrm>
            <a:off x="3441100" y="261950"/>
            <a:ext cx="5391201" cy="1761675"/>
          </a:xfrm>
          <a:prstGeom prst="rect">
            <a:avLst/>
          </a:prstGeom>
          <a:noFill/>
          <a:ln>
            <a:noFill/>
          </a:ln>
        </p:spPr>
      </p:pic>
      <p:sp>
        <p:nvSpPr>
          <p:cNvPr id="263" name="Shape 263"/>
          <p:cNvSpPr txBox="1"/>
          <p:nvPr>
            <p:ph idx="12" type="sldNum"/>
          </p:nvPr>
        </p:nvSpPr>
        <p:spPr>
          <a:xfrm>
            <a:off x="8223846" y="4663225"/>
            <a:ext cx="7974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Charles </a:t>
            </a:r>
            <a:fld id="{00000000-1234-1234-1234-123412341234}" type="slidenum">
              <a:rPr lang="en">
                <a:solidFill>
                  <a:schemeClr val="lt1"/>
                </a:solidFill>
              </a:rP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Shape 268"/>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Conclusion</a:t>
            </a:r>
            <a:endParaRPr b="1" sz="4000">
              <a:solidFill>
                <a:srgbClr val="CECECE"/>
              </a:solidFill>
              <a:latin typeface="Maven Pro"/>
              <a:ea typeface="Maven Pro"/>
              <a:cs typeface="Maven Pro"/>
              <a:sym typeface="Maven Pro"/>
            </a:endParaRPr>
          </a:p>
        </p:txBody>
      </p:sp>
      <p:sp>
        <p:nvSpPr>
          <p:cNvPr id="269" name="Shape 269"/>
          <p:cNvSpPr txBox="1"/>
          <p:nvPr>
            <p:ph idx="1" type="body"/>
          </p:nvPr>
        </p:nvSpPr>
        <p:spPr>
          <a:xfrm>
            <a:off x="1303800" y="1216875"/>
            <a:ext cx="70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CECECE"/>
                </a:solidFill>
                <a:latin typeface="Nunito"/>
                <a:ea typeface="Nunito"/>
                <a:cs typeface="Nunito"/>
                <a:sym typeface="Nunito"/>
              </a:rPr>
              <a:t>The Problem: </a:t>
            </a:r>
            <a:r>
              <a:rPr lang="en">
                <a:solidFill>
                  <a:srgbClr val="CECECE"/>
                </a:solidFill>
                <a:latin typeface="Nunito"/>
                <a:ea typeface="Nunito"/>
                <a:cs typeface="Nunito"/>
                <a:sym typeface="Nunito"/>
              </a:rPr>
              <a:t>BioNetFit is not easy to use, requires a lot of time to process huge experiments, and gives outputs that are hard for researchers to digest.</a:t>
            </a:r>
            <a:endParaRPr>
              <a:solidFill>
                <a:srgbClr val="CECECE"/>
              </a:solidFill>
              <a:latin typeface="Nunito"/>
              <a:ea typeface="Nunito"/>
              <a:cs typeface="Nunito"/>
              <a:sym typeface="Nunito"/>
            </a:endParaRPr>
          </a:p>
          <a:p>
            <a:pPr indent="0" lvl="0" marL="0" rtl="0">
              <a:spcBef>
                <a:spcPts val="0"/>
              </a:spcBef>
              <a:spcAft>
                <a:spcPts val="0"/>
              </a:spcAft>
              <a:buNone/>
            </a:pPr>
            <a:r>
              <a:t/>
            </a:r>
            <a:endParaRPr>
              <a:solidFill>
                <a:srgbClr val="CECECE"/>
              </a:solidFill>
              <a:latin typeface="Nunito"/>
              <a:ea typeface="Nunito"/>
              <a:cs typeface="Nunito"/>
              <a:sym typeface="Nunito"/>
            </a:endParaRPr>
          </a:p>
          <a:p>
            <a:pPr indent="0" lvl="0" marL="0" rtl="0">
              <a:spcBef>
                <a:spcPts val="0"/>
              </a:spcBef>
              <a:spcAft>
                <a:spcPts val="0"/>
              </a:spcAft>
              <a:buNone/>
            </a:pPr>
            <a:r>
              <a:rPr b="1" lang="en">
                <a:solidFill>
                  <a:srgbClr val="CECECE"/>
                </a:solidFill>
                <a:latin typeface="Nunito"/>
                <a:ea typeface="Nunito"/>
                <a:cs typeface="Nunito"/>
                <a:sym typeface="Nunito"/>
              </a:rPr>
              <a:t>Our Solution: </a:t>
            </a:r>
            <a:r>
              <a:rPr lang="en">
                <a:solidFill>
                  <a:srgbClr val="CECECE"/>
                </a:solidFill>
                <a:latin typeface="Nunito"/>
                <a:ea typeface="Nunito"/>
                <a:cs typeface="Nunito"/>
                <a:sym typeface="Nunito"/>
              </a:rPr>
              <a:t>A Web 2.0 GUI that will increase ease-of-use, implemented with parallelization on the Monsoon cluster, and clear visualizations of outputs.</a:t>
            </a:r>
            <a:endParaRPr>
              <a:solidFill>
                <a:srgbClr val="CECECE"/>
              </a:solidFill>
              <a:latin typeface="Nunito"/>
              <a:ea typeface="Nunito"/>
              <a:cs typeface="Nunito"/>
              <a:sym typeface="Nunito"/>
            </a:endParaRPr>
          </a:p>
          <a:p>
            <a:pPr indent="0" lvl="0" marL="0" rtl="0">
              <a:spcBef>
                <a:spcPts val="0"/>
              </a:spcBef>
              <a:spcAft>
                <a:spcPts val="0"/>
              </a:spcAft>
              <a:buNone/>
            </a:pPr>
            <a:r>
              <a:t/>
            </a: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Implementation via Python Framework</a:t>
            </a:r>
            <a:endParaRPr>
              <a:solidFill>
                <a:srgbClr val="CECECE"/>
              </a:solidFill>
              <a:latin typeface="Nunito"/>
              <a:ea typeface="Nunito"/>
              <a:cs typeface="Nunito"/>
              <a:sym typeface="Nunito"/>
            </a:endParaRPr>
          </a:p>
          <a:p>
            <a:pPr indent="-317500" lvl="1" marL="914400" rtl="0">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Django, Paramiko, vanilla Python, etc.</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42900" lvl="0" marL="457200" rtl="0">
              <a:spcBef>
                <a:spcPts val="0"/>
              </a:spcBef>
              <a:spcAft>
                <a:spcPts val="0"/>
              </a:spcAft>
              <a:buClr>
                <a:srgbClr val="CECECE"/>
              </a:buClr>
              <a:buSzPts val="1800"/>
              <a:buFont typeface="Nunito"/>
              <a:buChar char="●"/>
            </a:pPr>
            <a:r>
              <a:rPr lang="en">
                <a:solidFill>
                  <a:srgbClr val="CECECE"/>
                </a:solidFill>
                <a:latin typeface="Nunito"/>
                <a:ea typeface="Nunito"/>
                <a:cs typeface="Nunito"/>
                <a:sym typeface="Nunito"/>
              </a:rPr>
              <a:t>Risks to design can be overcome via feasible options.</a:t>
            </a:r>
            <a:endParaRPr>
              <a:solidFill>
                <a:srgbClr val="CECECE"/>
              </a:solidFill>
              <a:latin typeface="Nunito"/>
              <a:ea typeface="Nunito"/>
              <a:cs typeface="Nunito"/>
              <a:sym typeface="Nunito"/>
            </a:endParaRPr>
          </a:p>
        </p:txBody>
      </p:sp>
      <p:sp>
        <p:nvSpPr>
          <p:cNvPr id="270" name="Shape 270"/>
          <p:cNvSpPr txBox="1"/>
          <p:nvPr>
            <p:ph idx="12" type="sldNum"/>
          </p:nvPr>
        </p:nvSpPr>
        <p:spPr>
          <a:xfrm>
            <a:off x="8223846" y="4663225"/>
            <a:ext cx="7974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Charles </a:t>
            </a:r>
            <a:fld id="{00000000-1234-1234-1234-123412341234}" type="slidenum">
              <a:rPr lang="en">
                <a:solidFill>
                  <a:schemeClr val="lt1"/>
                </a:solidFill>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
        <p:nvSpPr>
          <p:cNvPr id="78" name="Shape 78"/>
          <p:cNvSpPr txBox="1"/>
          <p:nvPr/>
        </p:nvSpPr>
        <p:spPr>
          <a:xfrm>
            <a:off x="1056750" y="712350"/>
            <a:ext cx="7030500" cy="999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2200">
                <a:solidFill>
                  <a:srgbClr val="CECECE"/>
                </a:solidFill>
                <a:latin typeface="Maven Pro"/>
                <a:ea typeface="Maven Pro"/>
                <a:cs typeface="Maven Pro"/>
                <a:sym typeface="Maven Pro"/>
              </a:rPr>
              <a:t>Mentor and Client:</a:t>
            </a:r>
            <a:endParaRPr b="1" sz="2200">
              <a:solidFill>
                <a:srgbClr val="CECECE"/>
              </a:solidFill>
              <a:latin typeface="Maven Pro"/>
              <a:ea typeface="Maven Pro"/>
              <a:cs typeface="Maven Pro"/>
              <a:sym typeface="Maven Pro"/>
            </a:endParaRPr>
          </a:p>
          <a:p>
            <a:pPr indent="0" lvl="0" marL="0" rtl="0">
              <a:spcBef>
                <a:spcPts val="0"/>
              </a:spcBef>
              <a:spcAft>
                <a:spcPts val="0"/>
              </a:spcAft>
              <a:buNone/>
            </a:pPr>
            <a:r>
              <a:rPr b="1" lang="en" sz="4000">
                <a:solidFill>
                  <a:srgbClr val="CECECE"/>
                </a:solidFill>
                <a:latin typeface="Maven Pro"/>
                <a:ea typeface="Maven Pro"/>
                <a:cs typeface="Maven Pro"/>
                <a:sym typeface="Maven Pro"/>
              </a:rPr>
              <a:t>Dr. Abolfazl Razi</a:t>
            </a:r>
            <a:endParaRPr b="1" sz="4000">
              <a:solidFill>
                <a:srgbClr val="CECECE"/>
              </a:solidFill>
              <a:latin typeface="Maven Pro"/>
              <a:ea typeface="Maven Pro"/>
              <a:cs typeface="Maven Pro"/>
              <a:sym typeface="Maven Pro"/>
            </a:endParaRPr>
          </a:p>
        </p:txBody>
      </p:sp>
      <p:sp>
        <p:nvSpPr>
          <p:cNvPr id="79" name="Shape 79"/>
          <p:cNvSpPr txBox="1"/>
          <p:nvPr/>
        </p:nvSpPr>
        <p:spPr>
          <a:xfrm>
            <a:off x="187575" y="1711650"/>
            <a:ext cx="7030500" cy="2541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solidFill>
                <a:srgbClr val="CECECE"/>
              </a:solidFill>
              <a:highlight>
                <a:srgbClr val="FFFFFF"/>
              </a:highlight>
              <a:latin typeface="Nunito"/>
              <a:ea typeface="Nunito"/>
              <a:cs typeface="Nunito"/>
              <a:sym typeface="Nunito"/>
            </a:endParaRPr>
          </a:p>
          <a:p>
            <a:pPr indent="-317500" lvl="0" marL="457200" rtl="0">
              <a:lnSpc>
                <a:spcPct val="115000"/>
              </a:lnSpc>
              <a:spcBef>
                <a:spcPts val="1600"/>
              </a:spcBef>
              <a:spcAft>
                <a:spcPts val="0"/>
              </a:spcAft>
              <a:buClr>
                <a:srgbClr val="CECECE"/>
              </a:buClr>
              <a:buSzPts val="1400"/>
              <a:buFont typeface="Nunito"/>
              <a:buChar char="●"/>
            </a:pPr>
            <a:r>
              <a:rPr lang="en">
                <a:solidFill>
                  <a:srgbClr val="CECECE"/>
                </a:solidFill>
                <a:latin typeface="Nunito"/>
                <a:ea typeface="Nunito"/>
                <a:cs typeface="Nunito"/>
                <a:sym typeface="Nunito"/>
              </a:rPr>
              <a:t>Assistant Professor of Electrical Engineering in the School of Informatics, Computing and Cyber Security (SICCS) at Northern Arizona University.</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17500" lvl="0" marL="457200" rtl="0">
              <a:lnSpc>
                <a:spcPct val="115000"/>
              </a:lnSpc>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B.Sc., M.Sc., and Ph.D. in Electrical Engineering.</a:t>
            </a:r>
            <a:br>
              <a:rPr lang="en">
                <a:solidFill>
                  <a:srgbClr val="CECECE"/>
                </a:solidFill>
                <a:latin typeface="Nunito"/>
                <a:ea typeface="Nunito"/>
                <a:cs typeface="Nunito"/>
                <a:sym typeface="Nunito"/>
              </a:rPr>
            </a:br>
            <a:endParaRPr>
              <a:solidFill>
                <a:srgbClr val="CECECE"/>
              </a:solidFill>
              <a:latin typeface="Nunito"/>
              <a:ea typeface="Nunito"/>
              <a:cs typeface="Nunito"/>
              <a:sym typeface="Nunito"/>
            </a:endParaRPr>
          </a:p>
          <a:p>
            <a:pPr indent="-317500" lvl="0" marL="457200" rtl="0">
              <a:lnSpc>
                <a:spcPct val="115000"/>
              </a:lnSpc>
              <a:spcBef>
                <a:spcPts val="0"/>
              </a:spcBef>
              <a:spcAft>
                <a:spcPts val="0"/>
              </a:spcAft>
              <a:buClr>
                <a:srgbClr val="CECECE"/>
              </a:buClr>
              <a:buSzPts val="1400"/>
              <a:buFont typeface="Nunito"/>
              <a:buChar char="●"/>
            </a:pPr>
            <a:r>
              <a:rPr lang="en">
                <a:solidFill>
                  <a:srgbClr val="CECECE"/>
                </a:solidFill>
                <a:latin typeface="Nunito"/>
                <a:ea typeface="Nunito"/>
                <a:cs typeface="Nunito"/>
                <a:sym typeface="Nunito"/>
              </a:rPr>
              <a:t>Accomplished work to quantify the biological process along with researchers at Los Alamos and Dr. Posner. </a:t>
            </a:r>
            <a:br>
              <a:rPr lang="en">
                <a:solidFill>
                  <a:srgbClr val="CECECE"/>
                </a:solidFill>
                <a:highlight>
                  <a:srgbClr val="FFFFFF"/>
                </a:highlight>
                <a:latin typeface="Nunito"/>
                <a:ea typeface="Nunito"/>
                <a:cs typeface="Nunito"/>
                <a:sym typeface="Nunito"/>
              </a:rPr>
            </a:br>
            <a:endParaRPr>
              <a:solidFill>
                <a:srgbClr val="CECECE"/>
              </a:solidFill>
              <a:latin typeface="Nunito"/>
              <a:ea typeface="Nunito"/>
              <a:cs typeface="Nunito"/>
              <a:sym typeface="Nunito"/>
            </a:endParaRPr>
          </a:p>
        </p:txBody>
      </p:sp>
      <p:pic>
        <p:nvPicPr>
          <p:cNvPr descr="pic.jpg" id="80" name="Shape 80"/>
          <p:cNvPicPr preferRelativeResize="0"/>
          <p:nvPr/>
        </p:nvPicPr>
        <p:blipFill>
          <a:blip r:embed="rId3">
            <a:alphaModFix/>
          </a:blip>
          <a:stretch>
            <a:fillRect/>
          </a:stretch>
        </p:blipFill>
        <p:spPr>
          <a:xfrm>
            <a:off x="6678850" y="123050"/>
            <a:ext cx="2118125" cy="2433075"/>
          </a:xfrm>
          <a:prstGeom prst="rect">
            <a:avLst/>
          </a:prstGeom>
          <a:noFill/>
          <a:ln>
            <a:noFill/>
          </a:ln>
        </p:spPr>
      </p:pic>
      <p:pic>
        <p:nvPicPr>
          <p:cNvPr id="81" name="Shape 81"/>
          <p:cNvPicPr preferRelativeResize="0"/>
          <p:nvPr/>
        </p:nvPicPr>
        <p:blipFill rotWithShape="1">
          <a:blip r:embed="rId4">
            <a:alphaModFix/>
          </a:blip>
          <a:srcRect b="20948" l="17035" r="18143" t="0"/>
          <a:stretch/>
        </p:blipFill>
        <p:spPr>
          <a:xfrm>
            <a:off x="7170425" y="2626700"/>
            <a:ext cx="1468800" cy="2148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266800"/>
            <a:ext cx="8520600" cy="707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4000">
                <a:solidFill>
                  <a:srgbClr val="CECECE"/>
                </a:solidFill>
                <a:latin typeface="Maven Pro"/>
                <a:ea typeface="Maven Pro"/>
                <a:cs typeface="Maven Pro"/>
                <a:sym typeface="Maven Pro"/>
              </a:rPr>
              <a:t>Molecular Biology</a:t>
            </a:r>
            <a:endParaRPr b="1" sz="4000">
              <a:solidFill>
                <a:srgbClr val="CECECE"/>
              </a:solidFill>
              <a:latin typeface="Maven Pro"/>
              <a:ea typeface="Maven Pro"/>
              <a:cs typeface="Maven Pro"/>
              <a:sym typeface="Maven Pro"/>
            </a:endParaRPr>
          </a:p>
          <a:p>
            <a:pPr indent="0" lvl="0" marL="0">
              <a:spcBef>
                <a:spcPts val="0"/>
              </a:spcBef>
              <a:spcAft>
                <a:spcPts val="0"/>
              </a:spcAft>
              <a:buNone/>
            </a:pPr>
            <a:r>
              <a:t/>
            </a:r>
            <a:endParaRPr>
              <a:solidFill>
                <a:srgbClr val="CECECE"/>
              </a:solidFill>
            </a:endParaRPr>
          </a:p>
        </p:txBody>
      </p:sp>
      <p:sp>
        <p:nvSpPr>
          <p:cNvPr id="87" name="Shape 87"/>
          <p:cNvSpPr txBox="1"/>
          <p:nvPr>
            <p:ph idx="1" type="body"/>
          </p:nvPr>
        </p:nvSpPr>
        <p:spPr>
          <a:xfrm>
            <a:off x="311700" y="1246825"/>
            <a:ext cx="8520600" cy="3416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rgbClr val="CECECE"/>
              </a:buClr>
              <a:buSzPts val="1600"/>
              <a:buChar char="●"/>
            </a:pPr>
            <a:r>
              <a:rPr lang="en" sz="1600">
                <a:solidFill>
                  <a:srgbClr val="CECECE"/>
                </a:solidFill>
              </a:rPr>
              <a:t>Molecular biology, as the name would suggest, refers to the study of biology at the molecular level of life. Experts within the field must have intense knowledge of chemistry, biology, and genetics.</a:t>
            </a:r>
            <a:endParaRPr sz="1600">
              <a:solidFill>
                <a:srgbClr val="CECECE"/>
              </a:solidFill>
            </a:endParaRPr>
          </a:p>
          <a:p>
            <a:pPr indent="0" lvl="0" marL="0" rtl="0">
              <a:spcBef>
                <a:spcPts val="1600"/>
              </a:spcBef>
              <a:spcAft>
                <a:spcPts val="0"/>
              </a:spcAft>
              <a:buNone/>
            </a:pPr>
            <a:r>
              <a:t/>
            </a:r>
            <a:endParaRPr sz="1600">
              <a:solidFill>
                <a:srgbClr val="CECECE"/>
              </a:solidFill>
            </a:endParaRPr>
          </a:p>
          <a:p>
            <a:pPr indent="-330200" lvl="0" marL="457200" rtl="0">
              <a:spcBef>
                <a:spcPts val="1600"/>
              </a:spcBef>
              <a:spcAft>
                <a:spcPts val="0"/>
              </a:spcAft>
              <a:buClr>
                <a:srgbClr val="CECECE"/>
              </a:buClr>
              <a:buSzPts val="1600"/>
              <a:buChar char="●"/>
            </a:pPr>
            <a:r>
              <a:rPr lang="en" sz="1600">
                <a:solidFill>
                  <a:srgbClr val="CECECE"/>
                </a:solidFill>
              </a:rPr>
              <a:t>In order to push the </a:t>
            </a:r>
            <a:r>
              <a:rPr lang="en" sz="1600">
                <a:solidFill>
                  <a:srgbClr val="CECECE"/>
                </a:solidFill>
              </a:rPr>
              <a:t>boundaries</a:t>
            </a:r>
            <a:r>
              <a:rPr lang="en" sz="1600">
                <a:solidFill>
                  <a:srgbClr val="CECECE"/>
                </a:solidFill>
              </a:rPr>
              <a:t> of the field, researchers must conduct experiments based around molecular combinations. A barebones example of this process is the combination of H2 and O to make H2O, or water.</a:t>
            </a:r>
            <a:endParaRPr sz="1600">
              <a:solidFill>
                <a:srgbClr val="CECECE"/>
              </a:solidFill>
            </a:endParaRPr>
          </a:p>
          <a:p>
            <a:pPr indent="0" lvl="0" marL="0" rtl="0">
              <a:spcBef>
                <a:spcPts val="1600"/>
              </a:spcBef>
              <a:spcAft>
                <a:spcPts val="0"/>
              </a:spcAft>
              <a:buNone/>
            </a:pPr>
            <a:r>
              <a:t/>
            </a:r>
            <a:endParaRPr sz="1600">
              <a:solidFill>
                <a:srgbClr val="CECECE"/>
              </a:solidFill>
            </a:endParaRPr>
          </a:p>
          <a:p>
            <a:pPr indent="-330200" lvl="0" marL="457200" rtl="0">
              <a:spcBef>
                <a:spcPts val="1600"/>
              </a:spcBef>
              <a:spcAft>
                <a:spcPts val="0"/>
              </a:spcAft>
              <a:buClr>
                <a:srgbClr val="CECECE"/>
              </a:buClr>
              <a:buSzPts val="1600"/>
              <a:buChar char="●"/>
            </a:pPr>
            <a:r>
              <a:rPr lang="en" sz="1600">
                <a:solidFill>
                  <a:srgbClr val="CECECE"/>
                </a:solidFill>
              </a:rPr>
              <a:t>Of course, the process is almost never that simple...</a:t>
            </a:r>
            <a:endParaRPr sz="1600">
              <a:solidFill>
                <a:srgbClr val="CECECE"/>
              </a:solidFill>
            </a:endParaRPr>
          </a:p>
          <a:p>
            <a:pPr indent="0" lvl="0" marL="0" rtl="0">
              <a:spcBef>
                <a:spcPts val="1600"/>
              </a:spcBef>
              <a:spcAft>
                <a:spcPts val="1600"/>
              </a:spcAft>
              <a:buNone/>
            </a:pPr>
            <a:r>
              <a:t/>
            </a:r>
            <a:endParaRPr sz="1600">
              <a:solidFill>
                <a:srgbClr val="CECECE"/>
              </a:solidFill>
            </a:endParaRPr>
          </a:p>
        </p:txBody>
      </p:sp>
      <p:sp>
        <p:nvSpPr>
          <p:cNvPr id="88" name="Shape 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pic>
        <p:nvPicPr>
          <p:cNvPr id="89" name="Shape 89"/>
          <p:cNvPicPr preferRelativeResize="0"/>
          <p:nvPr/>
        </p:nvPicPr>
        <p:blipFill>
          <a:blip r:embed="rId3">
            <a:alphaModFix/>
          </a:blip>
          <a:stretch>
            <a:fillRect/>
          </a:stretch>
        </p:blipFill>
        <p:spPr>
          <a:xfrm>
            <a:off x="6164999" y="3461151"/>
            <a:ext cx="2046778" cy="1504123"/>
          </a:xfrm>
          <a:prstGeom prst="rect">
            <a:avLst/>
          </a:prstGeom>
          <a:noFill/>
          <a:ln>
            <a:noFill/>
          </a:ln>
        </p:spPr>
      </p:pic>
      <p:sp>
        <p:nvSpPr>
          <p:cNvPr id="90" name="Shape 90"/>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pic>
        <p:nvPicPr>
          <p:cNvPr id="96" name="Shape 96"/>
          <p:cNvPicPr preferRelativeResize="0"/>
          <p:nvPr/>
        </p:nvPicPr>
        <p:blipFill>
          <a:blip r:embed="rId3">
            <a:alphaModFix/>
          </a:blip>
          <a:stretch>
            <a:fillRect/>
          </a:stretch>
        </p:blipFill>
        <p:spPr>
          <a:xfrm>
            <a:off x="457975" y="152400"/>
            <a:ext cx="5793890" cy="4838700"/>
          </a:xfrm>
          <a:prstGeom prst="rect">
            <a:avLst/>
          </a:prstGeom>
          <a:noFill/>
          <a:ln>
            <a:noFill/>
          </a:ln>
        </p:spPr>
      </p:pic>
      <p:sp>
        <p:nvSpPr>
          <p:cNvPr id="97" name="Shape 97"/>
          <p:cNvSpPr txBox="1"/>
          <p:nvPr/>
        </p:nvSpPr>
        <p:spPr>
          <a:xfrm>
            <a:off x="6347575" y="1465825"/>
            <a:ext cx="2673600" cy="191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CECECE"/>
                </a:solidFill>
              </a:rPr>
              <a:t>Calcium Citrate Crystal</a:t>
            </a:r>
            <a:endParaRPr sz="1800">
              <a:solidFill>
                <a:srgbClr val="CECECE"/>
              </a:solidFill>
            </a:endParaRPr>
          </a:p>
          <a:p>
            <a:pPr indent="0" lvl="0" marL="0">
              <a:spcBef>
                <a:spcPts val="0"/>
              </a:spcBef>
              <a:spcAft>
                <a:spcPts val="0"/>
              </a:spcAft>
              <a:buNone/>
            </a:pPr>
            <a:r>
              <a:t/>
            </a:r>
            <a:endParaRPr sz="1800">
              <a:solidFill>
                <a:srgbClr val="CECECE"/>
              </a:solidFill>
            </a:endParaRPr>
          </a:p>
          <a:p>
            <a:pPr indent="0" lvl="0" marL="0">
              <a:spcBef>
                <a:spcPts val="0"/>
              </a:spcBef>
              <a:spcAft>
                <a:spcPts val="0"/>
              </a:spcAft>
              <a:buNone/>
            </a:pPr>
            <a:r>
              <a:rPr lang="en" sz="1800">
                <a:solidFill>
                  <a:srgbClr val="CECECE"/>
                </a:solidFill>
              </a:rPr>
              <a:t>Often found in dietary supplements.</a:t>
            </a:r>
            <a:endParaRPr sz="1800">
              <a:solidFill>
                <a:srgbClr val="CECECE"/>
              </a:solidFill>
            </a:endParaRPr>
          </a:p>
          <a:p>
            <a:pPr indent="0" lvl="0" marL="0">
              <a:spcBef>
                <a:spcPts val="0"/>
              </a:spcBef>
              <a:spcAft>
                <a:spcPts val="0"/>
              </a:spcAft>
              <a:buNone/>
            </a:pPr>
            <a:r>
              <a:t/>
            </a:r>
            <a:endParaRPr sz="1800">
              <a:solidFill>
                <a:srgbClr val="CECECE"/>
              </a:solidFill>
            </a:endParaRPr>
          </a:p>
          <a:p>
            <a:pPr indent="0" lvl="0" marL="0">
              <a:spcBef>
                <a:spcPts val="0"/>
              </a:spcBef>
              <a:spcAft>
                <a:spcPts val="0"/>
              </a:spcAft>
              <a:buNone/>
            </a:pPr>
            <a:r>
              <a:rPr lang="en" sz="1800">
                <a:solidFill>
                  <a:srgbClr val="CECECE"/>
                </a:solidFill>
              </a:rPr>
              <a:t>Made from egg shell and lime.</a:t>
            </a:r>
            <a:endParaRPr sz="1800">
              <a:solidFill>
                <a:srgbClr val="CECECE"/>
              </a:solidFill>
            </a:endParaRPr>
          </a:p>
        </p:txBody>
      </p:sp>
      <p:sp>
        <p:nvSpPr>
          <p:cNvPr id="98" name="Shape 98"/>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307450"/>
            <a:ext cx="8520600" cy="707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Molecular Biology</a:t>
            </a:r>
            <a:endParaRPr b="1" sz="4000">
              <a:solidFill>
                <a:srgbClr val="CECECE"/>
              </a:solidFill>
              <a:latin typeface="Maven Pro"/>
              <a:ea typeface="Maven Pro"/>
              <a:cs typeface="Maven Pro"/>
              <a:sym typeface="Maven Pro"/>
            </a:endParaRPr>
          </a:p>
          <a:p>
            <a:pPr indent="0" lvl="0" marL="0" rtl="0">
              <a:spcBef>
                <a:spcPts val="0"/>
              </a:spcBef>
              <a:spcAft>
                <a:spcPts val="0"/>
              </a:spcAft>
              <a:buNone/>
            </a:pPr>
            <a:r>
              <a:t/>
            </a:r>
            <a:endParaRPr>
              <a:solidFill>
                <a:srgbClr val="CECECE"/>
              </a:solidFill>
            </a:endParaRPr>
          </a:p>
        </p:txBody>
      </p:sp>
      <p:sp>
        <p:nvSpPr>
          <p:cNvPr id="104" name="Shape 104"/>
          <p:cNvSpPr txBox="1"/>
          <p:nvPr>
            <p:ph idx="1" type="body"/>
          </p:nvPr>
        </p:nvSpPr>
        <p:spPr>
          <a:xfrm>
            <a:off x="311700" y="1110513"/>
            <a:ext cx="8520600" cy="3416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rgbClr val="CECECE"/>
              </a:buClr>
              <a:buSzPts val="1600"/>
              <a:buChar char="●"/>
            </a:pPr>
            <a:r>
              <a:rPr lang="en" sz="1600">
                <a:solidFill>
                  <a:srgbClr val="CECECE"/>
                </a:solidFill>
              </a:rPr>
              <a:t>For large scale experiments, there are endless costs. These range from maintaining the </a:t>
            </a:r>
            <a:r>
              <a:rPr lang="en" sz="1600">
                <a:solidFill>
                  <a:srgbClr val="CECECE"/>
                </a:solidFill>
              </a:rPr>
              <a:t>equipment</a:t>
            </a:r>
            <a:r>
              <a:rPr lang="en" sz="1600">
                <a:solidFill>
                  <a:srgbClr val="CECECE"/>
                </a:solidFill>
              </a:rPr>
              <a:t> within a lab, to purchasing and obtaining </a:t>
            </a:r>
            <a:r>
              <a:rPr lang="en" sz="1600">
                <a:solidFill>
                  <a:srgbClr val="CECECE"/>
                </a:solidFill>
              </a:rPr>
              <a:t>necessary</a:t>
            </a:r>
            <a:r>
              <a:rPr lang="en" sz="1600">
                <a:solidFill>
                  <a:srgbClr val="CECECE"/>
                </a:solidFill>
              </a:rPr>
              <a:t> resources for the experiment itself.</a:t>
            </a:r>
            <a:endParaRPr sz="1600">
              <a:solidFill>
                <a:srgbClr val="CECECE"/>
              </a:solidFill>
            </a:endParaRPr>
          </a:p>
          <a:p>
            <a:pPr indent="0" lvl="0" marL="0" rtl="0">
              <a:spcBef>
                <a:spcPts val="1600"/>
              </a:spcBef>
              <a:spcAft>
                <a:spcPts val="0"/>
              </a:spcAft>
              <a:buNone/>
            </a:pPr>
            <a:r>
              <a:t/>
            </a:r>
            <a:endParaRPr sz="1600">
              <a:solidFill>
                <a:srgbClr val="CECECE"/>
              </a:solidFill>
            </a:endParaRPr>
          </a:p>
          <a:p>
            <a:pPr indent="-330200" lvl="0" marL="4572000" rtl="0">
              <a:spcBef>
                <a:spcPts val="1600"/>
              </a:spcBef>
              <a:spcAft>
                <a:spcPts val="0"/>
              </a:spcAft>
              <a:buClr>
                <a:srgbClr val="CECECE"/>
              </a:buClr>
              <a:buSzPts val="1600"/>
              <a:buChar char="●"/>
            </a:pPr>
            <a:r>
              <a:rPr lang="en" sz="1600">
                <a:solidFill>
                  <a:srgbClr val="CECECE"/>
                </a:solidFill>
              </a:rPr>
              <a:t>Time is also a large </a:t>
            </a:r>
            <a:r>
              <a:rPr lang="en" sz="1600">
                <a:solidFill>
                  <a:srgbClr val="CECECE"/>
                </a:solidFill>
              </a:rPr>
              <a:t>hindrance</a:t>
            </a:r>
            <a:r>
              <a:rPr lang="en" sz="1600">
                <a:solidFill>
                  <a:srgbClr val="CECECE"/>
                </a:solidFill>
              </a:rPr>
              <a:t>, as real world </a:t>
            </a:r>
            <a:r>
              <a:rPr lang="en" sz="1600">
                <a:solidFill>
                  <a:srgbClr val="CECECE"/>
                </a:solidFill>
              </a:rPr>
              <a:t>molecular</a:t>
            </a:r>
            <a:r>
              <a:rPr lang="en" sz="1600">
                <a:solidFill>
                  <a:srgbClr val="CECECE"/>
                </a:solidFill>
              </a:rPr>
              <a:t> experiments can take days at a time.</a:t>
            </a:r>
            <a:endParaRPr sz="1600">
              <a:solidFill>
                <a:srgbClr val="CECECE"/>
              </a:solidFill>
            </a:endParaRPr>
          </a:p>
          <a:p>
            <a:pPr indent="0" lvl="0" marL="0" rtl="0">
              <a:spcBef>
                <a:spcPts val="1600"/>
              </a:spcBef>
              <a:spcAft>
                <a:spcPts val="0"/>
              </a:spcAft>
              <a:buNone/>
            </a:pPr>
            <a:r>
              <a:t/>
            </a:r>
            <a:endParaRPr sz="1600">
              <a:solidFill>
                <a:srgbClr val="CECECE"/>
              </a:solidFill>
            </a:endParaRPr>
          </a:p>
          <a:p>
            <a:pPr indent="-330200" lvl="0" marL="457200" rtl="0">
              <a:spcBef>
                <a:spcPts val="1600"/>
              </a:spcBef>
              <a:spcAft>
                <a:spcPts val="0"/>
              </a:spcAft>
              <a:buClr>
                <a:srgbClr val="CECECE"/>
              </a:buClr>
              <a:buSzPts val="1600"/>
              <a:buChar char="●"/>
            </a:pPr>
            <a:r>
              <a:rPr lang="en" sz="1600">
                <a:solidFill>
                  <a:srgbClr val="CECECE"/>
                </a:solidFill>
              </a:rPr>
              <a:t>What’s worse, is if the experiment is a bust and yields no results, all of the money and time used to conduct it becomes wasted.</a:t>
            </a:r>
            <a:endParaRPr sz="1600">
              <a:solidFill>
                <a:srgbClr val="CECECE"/>
              </a:solidFill>
            </a:endParaRPr>
          </a:p>
          <a:p>
            <a:pPr indent="0" lvl="0" marL="0" rtl="0">
              <a:spcBef>
                <a:spcPts val="1600"/>
              </a:spcBef>
              <a:spcAft>
                <a:spcPts val="1600"/>
              </a:spcAft>
              <a:buNone/>
            </a:pPr>
            <a:r>
              <a:t/>
            </a:r>
            <a:endParaRPr sz="1600">
              <a:solidFill>
                <a:srgbClr val="CECECE"/>
              </a:solidFill>
            </a:endParaRPr>
          </a:p>
        </p:txBody>
      </p:sp>
      <p:sp>
        <p:nvSpPr>
          <p:cNvPr id="105" name="Shape 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pic>
        <p:nvPicPr>
          <p:cNvPr id="106" name="Shape 106"/>
          <p:cNvPicPr preferRelativeResize="0"/>
          <p:nvPr/>
        </p:nvPicPr>
        <p:blipFill>
          <a:blip r:embed="rId3">
            <a:alphaModFix/>
          </a:blip>
          <a:stretch>
            <a:fillRect/>
          </a:stretch>
        </p:blipFill>
        <p:spPr>
          <a:xfrm>
            <a:off x="1576571" y="2271400"/>
            <a:ext cx="2561125" cy="1707425"/>
          </a:xfrm>
          <a:prstGeom prst="rect">
            <a:avLst/>
          </a:prstGeom>
          <a:noFill/>
          <a:ln>
            <a:noFill/>
          </a:ln>
        </p:spPr>
      </p:pic>
      <p:sp>
        <p:nvSpPr>
          <p:cNvPr id="107" name="Shape 107"/>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Exactly How Much?</a:t>
            </a:r>
            <a:endParaRPr b="1" sz="4000">
              <a:solidFill>
                <a:srgbClr val="CECECE"/>
              </a:solidFill>
              <a:latin typeface="Maven Pro"/>
              <a:ea typeface="Maven Pro"/>
              <a:cs typeface="Maven Pro"/>
              <a:sym typeface="Maven Pro"/>
            </a:endParaRPr>
          </a:p>
          <a:p>
            <a:pPr indent="0" lvl="0" marL="0" rtl="0">
              <a:spcBef>
                <a:spcPts val="0"/>
              </a:spcBef>
              <a:spcAft>
                <a:spcPts val="0"/>
              </a:spcAft>
              <a:buNone/>
            </a:pPr>
            <a:r>
              <a:t/>
            </a:r>
            <a:endParaRPr>
              <a:solidFill>
                <a:srgbClr val="CECECE"/>
              </a:solidFill>
            </a:endParaRPr>
          </a:p>
        </p:txBody>
      </p:sp>
      <p:sp>
        <p:nvSpPr>
          <p:cNvPr id="113" name="Shape 1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sp>
        <p:nvSpPr>
          <p:cNvPr id="114" name="Shape 114"/>
          <p:cNvSpPr txBox="1"/>
          <p:nvPr>
            <p:ph idx="1" type="body"/>
          </p:nvPr>
        </p:nvSpPr>
        <p:spPr>
          <a:xfrm>
            <a:off x="311700" y="11322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CECECE"/>
                </a:solidFill>
              </a:rPr>
              <a:t>Ignoring the $500,000 to $1,000,000 dollars required to build a university lab…</a:t>
            </a:r>
            <a:endParaRPr>
              <a:solidFill>
                <a:srgbClr val="CECECE"/>
              </a:solidFill>
            </a:endParaRPr>
          </a:p>
          <a:p>
            <a:pPr indent="0" lvl="0" marL="0" rtl="0">
              <a:spcBef>
                <a:spcPts val="0"/>
              </a:spcBef>
              <a:spcAft>
                <a:spcPts val="0"/>
              </a:spcAft>
              <a:buNone/>
            </a:pPr>
            <a:r>
              <a:t/>
            </a:r>
            <a:endParaRPr>
              <a:solidFill>
                <a:srgbClr val="CECECE"/>
              </a:solidFill>
            </a:endParaRPr>
          </a:p>
          <a:p>
            <a:pPr indent="-342900" lvl="0" marL="457200" rtl="0">
              <a:spcBef>
                <a:spcPts val="0"/>
              </a:spcBef>
              <a:spcAft>
                <a:spcPts val="0"/>
              </a:spcAft>
              <a:buClr>
                <a:srgbClr val="CECECE"/>
              </a:buClr>
              <a:buSzPts val="1800"/>
              <a:buChar char="●"/>
            </a:pPr>
            <a:r>
              <a:rPr lang="en">
                <a:solidFill>
                  <a:srgbClr val="CECECE"/>
                </a:solidFill>
              </a:rPr>
              <a:t>Consumables and materials can cost $20,000 a year.</a:t>
            </a:r>
            <a:endParaRPr>
              <a:solidFill>
                <a:srgbClr val="CECECE"/>
              </a:solidFill>
            </a:endParaRPr>
          </a:p>
          <a:p>
            <a:pPr indent="-317500" lvl="1" marL="914400" rtl="0">
              <a:spcBef>
                <a:spcPts val="0"/>
              </a:spcBef>
              <a:spcAft>
                <a:spcPts val="0"/>
              </a:spcAft>
              <a:buClr>
                <a:srgbClr val="CECECE"/>
              </a:buClr>
              <a:buSzPts val="1400"/>
              <a:buChar char="○"/>
            </a:pPr>
            <a:r>
              <a:rPr lang="en">
                <a:solidFill>
                  <a:srgbClr val="CECECE"/>
                </a:solidFill>
              </a:rPr>
              <a:t>A single 5 mg bottle of reactant could cost $300 easily.</a:t>
            </a:r>
            <a:endParaRPr>
              <a:solidFill>
                <a:srgbClr val="CECECE"/>
              </a:solidFill>
            </a:endParaRPr>
          </a:p>
          <a:p>
            <a:pPr indent="0" lvl="0" marL="457200" rtl="0">
              <a:spcBef>
                <a:spcPts val="0"/>
              </a:spcBef>
              <a:spcAft>
                <a:spcPts val="0"/>
              </a:spcAft>
              <a:buNone/>
            </a:pPr>
            <a:r>
              <a:t/>
            </a:r>
            <a:endParaRPr>
              <a:solidFill>
                <a:srgbClr val="CECECE"/>
              </a:solidFill>
            </a:endParaRPr>
          </a:p>
          <a:p>
            <a:pPr indent="-342900" lvl="0" marL="457200" rtl="0">
              <a:spcBef>
                <a:spcPts val="0"/>
              </a:spcBef>
              <a:spcAft>
                <a:spcPts val="0"/>
              </a:spcAft>
              <a:buClr>
                <a:srgbClr val="CECECE"/>
              </a:buClr>
              <a:buSzPts val="1800"/>
              <a:buChar char="●"/>
            </a:pPr>
            <a:r>
              <a:rPr lang="en">
                <a:solidFill>
                  <a:srgbClr val="CECECE"/>
                </a:solidFill>
              </a:rPr>
              <a:t>Buying new equipment, maintenance can cost $5,000 to $100,000 a year depending on lab size.</a:t>
            </a:r>
            <a:endParaRPr>
              <a:solidFill>
                <a:srgbClr val="CECECE"/>
              </a:solidFill>
            </a:endParaRPr>
          </a:p>
          <a:p>
            <a:pPr indent="0" lvl="0" marL="0" rtl="0">
              <a:spcBef>
                <a:spcPts val="0"/>
              </a:spcBef>
              <a:spcAft>
                <a:spcPts val="0"/>
              </a:spcAft>
              <a:buNone/>
            </a:pPr>
            <a:r>
              <a:t/>
            </a:r>
            <a:endParaRPr>
              <a:solidFill>
                <a:srgbClr val="CECECE"/>
              </a:solidFill>
            </a:endParaRPr>
          </a:p>
          <a:p>
            <a:pPr indent="-342900" lvl="0" marL="457200" rtl="0">
              <a:spcBef>
                <a:spcPts val="0"/>
              </a:spcBef>
              <a:spcAft>
                <a:spcPts val="0"/>
              </a:spcAft>
              <a:buClr>
                <a:srgbClr val="CECECE"/>
              </a:buClr>
              <a:buSzPts val="1800"/>
              <a:buChar char="●"/>
            </a:pPr>
            <a:r>
              <a:rPr lang="en">
                <a:solidFill>
                  <a:srgbClr val="CECECE"/>
                </a:solidFill>
              </a:rPr>
              <a:t>Depending on the molecular combination, results may not be recordable for days or even weeks at a time. On top of that, experiments need to be repeated in order to verify said results.</a:t>
            </a:r>
            <a:endParaRPr>
              <a:solidFill>
                <a:srgbClr val="CECECE"/>
              </a:solidFill>
            </a:endParaRPr>
          </a:p>
          <a:p>
            <a:pPr indent="0" lvl="0" marL="0" rtl="0">
              <a:spcBef>
                <a:spcPts val="0"/>
              </a:spcBef>
              <a:spcAft>
                <a:spcPts val="0"/>
              </a:spcAft>
              <a:buNone/>
            </a:pPr>
            <a:r>
              <a:rPr lang="en">
                <a:solidFill>
                  <a:srgbClr val="CECECE"/>
                </a:solidFill>
              </a:rPr>
              <a:t> </a:t>
            </a:r>
            <a:endParaRPr>
              <a:solidFill>
                <a:srgbClr val="CECECE"/>
              </a:solidFill>
            </a:endParaRPr>
          </a:p>
        </p:txBody>
      </p:sp>
      <p:sp>
        <p:nvSpPr>
          <p:cNvPr id="115" name="Shape 115"/>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266800"/>
            <a:ext cx="8520600" cy="707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rPr b="1" lang="en" sz="4000">
                <a:solidFill>
                  <a:srgbClr val="CECECE"/>
                </a:solidFill>
                <a:latin typeface="Maven Pro"/>
                <a:ea typeface="Maven Pro"/>
                <a:cs typeface="Maven Pro"/>
                <a:sym typeface="Maven Pro"/>
              </a:rPr>
              <a:t>Existing Technology</a:t>
            </a:r>
            <a:endParaRPr b="1" sz="4000">
              <a:solidFill>
                <a:srgbClr val="CECECE"/>
              </a:solidFill>
              <a:latin typeface="Maven Pro"/>
              <a:ea typeface="Maven Pro"/>
              <a:cs typeface="Maven Pro"/>
              <a:sym typeface="Maven Pro"/>
            </a:endParaRPr>
          </a:p>
          <a:p>
            <a:pPr indent="0" lvl="0" marL="0" rtl="0">
              <a:spcBef>
                <a:spcPts val="0"/>
              </a:spcBef>
              <a:spcAft>
                <a:spcPts val="0"/>
              </a:spcAft>
              <a:buNone/>
            </a:pPr>
            <a:r>
              <a:t/>
            </a:r>
            <a:endParaRPr/>
          </a:p>
        </p:txBody>
      </p:sp>
      <p:sp>
        <p:nvSpPr>
          <p:cNvPr id="121" name="Shape 1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sp>
        <p:nvSpPr>
          <p:cNvPr id="122" name="Shape 122"/>
          <p:cNvSpPr txBox="1"/>
          <p:nvPr/>
        </p:nvSpPr>
        <p:spPr>
          <a:xfrm>
            <a:off x="311700" y="1498488"/>
            <a:ext cx="7030500" cy="2541600"/>
          </a:xfrm>
          <a:prstGeom prst="rect">
            <a:avLst/>
          </a:prstGeom>
          <a:noFill/>
          <a:ln>
            <a:noFill/>
          </a:ln>
        </p:spPr>
        <p:txBody>
          <a:bodyPr anchorCtr="0" anchor="t" bIns="91425" lIns="91425" spcFirstLastPara="1" rIns="91425" wrap="square" tIns="91425">
            <a:noAutofit/>
          </a:bodyPr>
          <a:lstStyle/>
          <a:p>
            <a:pPr indent="-330200" lvl="0" marL="4572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BioNetFit, BioNetGen, NFSim</a:t>
            </a:r>
            <a:endParaRPr sz="1600">
              <a:solidFill>
                <a:srgbClr val="CECECE"/>
              </a:solidFill>
              <a:latin typeface="Nunito"/>
              <a:ea typeface="Nunito"/>
              <a:cs typeface="Nunito"/>
              <a:sym typeface="Nunito"/>
            </a:endParaRPr>
          </a:p>
          <a:p>
            <a:pPr indent="0" lvl="0" marL="0" rtl="0">
              <a:lnSpc>
                <a:spcPct val="115000"/>
              </a:lnSpc>
              <a:spcBef>
                <a:spcPts val="0"/>
              </a:spcBef>
              <a:spcAft>
                <a:spcPts val="0"/>
              </a:spcAft>
              <a:buNone/>
            </a:pPr>
            <a:r>
              <a:t/>
            </a:r>
            <a:endParaRPr sz="1600">
              <a:solidFill>
                <a:srgbClr val="CECECE"/>
              </a:solidFill>
              <a:latin typeface="Nunito"/>
              <a:ea typeface="Nunito"/>
              <a:cs typeface="Nunito"/>
              <a:sym typeface="Nunito"/>
            </a:endParaRPr>
          </a:p>
          <a:p>
            <a:pPr indent="-330200" lvl="0" marL="4572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Uses BNGL (BioNetGen Language Files hold the rules and definitions)</a:t>
            </a:r>
            <a:br>
              <a:rPr lang="en" sz="1600">
                <a:solidFill>
                  <a:srgbClr val="CECECE"/>
                </a:solidFill>
                <a:latin typeface="Nunito"/>
                <a:ea typeface="Nunito"/>
                <a:cs typeface="Nunito"/>
                <a:sym typeface="Nunito"/>
              </a:rPr>
            </a:br>
            <a:endParaRPr sz="1600">
              <a:solidFill>
                <a:srgbClr val="CECECE"/>
              </a:solidFill>
              <a:latin typeface="Nunito"/>
              <a:ea typeface="Nunito"/>
              <a:cs typeface="Nunito"/>
              <a:sym typeface="Nunito"/>
            </a:endParaRPr>
          </a:p>
          <a:p>
            <a:pPr indent="-330200" lvl="0" marL="4572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User EXP (Experimental-Results file, expected results for comparison)</a:t>
            </a:r>
            <a:br>
              <a:rPr lang="en" sz="1600">
                <a:solidFill>
                  <a:srgbClr val="CECECE"/>
                </a:solidFill>
                <a:latin typeface="Nunito"/>
                <a:ea typeface="Nunito"/>
                <a:cs typeface="Nunito"/>
                <a:sym typeface="Nunito"/>
              </a:rPr>
            </a:br>
            <a:endParaRPr sz="1600">
              <a:solidFill>
                <a:srgbClr val="CECECE"/>
              </a:solidFill>
              <a:latin typeface="Nunito"/>
              <a:ea typeface="Nunito"/>
              <a:cs typeface="Nunito"/>
              <a:sym typeface="Nunito"/>
            </a:endParaRPr>
          </a:p>
          <a:p>
            <a:pPr indent="-330200" lvl="0" marL="4572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Uses genetic algorithms, simulated annealing, and others methods to choose the best parameters, and the next set of parameters.</a:t>
            </a:r>
            <a:endParaRPr sz="1600">
              <a:solidFill>
                <a:srgbClr val="CECECE"/>
              </a:solidFill>
              <a:latin typeface="Nunito"/>
              <a:ea typeface="Nunito"/>
              <a:cs typeface="Nunito"/>
              <a:sym typeface="Nunito"/>
            </a:endParaRPr>
          </a:p>
        </p:txBody>
      </p:sp>
      <p:pic>
        <p:nvPicPr>
          <p:cNvPr id="123" name="Shape 123"/>
          <p:cNvPicPr preferRelativeResize="0"/>
          <p:nvPr/>
        </p:nvPicPr>
        <p:blipFill>
          <a:blip r:embed="rId3">
            <a:alphaModFix/>
          </a:blip>
          <a:stretch>
            <a:fillRect/>
          </a:stretch>
        </p:blipFill>
        <p:spPr>
          <a:xfrm>
            <a:off x="5658349" y="177674"/>
            <a:ext cx="3341426" cy="1320825"/>
          </a:xfrm>
          <a:prstGeom prst="rect">
            <a:avLst/>
          </a:prstGeom>
          <a:noFill/>
          <a:ln>
            <a:noFill/>
          </a:ln>
        </p:spPr>
      </p:pic>
      <p:pic>
        <p:nvPicPr>
          <p:cNvPr id="124" name="Shape 124"/>
          <p:cNvPicPr preferRelativeResize="0"/>
          <p:nvPr/>
        </p:nvPicPr>
        <p:blipFill>
          <a:blip r:embed="rId4">
            <a:alphaModFix/>
          </a:blip>
          <a:stretch>
            <a:fillRect/>
          </a:stretch>
        </p:blipFill>
        <p:spPr>
          <a:xfrm>
            <a:off x="1227425" y="4141675"/>
            <a:ext cx="6195976" cy="851475"/>
          </a:xfrm>
          <a:prstGeom prst="rect">
            <a:avLst/>
          </a:prstGeom>
          <a:noFill/>
          <a:ln>
            <a:noFill/>
          </a:ln>
        </p:spPr>
      </p:pic>
      <p:sp>
        <p:nvSpPr>
          <p:cNvPr id="125" name="Shape 125"/>
          <p:cNvSpPr txBox="1"/>
          <p:nvPr>
            <p:ph idx="12" type="sldNum"/>
          </p:nvPr>
        </p:nvSpPr>
        <p:spPr>
          <a:xfrm>
            <a:off x="8300600" y="4663225"/>
            <a:ext cx="7206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266800"/>
            <a:ext cx="8520600" cy="707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CECECE"/>
                </a:solidFill>
                <a:latin typeface="Maven Pro"/>
                <a:ea typeface="Maven Pro"/>
                <a:cs typeface="Maven Pro"/>
                <a:sym typeface="Maven Pro"/>
              </a:rPr>
              <a:t>The Problem</a:t>
            </a:r>
            <a:endParaRPr b="1" sz="4000">
              <a:solidFill>
                <a:srgbClr val="CECECE"/>
              </a:solidFill>
              <a:latin typeface="Maven Pro"/>
              <a:ea typeface="Maven Pro"/>
              <a:cs typeface="Maven Pro"/>
              <a:sym typeface="Maven Pro"/>
            </a:endParaRPr>
          </a:p>
          <a:p>
            <a:pPr indent="0" lvl="0" marL="0" rtl="0">
              <a:spcBef>
                <a:spcPts val="0"/>
              </a:spcBef>
              <a:spcAft>
                <a:spcPts val="0"/>
              </a:spcAft>
              <a:buNone/>
            </a:pPr>
            <a:r>
              <a:t/>
            </a:r>
            <a:endParaRPr b="1" sz="4000">
              <a:solidFill>
                <a:srgbClr val="CECECE"/>
              </a:solidFill>
              <a:latin typeface="Maven Pro"/>
              <a:ea typeface="Maven Pro"/>
              <a:cs typeface="Maven Pro"/>
              <a:sym typeface="Maven Pro"/>
            </a:endParaRPr>
          </a:p>
        </p:txBody>
      </p:sp>
      <p:sp>
        <p:nvSpPr>
          <p:cNvPr id="131" name="Shape 1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fld id="{00000000-1234-1234-1234-123412341234}" type="slidenum">
              <a:rPr lang="en">
                <a:solidFill>
                  <a:schemeClr val="lt1"/>
                </a:solidFill>
              </a:rPr>
              <a:t>‹#›</a:t>
            </a:fld>
            <a:endParaRPr/>
          </a:p>
        </p:txBody>
      </p:sp>
      <p:sp>
        <p:nvSpPr>
          <p:cNvPr id="132" name="Shape 132"/>
          <p:cNvSpPr txBox="1"/>
          <p:nvPr/>
        </p:nvSpPr>
        <p:spPr>
          <a:xfrm>
            <a:off x="947025" y="1300950"/>
            <a:ext cx="7030500" cy="25416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CECECE"/>
              </a:buClr>
              <a:buSzPts val="1800"/>
              <a:buFont typeface="Nunito"/>
              <a:buChar char="●"/>
            </a:pPr>
            <a:r>
              <a:rPr lang="en" sz="1800">
                <a:solidFill>
                  <a:srgbClr val="CECECE"/>
                </a:solidFill>
                <a:latin typeface="Nunito"/>
                <a:ea typeface="Nunito"/>
                <a:cs typeface="Nunito"/>
                <a:sym typeface="Nunito"/>
              </a:rPr>
              <a:t>BioNetFit suffers from poor usability.</a:t>
            </a:r>
            <a:endParaRPr sz="1800">
              <a:solidFill>
                <a:srgbClr val="CECECE"/>
              </a:solidFill>
              <a:latin typeface="Nunito"/>
              <a:ea typeface="Nunito"/>
              <a:cs typeface="Nunito"/>
              <a:sym typeface="Nunito"/>
            </a:endParaRPr>
          </a:p>
          <a:p>
            <a:pPr indent="-330200" lvl="1" marL="9144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Only exists as a command-line tool.</a:t>
            </a:r>
            <a:endParaRPr sz="1600">
              <a:solidFill>
                <a:srgbClr val="CECECE"/>
              </a:solidFill>
              <a:latin typeface="Nunito"/>
              <a:ea typeface="Nunito"/>
              <a:cs typeface="Nunito"/>
              <a:sym typeface="Nunito"/>
            </a:endParaRPr>
          </a:p>
          <a:p>
            <a:pPr indent="0" lvl="0" marL="457200" rtl="0">
              <a:lnSpc>
                <a:spcPct val="115000"/>
              </a:lnSpc>
              <a:spcBef>
                <a:spcPts val="0"/>
              </a:spcBef>
              <a:spcAft>
                <a:spcPts val="0"/>
              </a:spcAft>
              <a:buNone/>
            </a:pPr>
            <a:r>
              <a:t/>
            </a:r>
            <a:endParaRPr sz="1800">
              <a:solidFill>
                <a:srgbClr val="CECECE"/>
              </a:solidFill>
              <a:latin typeface="Nunito"/>
              <a:ea typeface="Nunito"/>
              <a:cs typeface="Nunito"/>
              <a:sym typeface="Nunito"/>
            </a:endParaRPr>
          </a:p>
          <a:p>
            <a:pPr indent="-342900" lvl="0" marL="457200" rtl="0" algn="r">
              <a:lnSpc>
                <a:spcPct val="115000"/>
              </a:lnSpc>
              <a:spcBef>
                <a:spcPts val="0"/>
              </a:spcBef>
              <a:spcAft>
                <a:spcPts val="0"/>
              </a:spcAft>
              <a:buClr>
                <a:srgbClr val="CECECE"/>
              </a:buClr>
              <a:buSzPts val="1800"/>
              <a:buFont typeface="Nunito"/>
              <a:buChar char="●"/>
            </a:pPr>
            <a:r>
              <a:rPr lang="en" sz="1800">
                <a:solidFill>
                  <a:srgbClr val="CECECE"/>
                </a:solidFill>
                <a:latin typeface="Nunito"/>
                <a:ea typeface="Nunito"/>
                <a:cs typeface="Nunito"/>
                <a:sym typeface="Nunito"/>
              </a:rPr>
              <a:t>Results are not easily interpreted.		</a:t>
            </a:r>
            <a:endParaRPr sz="1800">
              <a:solidFill>
                <a:srgbClr val="CECECE"/>
              </a:solidFill>
              <a:latin typeface="Nunito"/>
              <a:ea typeface="Nunito"/>
              <a:cs typeface="Nunito"/>
              <a:sym typeface="Nunito"/>
            </a:endParaRPr>
          </a:p>
          <a:p>
            <a:pPr indent="-330200" lvl="1" marL="914400" rtl="0" algn="r">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No visual representation of the data.</a:t>
            </a:r>
            <a:endParaRPr sz="1600">
              <a:solidFill>
                <a:srgbClr val="CECECE"/>
              </a:solidFill>
              <a:latin typeface="Nunito"/>
              <a:ea typeface="Nunito"/>
              <a:cs typeface="Nunito"/>
              <a:sym typeface="Nunito"/>
            </a:endParaRPr>
          </a:p>
          <a:p>
            <a:pPr indent="0" lvl="0" marL="457200" rtl="0">
              <a:lnSpc>
                <a:spcPct val="115000"/>
              </a:lnSpc>
              <a:spcBef>
                <a:spcPts val="0"/>
              </a:spcBef>
              <a:spcAft>
                <a:spcPts val="0"/>
              </a:spcAft>
              <a:buNone/>
            </a:pPr>
            <a:r>
              <a:t/>
            </a:r>
            <a:endParaRPr sz="1600">
              <a:solidFill>
                <a:srgbClr val="CECECE"/>
              </a:solidFill>
              <a:latin typeface="Nunito"/>
              <a:ea typeface="Nunito"/>
              <a:cs typeface="Nunito"/>
              <a:sym typeface="Nunito"/>
            </a:endParaRPr>
          </a:p>
          <a:p>
            <a:pPr indent="-342900" lvl="0" marL="457200" rtl="0">
              <a:lnSpc>
                <a:spcPct val="115000"/>
              </a:lnSpc>
              <a:spcBef>
                <a:spcPts val="0"/>
              </a:spcBef>
              <a:spcAft>
                <a:spcPts val="0"/>
              </a:spcAft>
              <a:buClr>
                <a:srgbClr val="CECECE"/>
              </a:buClr>
              <a:buSzPts val="1800"/>
              <a:buFont typeface="Nunito"/>
              <a:buChar char="●"/>
            </a:pPr>
            <a:r>
              <a:rPr lang="en" sz="1800">
                <a:solidFill>
                  <a:srgbClr val="CECECE"/>
                </a:solidFill>
                <a:latin typeface="Nunito"/>
                <a:ea typeface="Nunito"/>
                <a:cs typeface="Nunito"/>
                <a:sym typeface="Nunito"/>
              </a:rPr>
              <a:t>Cannot run large experiments in a reasonable timeframe.</a:t>
            </a:r>
            <a:endParaRPr sz="1800">
              <a:solidFill>
                <a:srgbClr val="CECECE"/>
              </a:solidFill>
              <a:latin typeface="Nunito"/>
              <a:ea typeface="Nunito"/>
              <a:cs typeface="Nunito"/>
              <a:sym typeface="Nunito"/>
            </a:endParaRPr>
          </a:p>
          <a:p>
            <a:pPr indent="-330200" lvl="1" marL="914400" rtl="0">
              <a:lnSpc>
                <a:spcPct val="115000"/>
              </a:lnSpc>
              <a:spcBef>
                <a:spcPts val="0"/>
              </a:spcBef>
              <a:spcAft>
                <a:spcPts val="0"/>
              </a:spcAft>
              <a:buClr>
                <a:srgbClr val="CECECE"/>
              </a:buClr>
              <a:buSzPts val="1600"/>
              <a:buFont typeface="Nunito"/>
              <a:buChar char="○"/>
            </a:pPr>
            <a:r>
              <a:rPr lang="en" sz="1600">
                <a:solidFill>
                  <a:srgbClr val="CECECE"/>
                </a:solidFill>
                <a:latin typeface="Nunito"/>
                <a:ea typeface="Nunito"/>
                <a:cs typeface="Nunito"/>
                <a:sym typeface="Nunito"/>
              </a:rPr>
              <a:t>Works accurately, but very </a:t>
            </a:r>
            <a:endParaRPr sz="1600">
              <a:solidFill>
                <a:srgbClr val="CECECE"/>
              </a:solidFill>
              <a:latin typeface="Nunito"/>
              <a:ea typeface="Nunito"/>
              <a:cs typeface="Nunito"/>
              <a:sym typeface="Nunito"/>
            </a:endParaRPr>
          </a:p>
          <a:p>
            <a:pPr indent="457200" lvl="0" marL="914400" rtl="0">
              <a:lnSpc>
                <a:spcPct val="115000"/>
              </a:lnSpc>
              <a:spcBef>
                <a:spcPts val="0"/>
              </a:spcBef>
              <a:spcAft>
                <a:spcPts val="0"/>
              </a:spcAft>
              <a:buNone/>
            </a:pPr>
            <a:r>
              <a:rPr lang="en" sz="1600">
                <a:solidFill>
                  <a:srgbClr val="CECECE"/>
                </a:solidFill>
                <a:latin typeface="Nunito"/>
                <a:ea typeface="Nunito"/>
                <a:cs typeface="Nunito"/>
                <a:sym typeface="Nunito"/>
              </a:rPr>
              <a:t>slowly on a single machine.</a:t>
            </a:r>
            <a:endParaRPr sz="1600">
              <a:solidFill>
                <a:srgbClr val="CECECE"/>
              </a:solidFill>
              <a:latin typeface="Nunito"/>
              <a:ea typeface="Nunito"/>
              <a:cs typeface="Nunito"/>
              <a:sym typeface="Nunito"/>
            </a:endParaRPr>
          </a:p>
        </p:txBody>
      </p:sp>
      <p:pic>
        <p:nvPicPr>
          <p:cNvPr id="133" name="Shape 133"/>
          <p:cNvPicPr preferRelativeResize="0"/>
          <p:nvPr/>
        </p:nvPicPr>
        <p:blipFill>
          <a:blip r:embed="rId3">
            <a:alphaModFix/>
          </a:blip>
          <a:stretch>
            <a:fillRect/>
          </a:stretch>
        </p:blipFill>
        <p:spPr>
          <a:xfrm>
            <a:off x="1471024" y="2041550"/>
            <a:ext cx="1577631" cy="1060375"/>
          </a:xfrm>
          <a:prstGeom prst="rect">
            <a:avLst/>
          </a:prstGeom>
          <a:noFill/>
          <a:ln>
            <a:noFill/>
          </a:ln>
        </p:spPr>
      </p:pic>
      <p:pic>
        <p:nvPicPr>
          <p:cNvPr id="134" name="Shape 134"/>
          <p:cNvPicPr preferRelativeResize="0"/>
          <p:nvPr/>
        </p:nvPicPr>
        <p:blipFill>
          <a:blip r:embed="rId4">
            <a:alphaModFix/>
          </a:blip>
          <a:stretch>
            <a:fillRect/>
          </a:stretch>
        </p:blipFill>
        <p:spPr>
          <a:xfrm>
            <a:off x="2133413" y="4100575"/>
            <a:ext cx="4657725" cy="666750"/>
          </a:xfrm>
          <a:prstGeom prst="rect">
            <a:avLst/>
          </a:prstGeom>
          <a:noFill/>
          <a:ln>
            <a:noFill/>
          </a:ln>
        </p:spPr>
      </p:pic>
      <p:sp>
        <p:nvSpPr>
          <p:cNvPr id="135" name="Shape 135"/>
          <p:cNvSpPr txBox="1"/>
          <p:nvPr>
            <p:ph idx="12" type="sldNum"/>
          </p:nvPr>
        </p:nvSpPr>
        <p:spPr>
          <a:xfrm>
            <a:off x="8185450" y="4663225"/>
            <a:ext cx="8358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lt1"/>
                </a:solidFill>
              </a:rPr>
              <a:t>Tanner </a:t>
            </a:r>
            <a:fld id="{00000000-1234-1234-1234-123412341234}" type="slidenum">
              <a:rPr lang="en">
                <a:solidFill>
                  <a:schemeClr val="lt1"/>
                </a:solidFill>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