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Average" panose="020B0604020202020204" charset="0"/>
      <p:regular r:id="rId24"/>
    </p:embeddedFont>
    <p:embeddedFont>
      <p:font typeface="Roboto Slab" panose="020B0604020202020204" charset="0"/>
      <p:regular r:id="rId25"/>
      <p:bold r:id="rId26"/>
    </p:embeddedFont>
    <p:embeddedFont>
      <p:font typeface="Roboto"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5" d="100"/>
          <a:sy n="175" d="100"/>
        </p:scale>
        <p:origin x="100" y="6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Shape 1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Speak on our app.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Shape 20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The app will go hand in hand with the user’s shopping experience in two parts, the preparation phase before heading to the store where list creation happens, and the actual shopping.</a:t>
            </a:r>
            <a:endParaRPr/>
          </a:p>
          <a:p>
            <a:pPr marL="0" marR="0" lvl="0" indent="0" algn="l" rtl="0">
              <a:spcBef>
                <a:spcPts val="0"/>
              </a:spcBef>
              <a:spcAft>
                <a:spcPts val="0"/>
              </a:spcAft>
              <a:buSzPts val="1100"/>
              <a:buFont typeface="Arial"/>
              <a:buNone/>
            </a:pPr>
            <a:r>
              <a:rPr lang="en" sz="1100" b="0" i="0" u="none" strike="noStrike" cap="none"/>
              <a:t>To accommodate the first phase, we will have designed a list making interface so that the user can have an electronically stored list that is easy to edit, save, and share. </a:t>
            </a:r>
            <a:endParaRPr/>
          </a:p>
          <a:p>
            <a:pPr marL="0" marR="0" lvl="0" indent="0" algn="l" rtl="0">
              <a:spcBef>
                <a:spcPts val="0"/>
              </a:spcBef>
              <a:spcAft>
                <a:spcPts val="0"/>
              </a:spcAft>
              <a:buSzPts val="1100"/>
              <a:buFont typeface="Arial"/>
              <a:buNone/>
            </a:pPr>
            <a:r>
              <a:rPr lang="en" sz="1100" b="0" i="0" u="none" strike="noStrike" cap="none"/>
              <a:t>Crowdsourcing applications involve an incentive to motivate users to contribute and part of our incentive will be this easy to manage list UI.</a:t>
            </a:r>
            <a:endParaRPr/>
          </a:p>
          <a:p>
            <a:pPr marL="0" marR="0" lvl="0" indent="0" algn="l" rtl="0">
              <a:spcBef>
                <a:spcPts val="0"/>
              </a:spcBef>
              <a:spcAft>
                <a:spcPts val="0"/>
              </a:spcAft>
              <a:buSzPts val="1100"/>
              <a:buFont typeface="Arial"/>
              <a:buNone/>
            </a:pPr>
            <a:r>
              <a:rPr lang="en" sz="1100" b="0" i="0" u="none" strike="noStrike" cap="none"/>
              <a:t>Once the user arrives at the store, they will need to check off and remove items from the list that they have collected. It is at this step that we will ask the user to enter details they found out about their item on site.</a:t>
            </a:r>
            <a:endParaRPr/>
          </a:p>
          <a:p>
            <a:pPr marL="0" marR="0" lvl="0" indent="0" algn="l" rtl="0">
              <a:spcBef>
                <a:spcPts val="0"/>
              </a:spcBef>
              <a:spcAft>
                <a:spcPts val="0"/>
              </a:spcAft>
              <a:buSzPts val="1100"/>
              <a:buFont typeface="Arial"/>
              <a:buNone/>
            </a:pPr>
            <a:r>
              <a:rPr lang="en" sz="1100" b="0" i="0" u="none" strike="noStrike" cap="none"/>
              <a:t>This includes the price of the item and the location of the item within the store</a:t>
            </a:r>
            <a:endParaRPr/>
          </a:p>
          <a:p>
            <a:pPr marL="0" marR="0" lvl="0" indent="0" algn="l" rtl="0">
              <a:spcBef>
                <a:spcPts val="0"/>
              </a:spcBef>
              <a:spcAft>
                <a:spcPts val="0"/>
              </a:spcAft>
              <a:buSzPts val="1100"/>
              <a:buFont typeface="Arial"/>
              <a:buNone/>
            </a:pPr>
            <a:r>
              <a:rPr lang="en" sz="1100" b="0" i="0" u="none" strike="noStrike" cap="none"/>
              <a:t>This information will be stored in a database, along with the store it was found at, and once sufficient data is built about each store, we can improve future shopping experiences by analyzing their list and providing services powered by our new found data of the stores. </a:t>
            </a:r>
            <a:endParaRPr/>
          </a:p>
          <a:p>
            <a:pPr marL="0" marR="0" lvl="0" indent="0" algn="l" rtl="0">
              <a:spcBef>
                <a:spcPts val="0"/>
              </a:spcBef>
              <a:spcAft>
                <a:spcPts val="0"/>
              </a:spcAft>
              <a:buSzPts val="1100"/>
              <a:buFont typeface="Arial"/>
              <a:buNone/>
            </a:pPr>
            <a:r>
              <a:rPr lang="en" sz="1100" b="0" i="0" u="none" strike="noStrike" cap="none"/>
              <a:t>As of now these services will be price comparisons of your list items between stores, and ordering their list based on a pathfinding feature that will display the best order to tackle their list within the store</a:t>
            </a:r>
            <a:endParaRPr/>
          </a:p>
          <a:p>
            <a:pPr marL="0" marR="0" lvl="0" indent="0" algn="l" rtl="0">
              <a:lnSpc>
                <a:spcPct val="115000"/>
              </a:lnSpc>
              <a:spcBef>
                <a:spcPts val="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Animate this slide, in order of steps,</a:t>
            </a:r>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Show where user’s end is,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Shape 2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Chris</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Talk about aqcuisition graphics!</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Mention managing of data remotely</a:t>
            </a:r>
            <a:endParaRPr/>
          </a:p>
          <a:p>
            <a:pPr marL="0" marR="0" lvl="0" indent="0" algn="l" rtl="0">
              <a:spcBef>
                <a:spcPts val="0"/>
              </a:spcBef>
              <a:spcAft>
                <a:spcPts val="0"/>
              </a:spcAft>
              <a:buSzPts val="1100"/>
              <a:buFont typeface="Arial"/>
              <a:buNone/>
            </a:pPr>
            <a:r>
              <a:rPr lang="en" sz="1100" b="0" i="0" u="none" strike="noStrike" cap="none"/>
              <a:t>Animate,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Shape 2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Chris</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Talk about aqcuisition graphics!</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Mention managing of data remotely</a:t>
            </a:r>
            <a:endParaRPr/>
          </a:p>
          <a:p>
            <a:pPr marL="0" marR="0" lvl="0" indent="0" algn="l" rtl="0">
              <a:spcBef>
                <a:spcPts val="0"/>
              </a:spcBef>
              <a:spcAft>
                <a:spcPts val="0"/>
              </a:spcAft>
              <a:buSzPts val="1100"/>
              <a:buFont typeface="Arial"/>
              <a:buNone/>
            </a:pPr>
            <a:r>
              <a:rPr lang="en" sz="1100" b="0" i="0" u="none" strike="noStrike" cap="none"/>
              <a:t>Animate,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Shape 23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React native deploys on both android and ios platforms which allows users to interact with the firebase data solution to pass data back and forth.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Shape 2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React native deploys on both android and ios platforms which allows users to interact with the firebase data solution to pass data back and forth.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Shape 2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latin typeface="Roboto"/>
                <a:ea typeface="Roboto"/>
                <a:cs typeface="Roboto"/>
                <a:sym typeface="Roboto"/>
              </a:rPr>
              <a:t>Kris</a:t>
            </a:r>
            <a:endParaRPr sz="1000">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Shape 2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a:t>Kris</a:t>
            </a: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Shape 2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a:t>Kris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Shape 2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latin typeface="Roboto"/>
                <a:ea typeface="Roboto"/>
                <a:cs typeface="Roboto"/>
                <a:sym typeface="Roboto"/>
              </a:rPr>
              <a:t>Kris</a:t>
            </a:r>
            <a:endParaRPr sz="1000">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Shape 2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latin typeface="Roboto"/>
                <a:ea typeface="Roboto"/>
                <a:cs typeface="Roboto"/>
                <a:sym typeface="Roboto"/>
              </a:rPr>
              <a:t>Kris</a:t>
            </a:r>
            <a:endParaRPr sz="1000">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a:t>Kalen</a:t>
            </a:r>
            <a:endParaRPr sz="1100"/>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r>
              <a:rPr lang="en" sz="1100"/>
              <a:t>Introduce Team, Client/Mentor and Project name</a:t>
            </a:r>
            <a:endParaRPr sz="1100"/>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Animate the order of introducing the graphic, one by ione</a:t>
            </a:r>
            <a:endParaRPr/>
          </a:p>
          <a:p>
            <a:pPr marL="0" marR="0" lvl="0" indent="0" algn="l" rtl="0">
              <a:spcBef>
                <a:spcPts val="0"/>
              </a:spcBef>
              <a:spcAft>
                <a:spcPts val="0"/>
              </a:spcAft>
              <a:buSzPts val="1100"/>
              <a:buFont typeface="Arial"/>
              <a:buNone/>
            </a:pPr>
            <a:endParaRPr sz="1100" b="0" i="0" u="none" strike="noStrike" cap="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Shape 29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Thomas</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Strong conclusion</a:t>
            </a:r>
            <a:endParaRPr/>
          </a:p>
          <a:p>
            <a:pPr marL="0" marR="0" lvl="0" indent="0" algn="l" rtl="0">
              <a:spcBef>
                <a:spcPts val="0"/>
              </a:spcBef>
              <a:spcAft>
                <a:spcPts val="0"/>
              </a:spcAft>
              <a:buSzPts val="1100"/>
              <a:buFont typeface="Arial"/>
              <a:buNone/>
            </a:pPr>
            <a:r>
              <a:rPr lang="en" sz="1100" b="0" i="0" u="none" strike="noStrike" cap="none"/>
              <a:t>Graphics, pop things up and summarize our technologies as well,</a:t>
            </a:r>
            <a:endParaRPr/>
          </a:p>
          <a:p>
            <a:pPr marL="0" marR="0" lvl="0" indent="0" algn="l" rtl="0">
              <a:spcBef>
                <a:spcPts val="0"/>
              </a:spcBef>
              <a:spcAft>
                <a:spcPts val="0"/>
              </a:spcAft>
              <a:buSzPts val="1100"/>
              <a:buFont typeface="Arial"/>
              <a:buNone/>
            </a:pPr>
            <a:r>
              <a:rPr lang="en" sz="1100" b="0" i="0" u="none" strike="noStrike" cap="none"/>
              <a:t>Emphasize ease of use with UI,</a:t>
            </a:r>
            <a:endParaRPr/>
          </a:p>
          <a:p>
            <a:pPr marL="0" marR="0" lvl="0" indent="0" algn="l" rtl="0">
              <a:spcBef>
                <a:spcPts val="0"/>
              </a:spcBef>
              <a:spcAft>
                <a:spcPts val="0"/>
              </a:spcAft>
              <a:buSzPts val="1100"/>
              <a:buFont typeface="Arial"/>
              <a:buNone/>
            </a:pPr>
            <a:r>
              <a:rPr lang="en" sz="1100" b="0" i="0" u="none" strike="noStrike" cap="none"/>
              <a:t>Emphasize the data management</a:t>
            </a:r>
            <a:endParaRPr/>
          </a:p>
          <a:p>
            <a:pPr marL="0" marR="0" lvl="0" indent="0" algn="l" rtl="0">
              <a:spcBef>
                <a:spcPts val="0"/>
              </a:spcBef>
              <a:spcAft>
                <a:spcPts val="0"/>
              </a:spcAft>
              <a:buSzPts val="1100"/>
              <a:buFont typeface="Arial"/>
              <a:buNone/>
            </a:pPr>
            <a:r>
              <a:rPr lang="en" sz="1100" b="0" i="0" u="none" strike="noStrike" cap="none"/>
              <a:t>Show what user’s will do with the list </a:t>
            </a:r>
            <a:endParaRPr sz="1100" b="0" i="0" u="none" strike="noStrike" cap="none"/>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r>
              <a:rPr lang="en" sz="1100"/>
              <a:t>In conclusion given our powerful tools, our app smart shopping looks to create a simple easy to use application that will have a simple to use UI that will improve the effiencieny of users shopping expierience.</a:t>
            </a:r>
            <a:endParaRPr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Shape 12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a:t>Allh e has to go on is the information hes already retained in his head from visiting stores before, and this is not a very reliable or efficient way to shop, grocery stores discontinue and continue selling various brands and products all the time, so going off of what he remembers is not the most effective way to his pursuit effectively. But let’s say he chooses his favorite store toshop at and moves on to shopping</a:t>
            </a:r>
            <a:endParaRPr sz="1100" b="0" i="0" u="none" strike="noStrike" cap="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Shape 1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a:t>For the lack of insight on being able to conduct research about specific grocers and what theirs tore contains, most people develop a favorite tore they frequent mainly because they are familiar with the layout and what is offered at this store. </a:t>
            </a:r>
            <a:endParaRPr sz="1100"/>
          </a:p>
          <a:p>
            <a:pPr marL="0" marR="0" lvl="0" indent="0" algn="l" rtl="0">
              <a:spcBef>
                <a:spcPts val="0"/>
              </a:spcBef>
              <a:spcAft>
                <a:spcPts val="0"/>
              </a:spcAft>
              <a:buSzPts val="1100"/>
              <a:buFont typeface="Arial"/>
              <a:buNone/>
            </a:pPr>
            <a:endParaRPr sz="1100" b="0" i="0" u="none" strike="noStrike" cap="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Shape 1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r>
              <a:rPr lang="en" sz="1100" b="0" i="0" u="none" strike="noStrike" cap="none"/>
              <a:t>In short, the we want to create a consolidated source of information on local grocers and provide services where current applications are lacking which is for example the ability to compare prices of local grocers, and the ability to cut down on time spent searching through the store by knowing where each item is located on your list. In order to make this information more readily available to the public, we will build a collective database of each store’s products, placement of the products, and prices, through user contributed information on these products. Our solution to this goal is an application which will serve as the vehicle through which we will collect and analyze the data to improve the user’s experiences shopping. </a:t>
            </a:r>
            <a:endParaRPr/>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Animate the order of introducing the graphic, one by ione</a:t>
            </a:r>
            <a:endParaRPr/>
          </a:p>
          <a:p>
            <a:pPr marL="0" marR="0" lvl="0" indent="0" algn="l" rtl="0">
              <a:spcBef>
                <a:spcPts val="0"/>
              </a:spcBef>
              <a:spcAft>
                <a:spcPts val="0"/>
              </a:spcAft>
              <a:buSzPts val="1100"/>
              <a:buFont typeface="Arial"/>
              <a:buNone/>
            </a:pPr>
            <a:endParaRPr sz="1100" b="0" i="0" u="none" strike="noStrike" cap="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The app will go hand in hand with the user’s shopping experience in two parts, the preparation phase before heading to the store where list creation happens, and the actual shopping.</a:t>
            </a:r>
            <a:endParaRPr/>
          </a:p>
          <a:p>
            <a:pPr marL="0" marR="0" lvl="0" indent="0" algn="l" rtl="0">
              <a:spcBef>
                <a:spcPts val="0"/>
              </a:spcBef>
              <a:spcAft>
                <a:spcPts val="0"/>
              </a:spcAft>
              <a:buSzPts val="1100"/>
              <a:buFont typeface="Arial"/>
              <a:buNone/>
            </a:pPr>
            <a:r>
              <a:rPr lang="en" sz="1100" b="0" i="0" u="none" strike="noStrike" cap="none"/>
              <a:t>To accommodate the first phase, we will have designed a list making interface so that the user can have an electronically stored list that is easy to edit, save, and share. </a:t>
            </a:r>
            <a:endParaRPr/>
          </a:p>
          <a:p>
            <a:pPr marL="0" marR="0" lvl="0" indent="0" algn="l" rtl="0">
              <a:spcBef>
                <a:spcPts val="0"/>
              </a:spcBef>
              <a:spcAft>
                <a:spcPts val="0"/>
              </a:spcAft>
              <a:buSzPts val="1100"/>
              <a:buFont typeface="Arial"/>
              <a:buNone/>
            </a:pPr>
            <a:r>
              <a:rPr lang="en" sz="1100" b="0" i="0" u="none" strike="noStrike" cap="none"/>
              <a:t>Crowdsourcing applications involve an incentive to motivate users to contribute and part of our incentive will be this easy to manage list UI.</a:t>
            </a:r>
            <a:endParaRPr/>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r>
              <a:rPr lang="en" sz="1100" b="0" i="0" u="none" strike="noStrike" cap="none"/>
              <a:t>Once the user arrives at the store, they will need to check off and remove items from the list that they have collected. It is at this step that we will ask the user to enter details they found out about their item on site.</a:t>
            </a:r>
            <a:endParaRPr sz="1100" b="0" i="0" u="none" strike="noStrike" cap="none"/>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endParaRPr sz="1100"/>
          </a:p>
          <a:p>
            <a:pPr marL="0" marR="0" lvl="0" indent="0" algn="l" rtl="0">
              <a:spcBef>
                <a:spcPts val="0"/>
              </a:spcBef>
              <a:spcAft>
                <a:spcPts val="0"/>
              </a:spcAft>
              <a:buSzPts val="1100"/>
              <a:buFont typeface="Arial"/>
              <a:buNone/>
            </a:pPr>
            <a:r>
              <a:rPr lang="en" sz="1100"/>
              <a:t>For UI mention </a:t>
            </a:r>
            <a:endParaRPr sz="1100"/>
          </a:p>
          <a:p>
            <a:pPr marL="0" marR="0" lvl="0" indent="0" algn="l" rtl="0">
              <a:spcBef>
                <a:spcPts val="0"/>
              </a:spcBef>
              <a:spcAft>
                <a:spcPts val="0"/>
              </a:spcAft>
              <a:buSzPts val="1100"/>
              <a:buFont typeface="Arial"/>
              <a:buNone/>
            </a:pPr>
            <a:r>
              <a:rPr lang="en" sz="1100" b="0" i="0" u="none" strike="noStrike" cap="none"/>
              <a:t>This includes the price of the item and the location of the item within the store</a:t>
            </a:r>
            <a:endParaRPr/>
          </a:p>
          <a:p>
            <a:pPr marL="0" marR="0" lvl="0" indent="0" algn="l" rtl="0">
              <a:spcBef>
                <a:spcPts val="0"/>
              </a:spcBef>
              <a:spcAft>
                <a:spcPts val="0"/>
              </a:spcAft>
              <a:buSzPts val="1100"/>
              <a:buFont typeface="Arial"/>
              <a:buNone/>
            </a:pPr>
            <a:r>
              <a:rPr lang="en" sz="1100" b="0" i="0" u="none" strike="noStrike" cap="none"/>
              <a:t>This information will be stored in a database, along with the store it was found at, and once sufficient data is built about each store, we can improve future shopping experiences by analyzing their list and providing services powered by our new found data of the stores. </a:t>
            </a:r>
            <a:endParaRPr/>
          </a:p>
          <a:p>
            <a:pPr marL="0" marR="0" lvl="0" indent="0" algn="l" rtl="0">
              <a:spcBef>
                <a:spcPts val="0"/>
              </a:spcBef>
              <a:spcAft>
                <a:spcPts val="0"/>
              </a:spcAft>
              <a:buSzPts val="1100"/>
              <a:buFont typeface="Arial"/>
              <a:buNone/>
            </a:pPr>
            <a:r>
              <a:rPr lang="en" sz="1100" b="0" i="0" u="none" strike="noStrike" cap="none"/>
              <a:t>As of now these services will be price comparisons of your list items between stores, and ordering their list based on a pathfinding feature that will display the best order to tackle their list within the store</a:t>
            </a:r>
            <a:endParaRPr/>
          </a:p>
          <a:p>
            <a:pPr marL="0" marR="0" lvl="0" indent="0" algn="l" rtl="0">
              <a:lnSpc>
                <a:spcPct val="115000"/>
              </a:lnSpc>
              <a:spcBef>
                <a:spcPts val="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Animate this slide, in order of steps,</a:t>
            </a:r>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Show where user’s end is,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Shape 1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The app will go hand in hand with the user’s shopping experience in two parts, the preparation phase before heading to the store where list creation happens, and the actual shopping.</a:t>
            </a:r>
            <a:endParaRPr/>
          </a:p>
          <a:p>
            <a:pPr marL="0" marR="0" lvl="0" indent="0" algn="l" rtl="0">
              <a:spcBef>
                <a:spcPts val="0"/>
              </a:spcBef>
              <a:spcAft>
                <a:spcPts val="0"/>
              </a:spcAft>
              <a:buSzPts val="1100"/>
              <a:buFont typeface="Arial"/>
              <a:buNone/>
            </a:pPr>
            <a:r>
              <a:rPr lang="en" sz="1100" b="0" i="0" u="none" strike="noStrike" cap="none"/>
              <a:t>To accommodate the first phase, we will have designed a list making interface so that the user can have an electronically stored list that is easy to edit, save, and share. </a:t>
            </a:r>
            <a:endParaRPr/>
          </a:p>
          <a:p>
            <a:pPr marL="0" marR="0" lvl="0" indent="0" algn="l" rtl="0">
              <a:spcBef>
                <a:spcPts val="0"/>
              </a:spcBef>
              <a:spcAft>
                <a:spcPts val="0"/>
              </a:spcAft>
              <a:buSzPts val="1100"/>
              <a:buFont typeface="Arial"/>
              <a:buNone/>
            </a:pPr>
            <a:r>
              <a:rPr lang="en" sz="1100" b="0" i="0" u="none" strike="noStrike" cap="none"/>
              <a:t>Crowdsourcing applications involve an incentive to motivate users to contribute and part of our incentive will be this easy to manage list UI.</a:t>
            </a:r>
            <a:endParaRPr/>
          </a:p>
          <a:p>
            <a:pPr marL="0" marR="0" lvl="0" indent="0" algn="l" rtl="0">
              <a:spcBef>
                <a:spcPts val="0"/>
              </a:spcBef>
              <a:spcAft>
                <a:spcPts val="0"/>
              </a:spcAft>
              <a:buSzPts val="1100"/>
              <a:buFont typeface="Arial"/>
              <a:buNone/>
            </a:pPr>
            <a:r>
              <a:rPr lang="en" sz="1100" b="0" i="0" u="none" strike="noStrike" cap="none"/>
              <a:t>Once the user arrives at the store, they will need to check off and remove items from the list that they have collected. It is at this step that we will ask the user to enter details they found out about their item on site.</a:t>
            </a:r>
            <a:endParaRPr/>
          </a:p>
          <a:p>
            <a:pPr marL="0" marR="0" lvl="0" indent="0" algn="l" rtl="0">
              <a:spcBef>
                <a:spcPts val="0"/>
              </a:spcBef>
              <a:spcAft>
                <a:spcPts val="0"/>
              </a:spcAft>
              <a:buSzPts val="1100"/>
              <a:buFont typeface="Arial"/>
              <a:buNone/>
            </a:pPr>
            <a:r>
              <a:rPr lang="en" sz="1100" b="0" i="0" u="none" strike="noStrike" cap="none"/>
              <a:t>This includes the price of the item and the location of the item within the store</a:t>
            </a:r>
            <a:endParaRPr/>
          </a:p>
          <a:p>
            <a:pPr marL="0" marR="0" lvl="0" indent="0" algn="l" rtl="0">
              <a:spcBef>
                <a:spcPts val="0"/>
              </a:spcBef>
              <a:spcAft>
                <a:spcPts val="0"/>
              </a:spcAft>
              <a:buSzPts val="1100"/>
              <a:buFont typeface="Arial"/>
              <a:buNone/>
            </a:pPr>
            <a:r>
              <a:rPr lang="en" sz="1100" b="0" i="0" u="none" strike="noStrike" cap="none"/>
              <a:t>This information will be stored in a database, along with the store it was found at, and once sufficient data is built about each store, we can improve future shopping experiences by analyzing their list and providing services powered by our new found data of the stores. </a:t>
            </a:r>
            <a:endParaRPr/>
          </a:p>
          <a:p>
            <a:pPr marL="0" marR="0" lvl="0" indent="0" algn="l" rtl="0">
              <a:spcBef>
                <a:spcPts val="0"/>
              </a:spcBef>
              <a:spcAft>
                <a:spcPts val="0"/>
              </a:spcAft>
              <a:buSzPts val="1100"/>
              <a:buFont typeface="Arial"/>
              <a:buNone/>
            </a:pPr>
            <a:r>
              <a:rPr lang="en" sz="1100" b="0" i="0" u="none" strike="noStrike" cap="none"/>
              <a:t>As of now these services will be price comparisons of your list items between stores, and ordering their list based on a pathfinding feature that will display the best order to tackle their list within the store</a:t>
            </a:r>
            <a:endParaRPr/>
          </a:p>
          <a:p>
            <a:pPr marL="0" marR="0" lvl="0" indent="0" algn="l" rtl="0">
              <a:lnSpc>
                <a:spcPct val="115000"/>
              </a:lnSpc>
              <a:spcBef>
                <a:spcPts val="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Animate this slide, in order of steps,</a:t>
            </a:r>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Show where user’s end is,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Shape 1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The app will go hand in hand with the user’s shopping experience in two parts, the preparation phase before heading to the store where list creation happens, and the actual shopping.</a:t>
            </a:r>
            <a:endParaRPr/>
          </a:p>
          <a:p>
            <a:pPr marL="0" marR="0" lvl="0" indent="0" algn="l" rtl="0">
              <a:spcBef>
                <a:spcPts val="0"/>
              </a:spcBef>
              <a:spcAft>
                <a:spcPts val="0"/>
              </a:spcAft>
              <a:buSzPts val="1100"/>
              <a:buFont typeface="Arial"/>
              <a:buNone/>
            </a:pPr>
            <a:r>
              <a:rPr lang="en" sz="1100" b="0" i="0" u="none" strike="noStrike" cap="none"/>
              <a:t>To accommodate the first phase, we will have designed a list making interface so that the user can have an electronically stored list that is easy to edit, save, and share. </a:t>
            </a:r>
            <a:endParaRPr/>
          </a:p>
          <a:p>
            <a:pPr marL="0" marR="0" lvl="0" indent="0" algn="l" rtl="0">
              <a:spcBef>
                <a:spcPts val="0"/>
              </a:spcBef>
              <a:spcAft>
                <a:spcPts val="0"/>
              </a:spcAft>
              <a:buSzPts val="1100"/>
              <a:buFont typeface="Arial"/>
              <a:buNone/>
            </a:pPr>
            <a:r>
              <a:rPr lang="en" sz="1100" b="0" i="0" u="none" strike="noStrike" cap="none"/>
              <a:t>Crowdsourcing applications involve an incentive to motivate users to contribute and part of our incentive will be this easy to manage list UI.</a:t>
            </a:r>
            <a:endParaRPr/>
          </a:p>
          <a:p>
            <a:pPr marL="0" marR="0" lvl="0" indent="0" algn="l" rtl="0">
              <a:spcBef>
                <a:spcPts val="0"/>
              </a:spcBef>
              <a:spcAft>
                <a:spcPts val="0"/>
              </a:spcAft>
              <a:buSzPts val="1100"/>
              <a:buFont typeface="Arial"/>
              <a:buNone/>
            </a:pPr>
            <a:r>
              <a:rPr lang="en" sz="1100" b="0" i="0" u="none" strike="noStrike" cap="none"/>
              <a:t>Once the user arrives at the store, they will need to check off and remove items from the list that they have collected. It is at this step that we will ask the user to enter details they found out about their item on site.</a:t>
            </a:r>
            <a:endParaRPr/>
          </a:p>
          <a:p>
            <a:pPr marL="0" marR="0" lvl="0" indent="0" algn="l" rtl="0">
              <a:spcBef>
                <a:spcPts val="0"/>
              </a:spcBef>
              <a:spcAft>
                <a:spcPts val="0"/>
              </a:spcAft>
              <a:buSzPts val="1100"/>
              <a:buFont typeface="Arial"/>
              <a:buNone/>
            </a:pPr>
            <a:r>
              <a:rPr lang="en" sz="1100" b="0" i="0" u="none" strike="noStrike" cap="none"/>
              <a:t>This includes the price of the item and the location of the item within the store</a:t>
            </a:r>
            <a:endParaRPr/>
          </a:p>
          <a:p>
            <a:pPr marL="0" marR="0" lvl="0" indent="0" algn="l" rtl="0">
              <a:spcBef>
                <a:spcPts val="0"/>
              </a:spcBef>
              <a:spcAft>
                <a:spcPts val="0"/>
              </a:spcAft>
              <a:buSzPts val="1100"/>
              <a:buFont typeface="Arial"/>
              <a:buNone/>
            </a:pPr>
            <a:r>
              <a:rPr lang="en" sz="1100" b="0" i="0" u="none" strike="noStrike" cap="none"/>
              <a:t>This information will be stored in a database, along with the store it was found at, and once sufficient data is built about each store, we can improve future shopping experiences by analyzing their list and providing services powered by our new found data of the stores. </a:t>
            </a:r>
            <a:endParaRPr/>
          </a:p>
          <a:p>
            <a:pPr marL="0" marR="0" lvl="0" indent="0" algn="l" rtl="0">
              <a:spcBef>
                <a:spcPts val="0"/>
              </a:spcBef>
              <a:spcAft>
                <a:spcPts val="0"/>
              </a:spcAft>
              <a:buSzPts val="1100"/>
              <a:buFont typeface="Arial"/>
              <a:buNone/>
            </a:pPr>
            <a:r>
              <a:rPr lang="en" sz="1100" b="0" i="0" u="none" strike="noStrike" cap="none"/>
              <a:t>As of now these services will be price comparisons of your list items between stores, and ordering their list based on a pathfinding feature that will display the best order to tackle their list within the store</a:t>
            </a:r>
            <a:endParaRPr/>
          </a:p>
          <a:p>
            <a:pPr marL="0" marR="0" lvl="0" indent="0" algn="l" rtl="0">
              <a:lnSpc>
                <a:spcPct val="115000"/>
              </a:lnSpc>
              <a:spcBef>
                <a:spcPts val="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Animate this slide, in order of steps,</a:t>
            </a:r>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Show where user’s end is,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Shape 1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a:p>
            <a:pPr marL="0" marR="0" lvl="0" indent="0" algn="l" rtl="0">
              <a:spcBef>
                <a:spcPts val="0"/>
              </a:spcBef>
              <a:spcAft>
                <a:spcPts val="0"/>
              </a:spcAft>
              <a:buSzPts val="1100"/>
              <a:buFont typeface="Arial"/>
              <a:buNone/>
            </a:pPr>
            <a:r>
              <a:rPr lang="en" sz="1100" b="0" i="0" u="none" strike="noStrike" cap="none"/>
              <a:t>The app will go hand in hand with the user’s shopping experience in two parts, the preparation phase before heading to the store where list creation happens, and the actual shopping.</a:t>
            </a:r>
            <a:endParaRPr/>
          </a:p>
          <a:p>
            <a:pPr marL="0" marR="0" lvl="0" indent="0" algn="l" rtl="0">
              <a:spcBef>
                <a:spcPts val="0"/>
              </a:spcBef>
              <a:spcAft>
                <a:spcPts val="0"/>
              </a:spcAft>
              <a:buSzPts val="1100"/>
              <a:buFont typeface="Arial"/>
              <a:buNone/>
            </a:pPr>
            <a:r>
              <a:rPr lang="en" sz="1100" b="0" i="0" u="none" strike="noStrike" cap="none"/>
              <a:t>To accommodate the first phase, we will have designed a list making interface so that the user can have an electronically stored list that is easy to edit, save, and share. </a:t>
            </a:r>
            <a:endParaRPr/>
          </a:p>
          <a:p>
            <a:pPr marL="0" marR="0" lvl="0" indent="0" algn="l" rtl="0">
              <a:spcBef>
                <a:spcPts val="0"/>
              </a:spcBef>
              <a:spcAft>
                <a:spcPts val="0"/>
              </a:spcAft>
              <a:buSzPts val="1100"/>
              <a:buFont typeface="Arial"/>
              <a:buNone/>
            </a:pPr>
            <a:r>
              <a:rPr lang="en" sz="1100" b="0" i="0" u="none" strike="noStrike" cap="none"/>
              <a:t>Crowdsourcing applications involve an incentive to motivate users to contribute and part of our incentive will be this easy to manage list UI.</a:t>
            </a:r>
            <a:endParaRPr/>
          </a:p>
          <a:p>
            <a:pPr marL="0" marR="0" lvl="0" indent="0" algn="l" rtl="0">
              <a:spcBef>
                <a:spcPts val="0"/>
              </a:spcBef>
              <a:spcAft>
                <a:spcPts val="0"/>
              </a:spcAft>
              <a:buSzPts val="1100"/>
              <a:buFont typeface="Arial"/>
              <a:buNone/>
            </a:pPr>
            <a:r>
              <a:rPr lang="en" sz="1100" b="0" i="0" u="none" strike="noStrike" cap="none"/>
              <a:t>Once the user arrives at the store, they will need to check off and remove items from the list that they have collected. It is at this step that we will ask the user to enter details they found out about their item on site.</a:t>
            </a:r>
            <a:endParaRPr/>
          </a:p>
          <a:p>
            <a:pPr marL="0" marR="0" lvl="0" indent="0" algn="l" rtl="0">
              <a:spcBef>
                <a:spcPts val="0"/>
              </a:spcBef>
              <a:spcAft>
                <a:spcPts val="0"/>
              </a:spcAft>
              <a:buSzPts val="1100"/>
              <a:buFont typeface="Arial"/>
              <a:buNone/>
            </a:pPr>
            <a:r>
              <a:rPr lang="en" sz="1100" b="0" i="0" u="none" strike="noStrike" cap="none"/>
              <a:t>This includes the price of the item and the location of the item within the store</a:t>
            </a:r>
            <a:endParaRPr/>
          </a:p>
          <a:p>
            <a:pPr marL="0" marR="0" lvl="0" indent="0" algn="l" rtl="0">
              <a:spcBef>
                <a:spcPts val="0"/>
              </a:spcBef>
              <a:spcAft>
                <a:spcPts val="0"/>
              </a:spcAft>
              <a:buSzPts val="1100"/>
              <a:buFont typeface="Arial"/>
              <a:buNone/>
            </a:pPr>
            <a:r>
              <a:rPr lang="en" sz="1100" b="0" i="0" u="none" strike="noStrike" cap="none"/>
              <a:t>This information will be stored in a database, along with the store it was found at, and once sufficient data is built about each store, we can improve future shopping experiences by analyzing their list and providing services powered by our new found data of the stores. </a:t>
            </a:r>
            <a:endParaRPr/>
          </a:p>
          <a:p>
            <a:pPr marL="0" marR="0" lvl="0" indent="0" algn="l" rtl="0">
              <a:spcBef>
                <a:spcPts val="0"/>
              </a:spcBef>
              <a:spcAft>
                <a:spcPts val="0"/>
              </a:spcAft>
              <a:buSzPts val="1100"/>
              <a:buFont typeface="Arial"/>
              <a:buNone/>
            </a:pPr>
            <a:r>
              <a:rPr lang="en" sz="1100" b="0" i="0" u="none" strike="noStrike" cap="none"/>
              <a:t>As of now these services will be price comparisons of your list items between stores, and ordering their list based on a pathfinding feature that will display the best order to tackle their list within the store</a:t>
            </a:r>
            <a:endParaRPr/>
          </a:p>
          <a:p>
            <a:pPr marL="0" marR="0" lvl="0" indent="0" algn="l" rtl="0">
              <a:lnSpc>
                <a:spcPct val="115000"/>
              </a:lnSpc>
              <a:spcBef>
                <a:spcPts val="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SzPts val="1800"/>
              <a:buFont typeface="Arial"/>
              <a:buNone/>
            </a:pPr>
            <a:endParaRPr sz="1800" b="0" i="0" u="none" strike="noStrike" cap="none">
              <a:solidFill>
                <a:schemeClr val="accent3"/>
              </a:solidFill>
              <a:latin typeface="Average"/>
              <a:ea typeface="Average"/>
              <a:cs typeface="Average"/>
              <a:sym typeface="Average"/>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Animate this slide, in order of steps,</a:t>
            </a:r>
            <a:endParaRPr/>
          </a:p>
          <a:p>
            <a:pPr marL="0" marR="0" lvl="0" indent="0" algn="l" rtl="0">
              <a:lnSpc>
                <a:spcPct val="115000"/>
              </a:lnSpc>
              <a:spcBef>
                <a:spcPts val="1600"/>
              </a:spcBef>
              <a:spcAft>
                <a:spcPts val="0"/>
              </a:spcAft>
              <a:buClr>
                <a:schemeClr val="accent3"/>
              </a:buClr>
              <a:buSzPts val="1800"/>
              <a:buFont typeface="Average"/>
              <a:buNone/>
            </a:pPr>
            <a:r>
              <a:rPr lang="en" sz="1800" b="0" i="0" u="none" strike="noStrike" cap="none">
                <a:solidFill>
                  <a:schemeClr val="accent3"/>
                </a:solidFill>
                <a:latin typeface="Average"/>
                <a:ea typeface="Average"/>
                <a:cs typeface="Average"/>
                <a:sym typeface="Average"/>
              </a:rPr>
              <a:t>Show where user’s end is,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Shape 55"/>
          <p:cNvSpPr/>
          <p:nvPr/>
        </p:nvSpPr>
        <p:spPr>
          <a:xfrm>
            <a:off x="1524800" y="672606"/>
            <a:ext cx="1081500" cy="1125000"/>
          </a:xfrm>
          <a:custGeom>
            <a:avLst/>
            <a:gdLst/>
            <a:ahLst/>
            <a:cxnLst/>
            <a:rect l="0" t="0" r="0" b="0"/>
            <a:pathLst>
              <a:path w="120000" h="120000" extrusionOk="0">
                <a:moveTo>
                  <a:pt x="0" y="120000"/>
                </a:moveTo>
                <a:lnTo>
                  <a:pt x="0" y="0"/>
                </a:lnTo>
                <a:lnTo>
                  <a:pt x="120000" y="0"/>
                </a:lnTo>
              </a:path>
            </a:pathLst>
          </a:custGeom>
          <a:noFill/>
          <a:ln w="28575" cap="flat" cmpd="sng">
            <a:solidFill>
              <a:schemeClr val="accent5"/>
            </a:solidFill>
            <a:prstDash val="solid"/>
            <a:miter lim="8000"/>
            <a:headEnd type="none" w="sm" len="sm"/>
            <a:tailEnd type="none" w="sm" len="sm"/>
          </a:ln>
        </p:spPr>
      </p:sp>
      <p:sp>
        <p:nvSpPr>
          <p:cNvPr id="56" name="Shape 56"/>
          <p:cNvSpPr/>
          <p:nvPr/>
        </p:nvSpPr>
        <p:spPr>
          <a:xfrm rot="10800000">
            <a:off x="6537688" y="3342875"/>
            <a:ext cx="1081500" cy="1125000"/>
          </a:xfrm>
          <a:custGeom>
            <a:avLst/>
            <a:gdLst/>
            <a:ahLst/>
            <a:cxnLst/>
            <a:rect l="0" t="0" r="0" b="0"/>
            <a:pathLst>
              <a:path w="120000" h="120000" extrusionOk="0">
                <a:moveTo>
                  <a:pt x="0" y="120000"/>
                </a:moveTo>
                <a:lnTo>
                  <a:pt x="0" y="0"/>
                </a:lnTo>
                <a:lnTo>
                  <a:pt x="120000" y="0"/>
                </a:lnTo>
              </a:path>
            </a:pathLst>
          </a:custGeom>
          <a:noFill/>
          <a:ln w="28575" cap="flat" cmpd="sng">
            <a:solidFill>
              <a:schemeClr val="accent5"/>
            </a:solidFill>
            <a:prstDash val="solid"/>
            <a:miter lim="8000"/>
            <a:headEnd type="none" w="sm" len="sm"/>
            <a:tailEnd type="none" w="sm" len="sm"/>
          </a:ln>
        </p:spPr>
      </p:sp>
      <p:cxnSp>
        <p:nvCxnSpPr>
          <p:cNvPr id="57" name="Shape 5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58" name="Shape 58"/>
          <p:cNvSpPr txBox="1">
            <a:spLocks noGrp="1"/>
          </p:cNvSpPr>
          <p:nvPr>
            <p:ph type="ctrTitle"/>
          </p:nvPr>
        </p:nvSpPr>
        <p:spPr>
          <a:xfrm>
            <a:off x="1680302" y="1188925"/>
            <a:ext cx="5783400" cy="1457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9pPr>
          </a:lstStyle>
          <a:p>
            <a:endParaRPr/>
          </a:p>
        </p:txBody>
      </p:sp>
      <p:sp>
        <p:nvSpPr>
          <p:cNvPr id="59" name="Shape 59"/>
          <p:cNvSpPr txBox="1">
            <a:spLocks noGrp="1"/>
          </p:cNvSpPr>
          <p:nvPr>
            <p:ph type="subTitle" idx="1"/>
          </p:nvPr>
        </p:nvSpPr>
        <p:spPr>
          <a:xfrm>
            <a:off x="1680302" y="3049450"/>
            <a:ext cx="5783400" cy="9090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1pPr>
            <a:lvl2pPr marR="0" lvl="1"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2pPr>
            <a:lvl3pPr marR="0" lvl="2"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3pPr>
            <a:lvl4pPr marR="0" lvl="3"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4pPr>
            <a:lvl5pPr marR="0" lvl="4"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5pPr>
            <a:lvl6pPr marR="0" lvl="5"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6pPr>
            <a:lvl7pPr marR="0" lvl="6"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7pPr>
            <a:lvl8pPr marR="0" lvl="7"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8pPr>
            <a:lvl9pPr marR="0" lvl="8" algn="ctr" rtl="0">
              <a:lnSpc>
                <a:spcPct val="100000"/>
              </a:lnSpc>
              <a:spcBef>
                <a:spcPts val="0"/>
              </a:spcBef>
              <a:spcAft>
                <a:spcPts val="0"/>
              </a:spcAft>
              <a:buClr>
                <a:schemeClr val="accent5"/>
              </a:buClr>
              <a:buSzPts val="2400"/>
              <a:buFont typeface="Roboto Slab"/>
              <a:buNone/>
              <a:defRPr sz="2400" b="0" i="0" u="none" strike="noStrike" cap="none">
                <a:solidFill>
                  <a:schemeClr val="accent5"/>
                </a:solidFill>
                <a:latin typeface="Roboto Slab"/>
                <a:ea typeface="Roboto Slab"/>
                <a:cs typeface="Roboto Slab"/>
                <a:sym typeface="Roboto Slab"/>
              </a:defRPr>
            </a:lvl9pPr>
          </a:lstStyle>
          <a:p>
            <a:endParaRPr/>
          </a:p>
        </p:txBody>
      </p:sp>
      <p:sp>
        <p:nvSpPr>
          <p:cNvPr id="60" name="Shape 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cxnSp>
        <p:nvCxnSpPr>
          <p:cNvPr id="64" name="Shape 6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65" name="Shape 6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66" name="Shape 66"/>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67" name="Shape 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cxnSp>
        <p:nvCxnSpPr>
          <p:cNvPr id="69" name="Shape 69"/>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0" name="Shape 70"/>
          <p:cNvSpPr txBox="1">
            <a:spLocks noGrp="1"/>
          </p:cNvSpPr>
          <p:nvPr>
            <p:ph type="title"/>
          </p:nvPr>
        </p:nvSpPr>
        <p:spPr>
          <a:xfrm>
            <a:off x="480750" y="1764950"/>
            <a:ext cx="8222100" cy="907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800"/>
              <a:buFont typeface="Roboto Slab"/>
              <a:buNone/>
              <a:defRPr sz="4800" b="0" i="0" u="none" strike="noStrike" cap="none">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9pPr>
          </a:lstStyle>
          <a:p>
            <a:endParaRPr/>
          </a:p>
        </p:txBody>
      </p:sp>
      <p:sp>
        <p:nvSpPr>
          <p:cNvPr id="71" name="Shape 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cxnSp>
        <p:nvCxnSpPr>
          <p:cNvPr id="73" name="Shape 73"/>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74" name="Shape 74"/>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5" name="Shape 75"/>
          <p:cNvSpPr txBox="1">
            <a:spLocks noGrp="1"/>
          </p:cNvSpPr>
          <p:nvPr>
            <p:ph type="body" idx="1"/>
          </p:nvPr>
        </p:nvSpPr>
        <p:spPr>
          <a:xfrm>
            <a:off x="387900" y="1489825"/>
            <a:ext cx="3999900" cy="30789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1"/>
              </a:buClr>
              <a:buSzPts val="1200"/>
              <a:buFont typeface="Roboto"/>
              <a:buChar char="■"/>
              <a:defRPr sz="1200" b="0" i="0" u="none" strike="noStrike" cap="none">
                <a:solidFill>
                  <a:schemeClr val="dk1"/>
                </a:solidFill>
                <a:latin typeface="Roboto"/>
                <a:ea typeface="Roboto"/>
                <a:cs typeface="Roboto"/>
                <a:sym typeface="Roboto"/>
              </a:defRPr>
            </a:lvl9pPr>
          </a:lstStyle>
          <a:p>
            <a:endParaRPr/>
          </a:p>
        </p:txBody>
      </p:sp>
      <p:sp>
        <p:nvSpPr>
          <p:cNvPr id="76" name="Shape 76"/>
          <p:cNvSpPr txBox="1">
            <a:spLocks noGrp="1"/>
          </p:cNvSpPr>
          <p:nvPr>
            <p:ph type="body" idx="2"/>
          </p:nvPr>
        </p:nvSpPr>
        <p:spPr>
          <a:xfrm>
            <a:off x="4756200" y="1489825"/>
            <a:ext cx="3999900" cy="30789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1"/>
              </a:buClr>
              <a:buSzPts val="1200"/>
              <a:buFont typeface="Roboto"/>
              <a:buChar char="■"/>
              <a:defRPr sz="1200" b="0" i="0" u="none" strike="noStrike" cap="none">
                <a:solidFill>
                  <a:schemeClr val="dk1"/>
                </a:solidFill>
                <a:latin typeface="Roboto"/>
                <a:ea typeface="Roboto"/>
                <a:cs typeface="Roboto"/>
                <a:sym typeface="Roboto"/>
              </a:defRPr>
            </a:lvl9pPr>
          </a:lstStyle>
          <a:p>
            <a:endParaRPr/>
          </a:p>
        </p:txBody>
      </p:sp>
      <p:sp>
        <p:nvSpPr>
          <p:cNvPr id="77" name="Shape 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80" name="Shape 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cxnSp>
        <p:nvCxnSpPr>
          <p:cNvPr id="82" name="Shape 82"/>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83" name="Shape 83"/>
          <p:cNvSpPr txBox="1">
            <a:spLocks noGrp="1"/>
          </p:cNvSpPr>
          <p:nvPr>
            <p:ph type="title"/>
          </p:nvPr>
        </p:nvSpPr>
        <p:spPr>
          <a:xfrm>
            <a:off x="3879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Roboto Slab"/>
              <a:buNone/>
              <a:defRPr sz="24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84" name="Shape 84"/>
          <p:cNvSpPr txBox="1">
            <a:spLocks noGrp="1"/>
          </p:cNvSpPr>
          <p:nvPr>
            <p:ph type="body" idx="1"/>
          </p:nvPr>
        </p:nvSpPr>
        <p:spPr>
          <a:xfrm>
            <a:off x="387900" y="1594025"/>
            <a:ext cx="2808000" cy="26811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1"/>
              </a:buClr>
              <a:buSzPts val="1200"/>
              <a:buFont typeface="Roboto"/>
              <a:buChar char="■"/>
              <a:defRPr sz="1200" b="0" i="0" u="none" strike="noStrike" cap="none">
                <a:solidFill>
                  <a:schemeClr val="dk1"/>
                </a:solidFill>
                <a:latin typeface="Roboto"/>
                <a:ea typeface="Roboto"/>
                <a:cs typeface="Roboto"/>
                <a:sym typeface="Roboto"/>
              </a:defRPr>
            </a:lvl9pPr>
          </a:lstStyle>
          <a:p>
            <a:endParaRPr/>
          </a:p>
        </p:txBody>
      </p:sp>
      <p:sp>
        <p:nvSpPr>
          <p:cNvPr id="85" name="Shape 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Roboto Slab"/>
              <a:buNone/>
              <a:defRPr sz="48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4800"/>
              <a:buFont typeface="Roboto Slab"/>
              <a:buNone/>
              <a:defRPr sz="4800">
                <a:solidFill>
                  <a:schemeClr val="dk1"/>
                </a:solidFill>
                <a:latin typeface="Roboto Slab"/>
                <a:ea typeface="Roboto Slab"/>
                <a:cs typeface="Roboto Slab"/>
                <a:sym typeface="Roboto Slab"/>
              </a:defRPr>
            </a:lvl9pPr>
          </a:lstStyle>
          <a:p>
            <a:endParaRPr/>
          </a:p>
        </p:txBody>
      </p:sp>
      <p:sp>
        <p:nvSpPr>
          <p:cNvPr id="88" name="Shape 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Shape 90"/>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 name="Shape 91"/>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92" name="Shape 92"/>
          <p:cNvSpPr txBox="1">
            <a:spLocks noGrp="1"/>
          </p:cNvSpPr>
          <p:nvPr>
            <p:ph type="title"/>
          </p:nvPr>
        </p:nvSpPr>
        <p:spPr>
          <a:xfrm>
            <a:off x="265500" y="1209075"/>
            <a:ext cx="4045200" cy="1506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800"/>
              <a:buFont typeface="Roboto Slab"/>
              <a:buNone/>
              <a:defRPr sz="3800" b="0" i="0" u="none" strike="noStrike" cap="none">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3800"/>
              <a:buFont typeface="Roboto Slab"/>
              <a:buNone/>
              <a:defRPr sz="3800">
                <a:solidFill>
                  <a:schemeClr val="dk1"/>
                </a:solidFill>
                <a:latin typeface="Roboto Slab"/>
                <a:ea typeface="Roboto Slab"/>
                <a:cs typeface="Roboto Slab"/>
                <a:sym typeface="Roboto Slab"/>
              </a:defRPr>
            </a:lvl9pPr>
          </a:lstStyle>
          <a:p>
            <a:endParaRPr/>
          </a:p>
        </p:txBody>
      </p:sp>
      <p:sp>
        <p:nvSpPr>
          <p:cNvPr id="93" name="Shape 9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1pPr>
            <a:lvl2pPr marR="0" lvl="1"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2pPr>
            <a:lvl3pPr marR="0" lvl="2"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3pPr>
            <a:lvl4pPr marR="0" lvl="3"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4pPr>
            <a:lvl5pPr marR="0" lvl="4"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5pPr>
            <a:lvl6pPr marR="0" lvl="5"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6pPr>
            <a:lvl7pPr marR="0" lvl="6"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7pPr>
            <a:lvl8pPr marR="0" lvl="7"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8pPr>
            <a:lvl9pPr marR="0" lvl="8"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9pPr>
          </a:lstStyle>
          <a:p>
            <a:endParaRPr/>
          </a:p>
        </p:txBody>
      </p:sp>
      <p:sp>
        <p:nvSpPr>
          <p:cNvPr id="94" name="Shape 9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95" name="Shape 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1800"/>
              <a:buFont typeface="Roboto Slab"/>
              <a:buNone/>
              <a:defRPr sz="1800" b="0" i="0" u="none" strike="noStrike" cap="none">
                <a:solidFill>
                  <a:schemeClr val="dk1"/>
                </a:solidFill>
                <a:latin typeface="Roboto Slab"/>
                <a:ea typeface="Roboto Slab"/>
                <a:cs typeface="Roboto Slab"/>
                <a:sym typeface="Roboto Slab"/>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98" name="Shape 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
        <p:cNvGrpSpPr/>
        <p:nvPr/>
      </p:nvGrpSpPr>
      <p:grpSpPr>
        <a:xfrm>
          <a:off x="0" y="0"/>
          <a:ext cx="0" cy="0"/>
          <a:chOff x="0" y="0"/>
          <a:chExt cx="0" cy="0"/>
        </a:xfrm>
      </p:grpSpPr>
      <p:sp>
        <p:nvSpPr>
          <p:cNvPr id="100" name="Shape 100"/>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Shape 101"/>
          <p:cNvSpPr txBox="1">
            <a:spLocks noGrp="1"/>
          </p:cNvSpPr>
          <p:nvPr>
            <p:ph type="title"/>
          </p:nvPr>
        </p:nvSpPr>
        <p:spPr>
          <a:xfrm>
            <a:off x="387900" y="1152450"/>
            <a:ext cx="8368200" cy="1538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accent5"/>
              </a:buClr>
              <a:buSzPts val="13000"/>
              <a:buFont typeface="Roboto Slab"/>
              <a:buNone/>
              <a:defRPr sz="13000" b="0" i="0" u="none" strike="noStrike" cap="none">
                <a:solidFill>
                  <a:schemeClr val="accent5"/>
                </a:solidFill>
                <a:latin typeface="Roboto Slab"/>
                <a:ea typeface="Roboto Slab"/>
                <a:cs typeface="Roboto Slab"/>
                <a:sym typeface="Roboto Slab"/>
              </a:defRPr>
            </a:lvl1pPr>
            <a:lvl2pPr lvl="1"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2pPr>
            <a:lvl3pPr lvl="2"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3pPr>
            <a:lvl4pPr lvl="3"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4pPr>
            <a:lvl5pPr lvl="4"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5pPr>
            <a:lvl6pPr lvl="5"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6pPr>
            <a:lvl7pPr lvl="6"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7pPr>
            <a:lvl8pPr lvl="7"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8pPr>
            <a:lvl9pPr lvl="8" algn="ctr" rtl="0">
              <a:spcBef>
                <a:spcPts val="0"/>
              </a:spcBef>
              <a:spcAft>
                <a:spcPts val="0"/>
              </a:spcAft>
              <a:buClr>
                <a:schemeClr val="accent5"/>
              </a:buClr>
              <a:buSzPts val="13000"/>
              <a:buFont typeface="Roboto Slab"/>
              <a:buNone/>
              <a:defRPr sz="13000">
                <a:solidFill>
                  <a:schemeClr val="accent5"/>
                </a:solidFill>
                <a:latin typeface="Roboto Slab"/>
                <a:ea typeface="Roboto Slab"/>
                <a:cs typeface="Roboto Slab"/>
                <a:sym typeface="Roboto Slab"/>
              </a:defRPr>
            </a:lvl9pPr>
          </a:lstStyle>
          <a:p>
            <a:endParaRPr/>
          </a:p>
        </p:txBody>
      </p:sp>
      <p:sp>
        <p:nvSpPr>
          <p:cNvPr id="102" name="Shape 102"/>
          <p:cNvSpPr txBox="1">
            <a:spLocks noGrp="1"/>
          </p:cNvSpPr>
          <p:nvPr>
            <p:ph type="body" idx="1"/>
          </p:nvPr>
        </p:nvSpPr>
        <p:spPr>
          <a:xfrm>
            <a:off x="387900" y="2919450"/>
            <a:ext cx="8368200" cy="10716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103" name="Shape 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dk1"/>
              </a:solidFill>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52" name="Shape 52"/>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53" name="Shape 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SzPts val="1000"/>
              <a:buFont typeface="Roboto"/>
              <a:buNone/>
              <a:defRPr sz="1000" b="0"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1733514" y="452875"/>
            <a:ext cx="5783400" cy="1457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000"/>
              <a:buFont typeface="Roboto Slab"/>
              <a:buNone/>
            </a:pPr>
            <a:r>
              <a:rPr lang="en" sz="4000" b="0" i="0" u="none" strike="noStrike" cap="none">
                <a:solidFill>
                  <a:srgbClr val="0000FF"/>
                </a:solidFill>
                <a:latin typeface="Roboto Slab"/>
                <a:ea typeface="Roboto Slab"/>
                <a:cs typeface="Roboto Slab"/>
                <a:sym typeface="Roboto Slab"/>
              </a:rPr>
              <a:t>Gnosis Solutions</a:t>
            </a:r>
            <a:endParaRPr/>
          </a:p>
        </p:txBody>
      </p:sp>
      <p:sp>
        <p:nvSpPr>
          <p:cNvPr id="109" name="Shape 109"/>
          <p:cNvSpPr txBox="1">
            <a:spLocks noGrp="1"/>
          </p:cNvSpPr>
          <p:nvPr>
            <p:ph type="subTitle" idx="1"/>
          </p:nvPr>
        </p:nvSpPr>
        <p:spPr>
          <a:xfrm>
            <a:off x="1680302" y="3049450"/>
            <a:ext cx="5783400" cy="9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2400"/>
              <a:buFont typeface="Roboto Slab"/>
              <a:buNone/>
            </a:pPr>
            <a:r>
              <a:rPr lang="en" sz="2400" b="0" i="0" u="none" strike="noStrike" cap="none">
                <a:solidFill>
                  <a:srgbClr val="0000DD"/>
                </a:solidFill>
                <a:latin typeface="Roboto Slab"/>
                <a:ea typeface="Roboto Slab"/>
                <a:cs typeface="Roboto Slab"/>
                <a:sym typeface="Roboto Slab"/>
              </a:rPr>
              <a:t>Crowd Intelligence Grocery Shopping Mobile App</a:t>
            </a:r>
            <a:endParaRPr/>
          </a:p>
        </p:txBody>
      </p:sp>
      <p:sp>
        <p:nvSpPr>
          <p:cNvPr id="110" name="Shape 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a:p>
        </p:txBody>
      </p:sp>
      <p:pic>
        <p:nvPicPr>
          <p:cNvPr id="111" name="Shape 111"/>
          <p:cNvPicPr preferRelativeResize="0"/>
          <p:nvPr/>
        </p:nvPicPr>
        <p:blipFill>
          <a:blip r:embed="rId3">
            <a:alphaModFix/>
          </a:blip>
          <a:stretch>
            <a:fillRect/>
          </a:stretch>
        </p:blipFill>
        <p:spPr>
          <a:xfrm>
            <a:off x="3885375" y="1806375"/>
            <a:ext cx="1373250" cy="137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Workflow: Step </a:t>
            </a:r>
            <a:r>
              <a:rPr lang="en">
                <a:solidFill>
                  <a:srgbClr val="0000DD"/>
                </a:solidFill>
              </a:rPr>
              <a:t>5 </a:t>
            </a:r>
            <a:r>
              <a:rPr lang="en" sz="3000" b="0" i="0" u="none" strike="noStrike" cap="none">
                <a:solidFill>
                  <a:srgbClr val="0000DD"/>
                </a:solidFill>
                <a:latin typeface="Roboto Slab"/>
                <a:ea typeface="Roboto Slab"/>
                <a:cs typeface="Roboto Slab"/>
                <a:sym typeface="Roboto Slab"/>
              </a:rPr>
              <a:t>-</a:t>
            </a:r>
            <a:r>
              <a:rPr lang="en">
                <a:solidFill>
                  <a:srgbClr val="0000DD"/>
                </a:solidFill>
              </a:rPr>
              <a:t>Provide Services</a:t>
            </a:r>
            <a:endParaRPr/>
          </a:p>
        </p:txBody>
      </p:sp>
      <p:sp>
        <p:nvSpPr>
          <p:cNvPr id="212" name="Shape 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a:p>
        </p:txBody>
      </p:sp>
      <p:sp>
        <p:nvSpPr>
          <p:cNvPr id="213" name="Shape 213"/>
          <p:cNvSpPr txBox="1">
            <a:spLocks noGrp="1"/>
          </p:cNvSpPr>
          <p:nvPr>
            <p:ph type="body" idx="1"/>
          </p:nvPr>
        </p:nvSpPr>
        <p:spPr>
          <a:xfrm>
            <a:off x="222875" y="1438438"/>
            <a:ext cx="3408000" cy="34164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With sufficient data, the preparation phase offers services </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Services include price comparisons for lists based on nearby stores; Shortest path for items in list</a:t>
            </a:r>
            <a:endParaRPr sz="1400" dirty="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dirty="0">
              <a:solidFill>
                <a:schemeClr val="dk1"/>
              </a:solidFill>
              <a:latin typeface="Roboto"/>
              <a:ea typeface="Roboto"/>
              <a:cs typeface="Roboto"/>
              <a:sym typeface="Roboto"/>
            </a:endParaRPr>
          </a:p>
        </p:txBody>
      </p:sp>
      <p:pic>
        <p:nvPicPr>
          <p:cNvPr id="214" name="Shape 214"/>
          <p:cNvPicPr preferRelativeResize="0"/>
          <p:nvPr/>
        </p:nvPicPr>
        <p:blipFill>
          <a:blip r:embed="rId3">
            <a:alphaModFix/>
          </a:blip>
          <a:stretch>
            <a:fillRect/>
          </a:stretch>
        </p:blipFill>
        <p:spPr>
          <a:xfrm>
            <a:off x="2920288" y="2535925"/>
            <a:ext cx="3892025" cy="1908025"/>
          </a:xfrm>
          <a:prstGeom prst="rect">
            <a:avLst/>
          </a:prstGeom>
          <a:noFill/>
          <a:ln>
            <a:noFill/>
          </a:ln>
        </p:spPr>
      </p:pic>
      <p:sp>
        <p:nvSpPr>
          <p:cNvPr id="215" name="Shape 215"/>
          <p:cNvSpPr txBox="1"/>
          <p:nvPr/>
        </p:nvSpPr>
        <p:spPr>
          <a:xfrm>
            <a:off x="3072000" y="4510825"/>
            <a:ext cx="3000000" cy="557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a:solidFill>
                  <a:srgbClr val="0000DD"/>
                </a:solidFill>
                <a:latin typeface="Roboto"/>
                <a:ea typeface="Roboto"/>
                <a:cs typeface="Roboto"/>
                <a:sym typeface="Roboto"/>
              </a:rPr>
              <a:t>Figure 3. Services Offered</a:t>
            </a:r>
            <a:endParaRPr>
              <a:solidFill>
                <a:srgbClr val="0000DD"/>
              </a:solidFill>
              <a:latin typeface="Roboto"/>
              <a:ea typeface="Roboto"/>
              <a:cs typeface="Roboto"/>
              <a:sym typeface="Roboto"/>
            </a:endParaRPr>
          </a:p>
        </p:txBody>
      </p:sp>
      <p:pic>
        <p:nvPicPr>
          <p:cNvPr id="216" name="Shape 216"/>
          <p:cNvPicPr preferRelativeResize="0"/>
          <p:nvPr/>
        </p:nvPicPr>
        <p:blipFill>
          <a:blip r:embed="rId4">
            <a:alphaModFix/>
          </a:blip>
          <a:stretch>
            <a:fillRect/>
          </a:stretch>
        </p:blipFill>
        <p:spPr>
          <a:xfrm>
            <a:off x="6978950" y="1296525"/>
            <a:ext cx="1808042" cy="32142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endParaRPr sz="3000" b="0" i="0" u="none" strike="noStrike" cap="none">
              <a:solidFill>
                <a:srgbClr val="0000DD"/>
              </a:solidFill>
              <a:latin typeface="Roboto Slab"/>
              <a:ea typeface="Roboto Slab"/>
              <a:cs typeface="Roboto Slab"/>
              <a:sym typeface="Roboto Slab"/>
            </a:endParaRPr>
          </a:p>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Requirements Overview</a:t>
            </a:r>
            <a:endParaRPr>
              <a:solidFill>
                <a:srgbClr val="0000DD"/>
              </a:solidFill>
            </a:endParaRPr>
          </a:p>
        </p:txBody>
      </p:sp>
      <p:sp>
        <p:nvSpPr>
          <p:cNvPr id="222" name="Shape 222"/>
          <p:cNvSpPr txBox="1">
            <a:spLocks noGrp="1"/>
          </p:cNvSpPr>
          <p:nvPr>
            <p:ph type="body" idx="1"/>
          </p:nvPr>
        </p:nvSpPr>
        <p:spPr>
          <a:xfrm>
            <a:off x="311700" y="1096775"/>
            <a:ext cx="8160900" cy="3835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r>
              <a:rPr lang="en">
                <a:solidFill>
                  <a:srgbClr val="0000DD"/>
                </a:solidFill>
              </a:rPr>
              <a:t>Key Requirements:</a:t>
            </a:r>
            <a:endParaRPr>
              <a:solidFill>
                <a:srgbClr val="0000DD"/>
              </a:solidFill>
            </a:endParaRPr>
          </a:p>
          <a:p>
            <a:pPr marL="457200" marR="0" lvl="0" indent="-342900" algn="l" rtl="0">
              <a:lnSpc>
                <a:spcPct val="115000"/>
              </a:lnSpc>
              <a:spcBef>
                <a:spcPts val="0"/>
              </a:spcBef>
              <a:spcAft>
                <a:spcPts val="0"/>
              </a:spcAft>
              <a:buClr>
                <a:srgbClr val="0000DD"/>
              </a:buClr>
              <a:buSzPts val="1800"/>
              <a:buChar char="●"/>
            </a:pPr>
            <a:r>
              <a:rPr lang="en">
                <a:solidFill>
                  <a:srgbClr val="0000DD"/>
                </a:solidFill>
              </a:rPr>
              <a:t>Cross platform, grocery shopping list, mobile application</a:t>
            </a:r>
            <a:endParaRPr>
              <a:solidFill>
                <a:srgbClr val="0000DD"/>
              </a:solidFill>
            </a:endParaRPr>
          </a:p>
          <a:p>
            <a:pPr marL="457200" marR="0" lvl="0" indent="-342900" algn="l" rtl="0">
              <a:lnSpc>
                <a:spcPct val="115000"/>
              </a:lnSpc>
              <a:spcBef>
                <a:spcPts val="0"/>
              </a:spcBef>
              <a:spcAft>
                <a:spcPts val="0"/>
              </a:spcAft>
              <a:buClr>
                <a:srgbClr val="0000DD"/>
              </a:buClr>
              <a:buSzPts val="1800"/>
              <a:buChar char="●"/>
            </a:pPr>
            <a:r>
              <a:rPr lang="en">
                <a:solidFill>
                  <a:srgbClr val="0000DD"/>
                </a:solidFill>
              </a:rPr>
              <a:t>The application must be visually appealing and easy to use</a:t>
            </a:r>
            <a:endParaRPr>
              <a:solidFill>
                <a:srgbClr val="0000DD"/>
              </a:solidFill>
            </a:endParaRPr>
          </a:p>
          <a:p>
            <a:pPr marL="457200" marR="0" lvl="0" indent="-342900" algn="l" rtl="0">
              <a:lnSpc>
                <a:spcPct val="115000"/>
              </a:lnSpc>
              <a:spcBef>
                <a:spcPts val="0"/>
              </a:spcBef>
              <a:spcAft>
                <a:spcPts val="0"/>
              </a:spcAft>
              <a:buClr>
                <a:srgbClr val="0000DD"/>
              </a:buClr>
              <a:buSzPts val="1800"/>
              <a:buChar char="●"/>
            </a:pPr>
            <a:r>
              <a:rPr lang="en">
                <a:solidFill>
                  <a:srgbClr val="0000DD"/>
                </a:solidFill>
              </a:rPr>
              <a:t>Crowd sourcing of user data</a:t>
            </a:r>
            <a:endParaRPr>
              <a:solidFill>
                <a:srgbClr val="0000DD"/>
              </a:solidFill>
            </a:endParaRPr>
          </a:p>
          <a:p>
            <a:pPr marL="457200" marR="0" lvl="0" indent="-342900" algn="l" rtl="0">
              <a:lnSpc>
                <a:spcPct val="115000"/>
              </a:lnSpc>
              <a:spcBef>
                <a:spcPts val="0"/>
              </a:spcBef>
              <a:spcAft>
                <a:spcPts val="0"/>
              </a:spcAft>
              <a:buClr>
                <a:srgbClr val="0000DD"/>
              </a:buClr>
              <a:buSzPts val="1800"/>
              <a:buChar char="●"/>
            </a:pPr>
            <a:r>
              <a:rPr lang="en">
                <a:solidFill>
                  <a:srgbClr val="0000DD"/>
                </a:solidFill>
              </a:rPr>
              <a:t>Minimal device impact</a:t>
            </a: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p:txBody>
      </p:sp>
      <p:sp>
        <p:nvSpPr>
          <p:cNvPr id="223" name="Shape 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xEl>
                                              <p:pRg st="1" end="1"/>
                                            </p:txEl>
                                          </p:spTgt>
                                        </p:tgtEl>
                                        <p:attrNameLst>
                                          <p:attrName>style.visibility</p:attrName>
                                        </p:attrNameLst>
                                      </p:cBhvr>
                                      <p:to>
                                        <p:strVal val="visible"/>
                                      </p:to>
                                    </p:set>
                                    <p:animEffect transition="in" filter="fade">
                                      <p:cBhvr>
                                        <p:cTn id="7" dur="1000"/>
                                        <p:tgtEl>
                                          <p:spTgt spid="2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xEl>
                                              <p:pRg st="2" end="2"/>
                                            </p:txEl>
                                          </p:spTgt>
                                        </p:tgtEl>
                                        <p:attrNameLst>
                                          <p:attrName>style.visibility</p:attrName>
                                        </p:attrNameLst>
                                      </p:cBhvr>
                                      <p:to>
                                        <p:strVal val="visible"/>
                                      </p:to>
                                    </p:set>
                                    <p:animEffect transition="in" filter="fade">
                                      <p:cBhvr>
                                        <p:cTn id="12" dur="1000"/>
                                        <p:tgtEl>
                                          <p:spTgt spid="2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xEl>
                                              <p:pRg st="3" end="3"/>
                                            </p:txEl>
                                          </p:spTgt>
                                        </p:tgtEl>
                                        <p:attrNameLst>
                                          <p:attrName>style.visibility</p:attrName>
                                        </p:attrNameLst>
                                      </p:cBhvr>
                                      <p:to>
                                        <p:strVal val="visible"/>
                                      </p:to>
                                    </p:set>
                                    <p:animEffect transition="in" filter="fade">
                                      <p:cBhvr>
                                        <p:cTn id="17" dur="1000"/>
                                        <p:tgtEl>
                                          <p:spTgt spid="2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
                                            <p:txEl>
                                              <p:pRg st="4" end="4"/>
                                            </p:txEl>
                                          </p:spTgt>
                                        </p:tgtEl>
                                        <p:attrNameLst>
                                          <p:attrName>style.visibility</p:attrName>
                                        </p:attrNameLst>
                                      </p:cBhvr>
                                      <p:to>
                                        <p:strVal val="visible"/>
                                      </p:to>
                                    </p:set>
                                    <p:animEffect transition="in" filter="fade">
                                      <p:cBhvr>
                                        <p:cTn id="22" dur="1000"/>
                                        <p:tgtEl>
                                          <p:spTgt spid="2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2">
                                            <p:txEl>
                                              <p:pRg st="5" end="5"/>
                                            </p:txEl>
                                          </p:spTgt>
                                        </p:tgtEl>
                                        <p:attrNameLst>
                                          <p:attrName>style.visibility</p:attrName>
                                        </p:attrNameLst>
                                      </p:cBhvr>
                                      <p:to>
                                        <p:strVal val="visible"/>
                                      </p:to>
                                    </p:set>
                                    <p:animEffect transition="in" filter="fade">
                                      <p:cBhvr>
                                        <p:cTn id="27" dur="1000"/>
                                        <p:tgtEl>
                                          <p:spTgt spid="2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endParaRPr sz="3000" b="0" i="0" u="none" strike="noStrike" cap="none">
              <a:solidFill>
                <a:srgbClr val="0000DD"/>
              </a:solidFill>
              <a:latin typeface="Roboto Slab"/>
              <a:ea typeface="Roboto Slab"/>
              <a:cs typeface="Roboto Slab"/>
              <a:sym typeface="Roboto Slab"/>
            </a:endParaRPr>
          </a:p>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Architecture Overview</a:t>
            </a:r>
            <a:endParaRPr>
              <a:solidFill>
                <a:srgbClr val="0000DD"/>
              </a:solidFill>
            </a:endParaRPr>
          </a:p>
        </p:txBody>
      </p:sp>
      <p:sp>
        <p:nvSpPr>
          <p:cNvPr id="229" name="Shape 229"/>
          <p:cNvSpPr txBox="1">
            <a:spLocks noGrp="1"/>
          </p:cNvSpPr>
          <p:nvPr>
            <p:ph type="body" idx="1"/>
          </p:nvPr>
        </p:nvSpPr>
        <p:spPr>
          <a:xfrm>
            <a:off x="311700" y="1096775"/>
            <a:ext cx="8520600" cy="3835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457200" marR="0" lvl="0" indent="-342900" algn="l" rtl="0">
              <a:lnSpc>
                <a:spcPct val="115000"/>
              </a:lnSpc>
              <a:spcBef>
                <a:spcPts val="0"/>
              </a:spcBef>
              <a:spcAft>
                <a:spcPts val="0"/>
              </a:spcAft>
              <a:buClr>
                <a:srgbClr val="0000DD"/>
              </a:buClr>
              <a:buSzPts val="1800"/>
              <a:buAutoNum type="arabicPeriod"/>
            </a:pPr>
            <a:r>
              <a:rPr lang="en">
                <a:solidFill>
                  <a:srgbClr val="0000DD"/>
                </a:solidFill>
              </a:rPr>
              <a:t>Backend</a:t>
            </a:r>
            <a:endParaRPr>
              <a:solidFill>
                <a:srgbClr val="0000DD"/>
              </a:solidFill>
            </a:endParaRPr>
          </a:p>
          <a:p>
            <a:pPr marL="914400" marR="0" lvl="1" indent="-317500" algn="l" rtl="0">
              <a:lnSpc>
                <a:spcPct val="115000"/>
              </a:lnSpc>
              <a:spcBef>
                <a:spcPts val="0"/>
              </a:spcBef>
              <a:spcAft>
                <a:spcPts val="0"/>
              </a:spcAft>
              <a:buClr>
                <a:srgbClr val="0000DD"/>
              </a:buClr>
              <a:buSzPts val="1400"/>
              <a:buAutoNum type="alphaLcPeriod"/>
            </a:pPr>
            <a:r>
              <a:rPr lang="en">
                <a:solidFill>
                  <a:srgbClr val="0000DD"/>
                </a:solidFill>
              </a:rPr>
              <a:t>Internal/External code</a:t>
            </a:r>
            <a:endParaRPr>
              <a:solidFill>
                <a:srgbClr val="0000DD"/>
              </a:solidFill>
            </a:endParaRPr>
          </a:p>
          <a:p>
            <a:pPr marL="457200" marR="0" lvl="0" indent="-342900" algn="l" rtl="0">
              <a:lnSpc>
                <a:spcPct val="115000"/>
              </a:lnSpc>
              <a:spcBef>
                <a:spcPts val="0"/>
              </a:spcBef>
              <a:spcAft>
                <a:spcPts val="0"/>
              </a:spcAft>
              <a:buClr>
                <a:srgbClr val="0000DD"/>
              </a:buClr>
              <a:buSzPts val="1800"/>
              <a:buAutoNum type="arabicPeriod"/>
            </a:pPr>
            <a:r>
              <a:rPr lang="en">
                <a:solidFill>
                  <a:srgbClr val="0000DD"/>
                </a:solidFill>
              </a:rPr>
              <a:t>Services</a:t>
            </a:r>
            <a:endParaRPr>
              <a:solidFill>
                <a:srgbClr val="0000DD"/>
              </a:solidFill>
            </a:endParaRPr>
          </a:p>
          <a:p>
            <a:pPr marL="914400" marR="0" lvl="1" indent="-317500" algn="l" rtl="0">
              <a:lnSpc>
                <a:spcPct val="115000"/>
              </a:lnSpc>
              <a:spcBef>
                <a:spcPts val="0"/>
              </a:spcBef>
              <a:spcAft>
                <a:spcPts val="0"/>
              </a:spcAft>
              <a:buClr>
                <a:srgbClr val="0000DD"/>
              </a:buClr>
              <a:buSzPts val="1400"/>
              <a:buAutoNum type="alphaLcPeriod"/>
            </a:pPr>
            <a:r>
              <a:rPr lang="en">
                <a:solidFill>
                  <a:srgbClr val="0000DD"/>
                </a:solidFill>
              </a:rPr>
              <a:t>Features offered to users supported by backend</a:t>
            </a:r>
            <a:endParaRPr>
              <a:solidFill>
                <a:srgbClr val="0000DD"/>
              </a:solidFill>
            </a:endParaRPr>
          </a:p>
          <a:p>
            <a:pPr marL="457200" marR="0" lvl="0" indent="-342900" algn="l" rtl="0">
              <a:lnSpc>
                <a:spcPct val="115000"/>
              </a:lnSpc>
              <a:spcBef>
                <a:spcPts val="0"/>
              </a:spcBef>
              <a:spcAft>
                <a:spcPts val="0"/>
              </a:spcAft>
              <a:buClr>
                <a:srgbClr val="0000DD"/>
              </a:buClr>
              <a:buSzPts val="1800"/>
              <a:buAutoNum type="arabicPeriod"/>
            </a:pPr>
            <a:r>
              <a:rPr lang="en">
                <a:solidFill>
                  <a:srgbClr val="0000DD"/>
                </a:solidFill>
              </a:rPr>
              <a:t>Frontend</a:t>
            </a:r>
            <a:endParaRPr>
              <a:solidFill>
                <a:srgbClr val="0000DD"/>
              </a:solidFill>
            </a:endParaRPr>
          </a:p>
          <a:p>
            <a:pPr marL="914400" marR="0" lvl="1" indent="-317500" algn="l" rtl="0">
              <a:lnSpc>
                <a:spcPct val="115000"/>
              </a:lnSpc>
              <a:spcBef>
                <a:spcPts val="0"/>
              </a:spcBef>
              <a:spcAft>
                <a:spcPts val="0"/>
              </a:spcAft>
              <a:buClr>
                <a:srgbClr val="0000DD"/>
              </a:buClr>
              <a:buSzPts val="1400"/>
              <a:buAutoNum type="alphaLcPeriod"/>
            </a:pPr>
            <a:r>
              <a:rPr lang="en">
                <a:solidFill>
                  <a:srgbClr val="0000DD"/>
                </a:solidFill>
              </a:rPr>
              <a:t>How the users interact with the app</a:t>
            </a: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r>
              <a:rPr lang="en">
                <a:solidFill>
                  <a:srgbClr val="0000DD"/>
                </a:solidFill>
              </a:rPr>
              <a:t>                                                                       </a:t>
            </a: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r>
              <a:rPr lang="en">
                <a:solidFill>
                  <a:srgbClr val="0000DD"/>
                </a:solidFill>
              </a:rPr>
              <a:t>                                                                      Figure 5.</a:t>
            </a:r>
            <a:endParaRPr>
              <a:solidFill>
                <a:srgbClr val="0000DD"/>
              </a:solidFill>
            </a:endParaRPr>
          </a:p>
        </p:txBody>
      </p:sp>
      <p:sp>
        <p:nvSpPr>
          <p:cNvPr id="230" name="Shape 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a:p>
        </p:txBody>
      </p:sp>
      <p:pic>
        <p:nvPicPr>
          <p:cNvPr id="231" name="Shape 231"/>
          <p:cNvPicPr preferRelativeResize="0"/>
          <p:nvPr/>
        </p:nvPicPr>
        <p:blipFill>
          <a:blip r:embed="rId3">
            <a:alphaModFix/>
          </a:blip>
          <a:stretch>
            <a:fillRect/>
          </a:stretch>
        </p:blipFill>
        <p:spPr>
          <a:xfrm>
            <a:off x="5734261" y="107037"/>
            <a:ext cx="2216665" cy="46806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xEl>
                                              <p:pRg st="1" end="1"/>
                                            </p:txEl>
                                          </p:spTgt>
                                        </p:tgtEl>
                                        <p:attrNameLst>
                                          <p:attrName>style.visibility</p:attrName>
                                        </p:attrNameLst>
                                      </p:cBhvr>
                                      <p:to>
                                        <p:strVal val="visible"/>
                                      </p:to>
                                    </p:set>
                                    <p:animEffect transition="in" filter="fade">
                                      <p:cBhvr>
                                        <p:cTn id="7" dur="10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xEl>
                                              <p:pRg st="2" end="2"/>
                                            </p:txEl>
                                          </p:spTgt>
                                        </p:tgtEl>
                                        <p:attrNameLst>
                                          <p:attrName>style.visibility</p:attrName>
                                        </p:attrNameLst>
                                      </p:cBhvr>
                                      <p:to>
                                        <p:strVal val="visible"/>
                                      </p:to>
                                    </p:set>
                                    <p:animEffect transition="in" filter="fade">
                                      <p:cBhvr>
                                        <p:cTn id="12" dur="10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
                                            <p:txEl>
                                              <p:pRg st="3" end="3"/>
                                            </p:txEl>
                                          </p:spTgt>
                                        </p:tgtEl>
                                        <p:attrNameLst>
                                          <p:attrName>style.visibility</p:attrName>
                                        </p:attrNameLst>
                                      </p:cBhvr>
                                      <p:to>
                                        <p:strVal val="visible"/>
                                      </p:to>
                                    </p:set>
                                    <p:animEffect transition="in" filter="fade">
                                      <p:cBhvr>
                                        <p:cTn id="17" dur="1000"/>
                                        <p:tgtEl>
                                          <p:spTgt spid="2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
                                            <p:txEl>
                                              <p:pRg st="4" end="4"/>
                                            </p:txEl>
                                          </p:spTgt>
                                        </p:tgtEl>
                                        <p:attrNameLst>
                                          <p:attrName>style.visibility</p:attrName>
                                        </p:attrNameLst>
                                      </p:cBhvr>
                                      <p:to>
                                        <p:strVal val="visible"/>
                                      </p:to>
                                    </p:set>
                                    <p:animEffect transition="in" filter="fade">
                                      <p:cBhvr>
                                        <p:cTn id="22" dur="1000"/>
                                        <p:tgtEl>
                                          <p:spTgt spid="2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9">
                                            <p:txEl>
                                              <p:pRg st="5" end="5"/>
                                            </p:txEl>
                                          </p:spTgt>
                                        </p:tgtEl>
                                        <p:attrNameLst>
                                          <p:attrName>style.visibility</p:attrName>
                                        </p:attrNameLst>
                                      </p:cBhvr>
                                      <p:to>
                                        <p:strVal val="visible"/>
                                      </p:to>
                                    </p:set>
                                    <p:animEffect transition="in" filter="fade">
                                      <p:cBhvr>
                                        <p:cTn id="27" dur="1000"/>
                                        <p:tgtEl>
                                          <p:spTgt spid="2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9">
                                            <p:txEl>
                                              <p:pRg st="6" end="6"/>
                                            </p:txEl>
                                          </p:spTgt>
                                        </p:tgtEl>
                                        <p:attrNameLst>
                                          <p:attrName>style.visibility</p:attrName>
                                        </p:attrNameLst>
                                      </p:cBhvr>
                                      <p:to>
                                        <p:strVal val="visible"/>
                                      </p:to>
                                    </p:set>
                                    <p:animEffect transition="in" filter="fade">
                                      <p:cBhvr>
                                        <p:cTn id="32" dur="1000"/>
                                        <p:tgtEl>
                                          <p:spTgt spid="2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Imple</a:t>
            </a:r>
            <a:r>
              <a:rPr lang="en">
                <a:solidFill>
                  <a:srgbClr val="0000DD"/>
                </a:solidFill>
              </a:rPr>
              <a:t>mentation Overview</a:t>
            </a:r>
            <a:endParaRPr/>
          </a:p>
        </p:txBody>
      </p:sp>
      <p:sp>
        <p:nvSpPr>
          <p:cNvPr id="237" name="Shape 237"/>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800"/>
              <a:buFont typeface="Roboto"/>
              <a:buNone/>
            </a:pPr>
            <a:r>
              <a:rPr lang="en" sz="1800" b="0" i="0" u="none" strike="noStrike" cap="none">
                <a:solidFill>
                  <a:schemeClr val="dk1"/>
                </a:solidFill>
                <a:latin typeface="Roboto"/>
                <a:ea typeface="Roboto"/>
                <a:cs typeface="Roboto"/>
                <a:sym typeface="Roboto"/>
              </a:rPr>
              <a:t> </a:t>
            </a:r>
            <a:endParaRPr/>
          </a:p>
        </p:txBody>
      </p:sp>
      <p:sp>
        <p:nvSpPr>
          <p:cNvPr id="238" name="Shape 238"/>
          <p:cNvSpPr txBox="1"/>
          <p:nvPr/>
        </p:nvSpPr>
        <p:spPr>
          <a:xfrm>
            <a:off x="387900" y="4663225"/>
            <a:ext cx="1164000" cy="1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DD"/>
              </a:buClr>
              <a:buSzPts val="1400"/>
              <a:buFont typeface="Arial"/>
              <a:buNone/>
            </a:pPr>
            <a:r>
              <a:rPr lang="en" sz="1800" b="0" i="0" u="none" strike="noStrike" cap="none">
                <a:solidFill>
                  <a:srgbClr val="0000DD"/>
                </a:solidFill>
                <a:latin typeface="Arial"/>
                <a:ea typeface="Arial"/>
                <a:cs typeface="Arial"/>
                <a:sym typeface="Arial"/>
              </a:rPr>
              <a:t>Figure </a:t>
            </a:r>
            <a:r>
              <a:rPr lang="en" sz="1800">
                <a:solidFill>
                  <a:srgbClr val="0000DD"/>
                </a:solidFill>
              </a:rPr>
              <a:t>6</a:t>
            </a:r>
            <a:r>
              <a:rPr lang="en" sz="1800" b="0" i="0" u="none" strike="noStrike" cap="none">
                <a:solidFill>
                  <a:srgbClr val="0000DD"/>
                </a:solidFill>
                <a:latin typeface="Arial"/>
                <a:ea typeface="Arial"/>
                <a:cs typeface="Arial"/>
                <a:sym typeface="Arial"/>
              </a:rPr>
              <a:t>.</a:t>
            </a:r>
            <a:endParaRPr sz="1800"/>
          </a:p>
        </p:txBody>
      </p:sp>
      <p:sp>
        <p:nvSpPr>
          <p:cNvPr id="239" name="Shape 2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a:p>
        </p:txBody>
      </p:sp>
      <p:pic>
        <p:nvPicPr>
          <p:cNvPr id="240" name="Shape 240"/>
          <p:cNvPicPr preferRelativeResize="0"/>
          <p:nvPr/>
        </p:nvPicPr>
        <p:blipFill>
          <a:blip r:embed="rId3">
            <a:alphaModFix/>
          </a:blip>
          <a:stretch>
            <a:fillRect/>
          </a:stretch>
        </p:blipFill>
        <p:spPr>
          <a:xfrm>
            <a:off x="0" y="1929413"/>
            <a:ext cx="9143999" cy="20866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Prototype Demo</a:t>
            </a:r>
            <a:endParaRPr/>
          </a:p>
        </p:txBody>
      </p:sp>
      <p:sp>
        <p:nvSpPr>
          <p:cNvPr id="246" name="Shape 246"/>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Clr>
                <a:srgbClr val="0000DD"/>
              </a:buClr>
              <a:buSzPts val="1800"/>
              <a:buFont typeface="Roboto Slab"/>
              <a:buChar char="●"/>
            </a:pPr>
            <a:r>
              <a:rPr lang="en" dirty="0">
                <a:solidFill>
                  <a:srgbClr val="0000DD"/>
                </a:solidFill>
                <a:latin typeface="Roboto Slab"/>
                <a:ea typeface="Roboto Slab"/>
                <a:cs typeface="Roboto Slab"/>
                <a:sym typeface="Roboto Slab"/>
              </a:rPr>
              <a:t>User logs in</a:t>
            </a:r>
            <a:endParaRPr dirty="0">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dirty="0">
                <a:solidFill>
                  <a:srgbClr val="0000DD"/>
                </a:solidFill>
                <a:latin typeface="Roboto Slab"/>
                <a:ea typeface="Roboto Slab"/>
                <a:cs typeface="Roboto Slab"/>
                <a:sym typeface="Roboto Slab"/>
              </a:rPr>
              <a:t>User creates a new list</a:t>
            </a:r>
            <a:endParaRPr dirty="0">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dirty="0">
                <a:solidFill>
                  <a:srgbClr val="0000DD"/>
                </a:solidFill>
                <a:latin typeface="Roboto Slab"/>
                <a:ea typeface="Roboto Slab"/>
                <a:cs typeface="Roboto Slab"/>
                <a:sym typeface="Roboto Slab"/>
              </a:rPr>
              <a:t>User adds items to list</a:t>
            </a:r>
            <a:endParaRPr dirty="0">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dirty="0">
                <a:solidFill>
                  <a:srgbClr val="0000DD"/>
                </a:solidFill>
                <a:latin typeface="Roboto Slab"/>
                <a:ea typeface="Roboto Slab"/>
                <a:cs typeface="Roboto Slab"/>
                <a:sym typeface="Roboto Slab"/>
              </a:rPr>
              <a:t>User enters into shopping mode</a:t>
            </a:r>
            <a:endParaRPr dirty="0">
              <a:solidFill>
                <a:srgbClr val="0000DD"/>
              </a:solidFill>
              <a:latin typeface="Roboto Slab"/>
              <a:ea typeface="Roboto Slab"/>
              <a:cs typeface="Roboto Slab"/>
              <a:sym typeface="Roboto Slab"/>
            </a:endParaRPr>
          </a:p>
          <a:p>
            <a:pPr marL="0" lvl="0" indent="0" rtl="0">
              <a:spcBef>
                <a:spcPts val="0"/>
              </a:spcBef>
              <a:spcAft>
                <a:spcPts val="0"/>
              </a:spcAft>
              <a:buClr>
                <a:srgbClr val="000000"/>
              </a:buClr>
              <a:buSzPts val="1100"/>
              <a:buFont typeface="Arial"/>
              <a:buNone/>
            </a:pPr>
            <a:endParaRPr dirty="0">
              <a:solidFill>
                <a:srgbClr val="0000DD"/>
              </a:solidFill>
              <a:latin typeface="Roboto Slab"/>
              <a:ea typeface="Roboto Slab"/>
              <a:cs typeface="Roboto Slab"/>
              <a:sym typeface="Roboto Slab"/>
            </a:endParaRPr>
          </a:p>
          <a:p>
            <a:pPr marL="0" lvl="0" indent="0" rtl="0">
              <a:spcBef>
                <a:spcPts val="0"/>
              </a:spcBef>
              <a:spcAft>
                <a:spcPts val="0"/>
              </a:spcAft>
              <a:buNone/>
            </a:pPr>
            <a:endParaRPr dirty="0"/>
          </a:p>
        </p:txBody>
      </p:sp>
      <p:sp>
        <p:nvSpPr>
          <p:cNvPr id="247" name="Shape 247"/>
          <p:cNvSpPr txBox="1"/>
          <p:nvPr/>
        </p:nvSpPr>
        <p:spPr>
          <a:xfrm>
            <a:off x="1304650" y="4617875"/>
            <a:ext cx="1164000" cy="1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DD"/>
              </a:buClr>
              <a:buSzPts val="1400"/>
              <a:buFont typeface="Arial"/>
              <a:buNone/>
            </a:pPr>
            <a:endParaRPr/>
          </a:p>
        </p:txBody>
      </p:sp>
      <p:sp>
        <p:nvSpPr>
          <p:cNvPr id="248" name="Shape 2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a:p>
        </p:txBody>
      </p:sp>
      <p:sp>
        <p:nvSpPr>
          <p:cNvPr id="249" name="Shape 249"/>
          <p:cNvSpPr txBox="1"/>
          <p:nvPr/>
        </p:nvSpPr>
        <p:spPr>
          <a:xfrm>
            <a:off x="2104150" y="4564175"/>
            <a:ext cx="1473000" cy="28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solidFill>
                <a:srgbClr val="0000DD"/>
              </a:solidFill>
            </a:endParaRPr>
          </a:p>
        </p:txBody>
      </p:sp>
      <p:pic>
        <p:nvPicPr>
          <p:cNvPr id="2" name="ScreenshotCapture_2018_04_26_21_24_14_961">
            <a:hlinkClick r:id="" action="ppaction://media"/>
            <a:extLst>
              <a:ext uri="{FF2B5EF4-FFF2-40B4-BE49-F238E27FC236}">
                <a16:creationId xmlns:a16="http://schemas.microsoft.com/office/drawing/2014/main" id="{618D83EF-8F23-495E-8886-CC183C0920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4674" y="651395"/>
            <a:ext cx="2160992" cy="3840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Challenges and Resolutions</a:t>
            </a:r>
            <a:endParaRPr/>
          </a:p>
        </p:txBody>
      </p:sp>
      <p:sp>
        <p:nvSpPr>
          <p:cNvPr id="256" name="Shape 256"/>
          <p:cNvSpPr txBox="1">
            <a:spLocks noGrp="1"/>
          </p:cNvSpPr>
          <p:nvPr>
            <p:ph type="body" idx="1"/>
          </p:nvPr>
        </p:nvSpPr>
        <p:spPr>
          <a:xfrm>
            <a:off x="387900" y="1485249"/>
            <a:ext cx="8368200" cy="3078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DD"/>
              </a:buClr>
              <a:buSzPts val="1800"/>
              <a:buFont typeface="Roboto Slab"/>
              <a:buChar char="●"/>
            </a:pPr>
            <a:r>
              <a:rPr lang="en">
                <a:solidFill>
                  <a:srgbClr val="0000DD"/>
                </a:solidFill>
                <a:latin typeface="Roboto Slab"/>
                <a:ea typeface="Roboto Slab"/>
                <a:cs typeface="Roboto Slab"/>
                <a:sym typeface="Roboto Slab"/>
              </a:rPr>
              <a:t>Cross-platform Development</a:t>
            </a:r>
            <a:endParaRPr>
              <a:solidFill>
                <a:srgbClr val="0000DD"/>
              </a:solidFill>
              <a:latin typeface="Roboto Slab"/>
              <a:ea typeface="Roboto Slab"/>
              <a:cs typeface="Roboto Slab"/>
              <a:sym typeface="Roboto Slab"/>
            </a:endParaRPr>
          </a:p>
          <a:p>
            <a:pPr marL="0" marR="0" lvl="0" indent="0" algn="l" rtl="0">
              <a:lnSpc>
                <a:spcPct val="115000"/>
              </a:lnSpc>
              <a:spcBef>
                <a:spcPts val="0"/>
              </a:spcBef>
              <a:spcAft>
                <a:spcPts val="0"/>
              </a:spcAft>
              <a:buNone/>
            </a:pPr>
            <a:endParaRPr>
              <a:solidFill>
                <a:srgbClr val="0000DD"/>
              </a:solidFill>
              <a:latin typeface="Roboto Slab"/>
              <a:ea typeface="Roboto Slab"/>
              <a:cs typeface="Roboto Slab"/>
              <a:sym typeface="Roboto Slab"/>
            </a:endParaRPr>
          </a:p>
          <a:p>
            <a:pPr marL="457200" marR="0" lvl="0" indent="-342900" algn="l" rtl="0">
              <a:lnSpc>
                <a:spcPct val="115000"/>
              </a:lnSpc>
              <a:spcBef>
                <a:spcPts val="0"/>
              </a:spcBef>
              <a:spcAft>
                <a:spcPts val="0"/>
              </a:spcAft>
              <a:buClr>
                <a:srgbClr val="0000DD"/>
              </a:buClr>
              <a:buSzPts val="1800"/>
              <a:buFont typeface="Roboto Slab"/>
              <a:buChar char="●"/>
            </a:pPr>
            <a:r>
              <a:rPr lang="en">
                <a:solidFill>
                  <a:srgbClr val="0000DD"/>
                </a:solidFill>
                <a:latin typeface="Roboto Slab"/>
                <a:ea typeface="Roboto Slab"/>
                <a:cs typeface="Roboto Slab"/>
                <a:sym typeface="Roboto Slab"/>
              </a:rPr>
              <a:t>Custom Geolocation</a:t>
            </a:r>
            <a:endParaRPr>
              <a:solidFill>
                <a:srgbClr val="0000DD"/>
              </a:solidFill>
              <a:latin typeface="Roboto Slab"/>
              <a:ea typeface="Roboto Slab"/>
              <a:cs typeface="Roboto Slab"/>
              <a:sym typeface="Roboto Slab"/>
            </a:endParaRPr>
          </a:p>
          <a:p>
            <a:pPr marL="0" marR="0" lvl="0" indent="0" algn="l" rtl="0">
              <a:lnSpc>
                <a:spcPct val="115000"/>
              </a:lnSpc>
              <a:spcBef>
                <a:spcPts val="0"/>
              </a:spcBef>
              <a:spcAft>
                <a:spcPts val="0"/>
              </a:spcAft>
              <a:buNone/>
            </a:pPr>
            <a:endParaRPr>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a:solidFill>
                  <a:srgbClr val="0000DD"/>
                </a:solidFill>
                <a:latin typeface="Roboto Slab"/>
                <a:ea typeface="Roboto Slab"/>
                <a:cs typeface="Roboto Slab"/>
                <a:sym typeface="Roboto Slab"/>
              </a:rPr>
              <a:t>Ambitious Features</a:t>
            </a:r>
            <a:endParaRPr>
              <a:solidFill>
                <a:srgbClr val="0000DD"/>
              </a:solidFill>
              <a:latin typeface="Roboto Slab"/>
              <a:ea typeface="Roboto Slab"/>
              <a:cs typeface="Roboto Slab"/>
              <a:sym typeface="Roboto Slab"/>
            </a:endParaRPr>
          </a:p>
          <a:p>
            <a:pPr marL="0" marR="0" lvl="0" indent="0" algn="l" rtl="0">
              <a:lnSpc>
                <a:spcPct val="115000"/>
              </a:lnSpc>
              <a:spcBef>
                <a:spcPts val="0"/>
              </a:spcBef>
              <a:spcAft>
                <a:spcPts val="0"/>
              </a:spcAft>
              <a:buNone/>
            </a:pPr>
            <a:endParaRPr>
              <a:solidFill>
                <a:srgbClr val="0000DD"/>
              </a:solidFill>
              <a:latin typeface="Roboto Slab"/>
              <a:ea typeface="Roboto Slab"/>
              <a:cs typeface="Roboto Slab"/>
              <a:sym typeface="Roboto Slab"/>
            </a:endParaRPr>
          </a:p>
        </p:txBody>
      </p:sp>
      <p:sp>
        <p:nvSpPr>
          <p:cNvPr id="257" name="Shape 2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a:p>
        </p:txBody>
      </p:sp>
      <p:pic>
        <p:nvPicPr>
          <p:cNvPr id="258" name="Shape 258"/>
          <p:cNvPicPr preferRelativeResize="0"/>
          <p:nvPr/>
        </p:nvPicPr>
        <p:blipFill>
          <a:blip r:embed="rId3">
            <a:alphaModFix/>
          </a:blip>
          <a:stretch>
            <a:fillRect/>
          </a:stretch>
        </p:blipFill>
        <p:spPr>
          <a:xfrm>
            <a:off x="5939500" y="458013"/>
            <a:ext cx="2034275" cy="2034275"/>
          </a:xfrm>
          <a:prstGeom prst="rect">
            <a:avLst/>
          </a:prstGeom>
          <a:noFill/>
          <a:ln>
            <a:noFill/>
          </a:ln>
        </p:spPr>
      </p:pic>
      <p:pic>
        <p:nvPicPr>
          <p:cNvPr id="259" name="Shape 259"/>
          <p:cNvPicPr preferRelativeResize="0"/>
          <p:nvPr/>
        </p:nvPicPr>
        <p:blipFill>
          <a:blip r:embed="rId4">
            <a:alphaModFix/>
          </a:blip>
          <a:stretch>
            <a:fillRect/>
          </a:stretch>
        </p:blipFill>
        <p:spPr>
          <a:xfrm>
            <a:off x="1313075" y="3426088"/>
            <a:ext cx="1387950" cy="1387950"/>
          </a:xfrm>
          <a:prstGeom prst="rect">
            <a:avLst/>
          </a:prstGeom>
          <a:noFill/>
          <a:ln>
            <a:noFill/>
          </a:ln>
        </p:spPr>
      </p:pic>
      <p:pic>
        <p:nvPicPr>
          <p:cNvPr id="260" name="Shape 260"/>
          <p:cNvPicPr preferRelativeResize="0"/>
          <p:nvPr/>
        </p:nvPicPr>
        <p:blipFill>
          <a:blip r:embed="rId5">
            <a:alphaModFix/>
          </a:blip>
          <a:stretch>
            <a:fillRect/>
          </a:stretch>
        </p:blipFill>
        <p:spPr>
          <a:xfrm>
            <a:off x="4916134" y="2779775"/>
            <a:ext cx="3057640" cy="2034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Schedule</a:t>
            </a:r>
            <a:endParaRPr/>
          </a:p>
        </p:txBody>
      </p:sp>
      <p:sp>
        <p:nvSpPr>
          <p:cNvPr id="266" name="Shape 2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a:p>
        </p:txBody>
      </p:sp>
      <p:sp>
        <p:nvSpPr>
          <p:cNvPr id="267" name="Shape 267"/>
          <p:cNvSpPr txBox="1"/>
          <p:nvPr/>
        </p:nvSpPr>
        <p:spPr>
          <a:xfrm>
            <a:off x="2408425" y="4269625"/>
            <a:ext cx="4259100" cy="39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3000"/>
              <a:buFont typeface="Roboto Slab"/>
              <a:buNone/>
            </a:pPr>
            <a:r>
              <a:rPr lang="en" sz="1800">
                <a:solidFill>
                  <a:srgbClr val="0000DD"/>
                </a:solidFill>
                <a:latin typeface="Roboto Slab"/>
                <a:ea typeface="Roboto Slab"/>
                <a:cs typeface="Roboto Slab"/>
                <a:sym typeface="Roboto Slab"/>
              </a:rPr>
              <a:t>“Always make time for Murphy . . . “</a:t>
            </a:r>
            <a:endParaRPr sz="1800"/>
          </a:p>
        </p:txBody>
      </p:sp>
      <p:pic>
        <p:nvPicPr>
          <p:cNvPr id="268" name="Shape 268"/>
          <p:cNvPicPr preferRelativeResize="0"/>
          <p:nvPr/>
        </p:nvPicPr>
        <p:blipFill>
          <a:blip r:embed="rId3">
            <a:alphaModFix/>
          </a:blip>
          <a:stretch>
            <a:fillRect/>
          </a:stretch>
        </p:blipFill>
        <p:spPr>
          <a:xfrm>
            <a:off x="161338" y="1391775"/>
            <a:ext cx="8821326" cy="28196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Testing</a:t>
            </a:r>
            <a:endParaRPr/>
          </a:p>
        </p:txBody>
      </p:sp>
      <p:sp>
        <p:nvSpPr>
          <p:cNvPr id="274" name="Shape 2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a:p>
        </p:txBody>
      </p:sp>
      <p:sp>
        <p:nvSpPr>
          <p:cNvPr id="275" name="Shape 275"/>
          <p:cNvSpPr txBox="1"/>
          <p:nvPr/>
        </p:nvSpPr>
        <p:spPr>
          <a:xfrm>
            <a:off x="551100" y="1653275"/>
            <a:ext cx="7979400" cy="30099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Clr>
                <a:srgbClr val="0000DD"/>
              </a:buClr>
              <a:buSzPts val="1800"/>
              <a:buFont typeface="Roboto Slab"/>
              <a:buChar char="●"/>
            </a:pPr>
            <a:r>
              <a:rPr lang="en" sz="1800">
                <a:solidFill>
                  <a:srgbClr val="0000DD"/>
                </a:solidFill>
                <a:latin typeface="Roboto Slab"/>
                <a:ea typeface="Roboto Slab"/>
                <a:cs typeface="Roboto Slab"/>
                <a:sym typeface="Roboto Slab"/>
              </a:rPr>
              <a:t>Intuitive</a:t>
            </a:r>
            <a:endParaRPr sz="1800">
              <a:solidFill>
                <a:srgbClr val="0000DD"/>
              </a:solidFill>
              <a:latin typeface="Roboto Slab"/>
              <a:ea typeface="Roboto Slab"/>
              <a:cs typeface="Roboto Slab"/>
              <a:sym typeface="Roboto Slab"/>
            </a:endParaRPr>
          </a:p>
          <a:p>
            <a:pPr marL="0" lvl="0" indent="0" rtl="0">
              <a:spcBef>
                <a:spcPts val="0"/>
              </a:spcBef>
              <a:spcAft>
                <a:spcPts val="0"/>
              </a:spcAft>
              <a:buNone/>
            </a:pPr>
            <a:endParaRPr sz="1800">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sz="1800">
                <a:solidFill>
                  <a:srgbClr val="0000DD"/>
                </a:solidFill>
                <a:latin typeface="Roboto Slab"/>
                <a:ea typeface="Roboto Slab"/>
                <a:cs typeface="Roboto Slab"/>
                <a:sym typeface="Roboto Slab"/>
              </a:rPr>
              <a:t>Responsive</a:t>
            </a:r>
            <a:endParaRPr sz="1800">
              <a:solidFill>
                <a:srgbClr val="0000DD"/>
              </a:solidFill>
              <a:latin typeface="Roboto Slab"/>
              <a:ea typeface="Roboto Slab"/>
              <a:cs typeface="Roboto Slab"/>
              <a:sym typeface="Roboto Slab"/>
            </a:endParaRPr>
          </a:p>
          <a:p>
            <a:pPr marL="0" lvl="0" indent="0" rtl="0">
              <a:spcBef>
                <a:spcPts val="0"/>
              </a:spcBef>
              <a:spcAft>
                <a:spcPts val="0"/>
              </a:spcAft>
              <a:buNone/>
            </a:pPr>
            <a:endParaRPr sz="1800">
              <a:solidFill>
                <a:srgbClr val="0000DD"/>
              </a:solidFill>
              <a:latin typeface="Roboto Slab"/>
              <a:ea typeface="Roboto Slab"/>
              <a:cs typeface="Roboto Slab"/>
              <a:sym typeface="Roboto Slab"/>
            </a:endParaRPr>
          </a:p>
          <a:p>
            <a:pPr marL="457200" lvl="0" indent="-342900" rtl="0">
              <a:spcBef>
                <a:spcPts val="0"/>
              </a:spcBef>
              <a:spcAft>
                <a:spcPts val="0"/>
              </a:spcAft>
              <a:buClr>
                <a:srgbClr val="0000DD"/>
              </a:buClr>
              <a:buSzPts val="1800"/>
              <a:buFont typeface="Roboto Slab"/>
              <a:buChar char="●"/>
            </a:pPr>
            <a:r>
              <a:rPr lang="en" sz="1800">
                <a:solidFill>
                  <a:srgbClr val="0000DD"/>
                </a:solidFill>
                <a:latin typeface="Roboto Slab"/>
                <a:ea typeface="Roboto Slab"/>
                <a:cs typeface="Roboto Slab"/>
                <a:sym typeface="Roboto Slab"/>
              </a:rPr>
              <a:t>Attractive</a:t>
            </a:r>
            <a:endParaRPr sz="1800">
              <a:solidFill>
                <a:srgbClr val="0000DD"/>
              </a:solidFill>
              <a:latin typeface="Roboto Slab"/>
              <a:ea typeface="Roboto Slab"/>
              <a:cs typeface="Roboto Slab"/>
              <a:sym typeface="Roboto Slab"/>
            </a:endParaRPr>
          </a:p>
        </p:txBody>
      </p:sp>
      <p:sp>
        <p:nvSpPr>
          <p:cNvPr id="276" name="Shape 276"/>
          <p:cNvSpPr txBox="1"/>
          <p:nvPr/>
        </p:nvSpPr>
        <p:spPr>
          <a:xfrm>
            <a:off x="6327450" y="1078550"/>
            <a:ext cx="2693700" cy="2738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rgbClr val="0000DD"/>
                </a:solidFill>
                <a:latin typeface="Roboto Slab"/>
                <a:ea typeface="Roboto Slab"/>
                <a:cs typeface="Roboto Slab"/>
                <a:sym typeface="Roboto Slab"/>
              </a:rPr>
              <a:t>“So easy to use, they won’t want to put it down.”</a:t>
            </a:r>
            <a:endParaRPr>
              <a:latin typeface="Roboto Slab"/>
              <a:ea typeface="Roboto Slab"/>
              <a:cs typeface="Roboto Slab"/>
              <a:sym typeface="Roboto Slab"/>
            </a:endParaRPr>
          </a:p>
        </p:txBody>
      </p:sp>
      <p:pic>
        <p:nvPicPr>
          <p:cNvPr id="277" name="Shape 277"/>
          <p:cNvPicPr preferRelativeResize="0"/>
          <p:nvPr/>
        </p:nvPicPr>
        <p:blipFill>
          <a:blip r:embed="rId3">
            <a:alphaModFix/>
          </a:blip>
          <a:stretch>
            <a:fillRect/>
          </a:stretch>
        </p:blipFill>
        <p:spPr>
          <a:xfrm>
            <a:off x="2365575" y="590813"/>
            <a:ext cx="3961875" cy="3961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Results</a:t>
            </a:r>
            <a:endParaRPr/>
          </a:p>
        </p:txBody>
      </p:sp>
      <p:sp>
        <p:nvSpPr>
          <p:cNvPr id="283" name="Shape 283"/>
          <p:cNvSpPr txBox="1">
            <a:spLocks noGrp="1"/>
          </p:cNvSpPr>
          <p:nvPr>
            <p:ph type="body" idx="1"/>
          </p:nvPr>
        </p:nvSpPr>
        <p:spPr>
          <a:xfrm>
            <a:off x="387900" y="1485249"/>
            <a:ext cx="8368200" cy="3078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DD"/>
              </a:buClr>
              <a:buSzPts val="1800"/>
              <a:buFont typeface="Roboto"/>
              <a:buChar char="●"/>
            </a:pPr>
            <a:r>
              <a:rPr lang="en">
                <a:solidFill>
                  <a:srgbClr val="0000DD"/>
                </a:solidFill>
              </a:rPr>
              <a:t>Eye-opening Discoveries</a:t>
            </a:r>
            <a:endParaRPr>
              <a:solidFill>
                <a:srgbClr val="0000DD"/>
              </a:solidFill>
            </a:endParaRPr>
          </a:p>
          <a:p>
            <a:pPr marL="0" marR="0" lvl="0" indent="0" algn="l" rtl="0">
              <a:lnSpc>
                <a:spcPct val="115000"/>
              </a:lnSpc>
              <a:spcBef>
                <a:spcPts val="0"/>
              </a:spcBef>
              <a:spcAft>
                <a:spcPts val="0"/>
              </a:spcAft>
              <a:buNone/>
            </a:pPr>
            <a:endParaRPr>
              <a:solidFill>
                <a:srgbClr val="0000DD"/>
              </a:solidFill>
            </a:endParaRPr>
          </a:p>
          <a:p>
            <a:pPr marL="457200" lvl="0" indent="-342900" rtl="0">
              <a:spcBef>
                <a:spcPts val="0"/>
              </a:spcBef>
              <a:spcAft>
                <a:spcPts val="0"/>
              </a:spcAft>
              <a:buClr>
                <a:srgbClr val="0000DD"/>
              </a:buClr>
              <a:buSzPts val="1800"/>
              <a:buChar char="●"/>
            </a:pPr>
            <a:r>
              <a:rPr lang="en">
                <a:solidFill>
                  <a:srgbClr val="0000DD"/>
                </a:solidFill>
              </a:rPr>
              <a:t>Deployment Barriers</a:t>
            </a:r>
            <a:endParaRPr>
              <a:solidFill>
                <a:srgbClr val="0000DD"/>
              </a:solidFill>
            </a:endParaRPr>
          </a:p>
          <a:p>
            <a:pPr marL="0" lvl="0" indent="0" rtl="0">
              <a:spcBef>
                <a:spcPts val="0"/>
              </a:spcBef>
              <a:spcAft>
                <a:spcPts val="0"/>
              </a:spcAft>
              <a:buNone/>
            </a:pPr>
            <a:endParaRPr>
              <a:solidFill>
                <a:srgbClr val="0000DD"/>
              </a:solidFill>
            </a:endParaRPr>
          </a:p>
          <a:p>
            <a:pPr marL="457200" lvl="0" indent="-342900" rtl="0">
              <a:spcBef>
                <a:spcPts val="0"/>
              </a:spcBef>
              <a:spcAft>
                <a:spcPts val="0"/>
              </a:spcAft>
              <a:buClr>
                <a:srgbClr val="0000DD"/>
              </a:buClr>
              <a:buSzPts val="1800"/>
              <a:buChar char="●"/>
            </a:pPr>
            <a:r>
              <a:rPr lang="en">
                <a:solidFill>
                  <a:srgbClr val="0000DD"/>
                </a:solidFill>
              </a:rPr>
              <a:t>Experience Varies by Device</a:t>
            </a:r>
            <a:endParaRPr>
              <a:solidFill>
                <a:srgbClr val="0000DD"/>
              </a:solidFill>
            </a:endParaRPr>
          </a:p>
          <a:p>
            <a:pPr marL="0" marR="0" lvl="0" indent="0" algn="l" rtl="0">
              <a:lnSpc>
                <a:spcPct val="115000"/>
              </a:lnSpc>
              <a:spcBef>
                <a:spcPts val="0"/>
              </a:spcBef>
              <a:spcAft>
                <a:spcPts val="0"/>
              </a:spcAft>
              <a:buNone/>
            </a:pPr>
            <a:endParaRPr>
              <a:solidFill>
                <a:srgbClr val="0000DD"/>
              </a:solidFill>
            </a:endParaRPr>
          </a:p>
        </p:txBody>
      </p:sp>
      <p:sp>
        <p:nvSpPr>
          <p:cNvPr id="284" name="Shape 2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a:p>
        </p:txBody>
      </p:sp>
      <p:pic>
        <p:nvPicPr>
          <p:cNvPr id="285" name="Shape 285"/>
          <p:cNvPicPr preferRelativeResize="0"/>
          <p:nvPr/>
        </p:nvPicPr>
        <p:blipFill>
          <a:blip r:embed="rId3">
            <a:alphaModFix/>
          </a:blip>
          <a:stretch>
            <a:fillRect/>
          </a:stretch>
        </p:blipFill>
        <p:spPr>
          <a:xfrm>
            <a:off x="4964291" y="3853766"/>
            <a:ext cx="2217276" cy="742450"/>
          </a:xfrm>
          <a:prstGeom prst="rect">
            <a:avLst/>
          </a:prstGeom>
          <a:noFill/>
          <a:ln>
            <a:noFill/>
          </a:ln>
        </p:spPr>
      </p:pic>
      <p:sp>
        <p:nvSpPr>
          <p:cNvPr id="286" name="Shape 286"/>
          <p:cNvSpPr txBox="1"/>
          <p:nvPr/>
        </p:nvSpPr>
        <p:spPr>
          <a:xfrm>
            <a:off x="4964300" y="3460175"/>
            <a:ext cx="578400" cy="39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rPr>
              <a:t>NOT</a:t>
            </a:r>
            <a:endParaRPr b="1">
              <a:solidFill>
                <a:srgbClr val="FF0000"/>
              </a:solidFill>
            </a:endParaRPr>
          </a:p>
        </p:txBody>
      </p:sp>
      <p:pic>
        <p:nvPicPr>
          <p:cNvPr id="287" name="Shape 287"/>
          <p:cNvPicPr preferRelativeResize="0"/>
          <p:nvPr/>
        </p:nvPicPr>
        <p:blipFill>
          <a:blip r:embed="rId4">
            <a:alphaModFix/>
          </a:blip>
          <a:stretch>
            <a:fillRect/>
          </a:stretch>
        </p:blipFill>
        <p:spPr>
          <a:xfrm>
            <a:off x="4964288" y="759301"/>
            <a:ext cx="2217275" cy="2217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Future Plans</a:t>
            </a:r>
            <a:endParaRPr/>
          </a:p>
        </p:txBody>
      </p:sp>
      <p:sp>
        <p:nvSpPr>
          <p:cNvPr id="293" name="Shape 293"/>
          <p:cNvSpPr txBox="1">
            <a:spLocks noGrp="1"/>
          </p:cNvSpPr>
          <p:nvPr>
            <p:ph type="body" idx="1"/>
          </p:nvPr>
        </p:nvSpPr>
        <p:spPr>
          <a:xfrm>
            <a:off x="387900" y="1485249"/>
            <a:ext cx="8368200" cy="3078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DD"/>
              </a:buClr>
              <a:buSzPts val="1800"/>
              <a:buFont typeface="Roboto"/>
              <a:buChar char="●"/>
            </a:pPr>
            <a:r>
              <a:rPr lang="en">
                <a:solidFill>
                  <a:srgbClr val="0000DD"/>
                </a:solidFill>
              </a:rPr>
              <a:t>Path finding service that shows user’s the fastest way to obtain groceries</a:t>
            </a:r>
            <a:endParaRPr>
              <a:solidFill>
                <a:srgbClr val="0000DD"/>
              </a:solidFill>
            </a:endParaRPr>
          </a:p>
          <a:p>
            <a:pPr marL="0" marR="0" lvl="0" indent="0" algn="l" rtl="0">
              <a:lnSpc>
                <a:spcPct val="115000"/>
              </a:lnSpc>
              <a:spcBef>
                <a:spcPts val="0"/>
              </a:spcBef>
              <a:spcAft>
                <a:spcPts val="0"/>
              </a:spcAft>
              <a:buNone/>
            </a:pPr>
            <a:endParaRPr>
              <a:solidFill>
                <a:srgbClr val="0000DD"/>
              </a:solidFill>
            </a:endParaRPr>
          </a:p>
          <a:p>
            <a:pPr marL="457200" lvl="0" indent="-342900" rtl="0">
              <a:spcBef>
                <a:spcPts val="0"/>
              </a:spcBef>
              <a:spcAft>
                <a:spcPts val="0"/>
              </a:spcAft>
              <a:buClr>
                <a:srgbClr val="0000DD"/>
              </a:buClr>
              <a:buSzPts val="1800"/>
              <a:buChar char="●"/>
            </a:pPr>
            <a:r>
              <a:rPr lang="en">
                <a:solidFill>
                  <a:srgbClr val="0000DD"/>
                </a:solidFill>
              </a:rPr>
              <a:t>Navigation to the nearest store with the best prices</a:t>
            </a:r>
            <a:endParaRPr>
              <a:solidFill>
                <a:srgbClr val="0000DD"/>
              </a:solidFill>
            </a:endParaRPr>
          </a:p>
          <a:p>
            <a:pPr marL="0" lvl="0" indent="0" rtl="0">
              <a:spcBef>
                <a:spcPts val="0"/>
              </a:spcBef>
              <a:spcAft>
                <a:spcPts val="0"/>
              </a:spcAft>
              <a:buNone/>
            </a:pPr>
            <a:endParaRPr>
              <a:solidFill>
                <a:srgbClr val="0000DD"/>
              </a:solidFill>
            </a:endParaRPr>
          </a:p>
          <a:p>
            <a:pPr marL="0" lvl="0" indent="0" rtl="0">
              <a:spcBef>
                <a:spcPts val="0"/>
              </a:spcBef>
              <a:spcAft>
                <a:spcPts val="0"/>
              </a:spcAft>
              <a:buNone/>
            </a:pPr>
            <a:endParaRPr>
              <a:solidFill>
                <a:srgbClr val="0000DD"/>
              </a:solidFill>
            </a:endParaRPr>
          </a:p>
          <a:p>
            <a:pPr marL="0" marR="0" lvl="0" indent="0" algn="l" rtl="0">
              <a:lnSpc>
                <a:spcPct val="115000"/>
              </a:lnSpc>
              <a:spcBef>
                <a:spcPts val="0"/>
              </a:spcBef>
              <a:spcAft>
                <a:spcPts val="0"/>
              </a:spcAft>
              <a:buNone/>
            </a:pPr>
            <a:endParaRPr>
              <a:solidFill>
                <a:srgbClr val="0000DD"/>
              </a:solidFill>
            </a:endParaRPr>
          </a:p>
        </p:txBody>
      </p:sp>
      <p:sp>
        <p:nvSpPr>
          <p:cNvPr id="294" name="Shape 2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Our Team and Mentor</a:t>
            </a:r>
            <a:endParaRPr/>
          </a:p>
        </p:txBody>
      </p:sp>
      <p:sp>
        <p:nvSpPr>
          <p:cNvPr id="117" name="Shape 117"/>
          <p:cNvSpPr txBox="1">
            <a:spLocks noGrp="1"/>
          </p:cNvSpPr>
          <p:nvPr>
            <p:ph type="title"/>
          </p:nvPr>
        </p:nvSpPr>
        <p:spPr>
          <a:xfrm>
            <a:off x="188700" y="1853825"/>
            <a:ext cx="8955300" cy="1217700"/>
          </a:xfrm>
          <a:prstGeom prst="rect">
            <a:avLst/>
          </a:prstGeom>
          <a:noFill/>
          <a:ln>
            <a:noFill/>
          </a:ln>
        </p:spPr>
        <p:txBody>
          <a:bodyPr spcFirstLastPara="1" wrap="square" lIns="91425" tIns="91425" rIns="91425" bIns="91425" anchor="b" anchorCtr="0">
            <a:noAutofit/>
          </a:bodyPr>
          <a:lstStyle/>
          <a:p>
            <a:pPr marL="457200" lvl="0" indent="-342900" rtl="0">
              <a:spcBef>
                <a:spcPts val="0"/>
              </a:spcBef>
              <a:spcAft>
                <a:spcPts val="0"/>
              </a:spcAft>
              <a:buClr>
                <a:srgbClr val="0000DD"/>
              </a:buClr>
              <a:buSzPts val="1800"/>
              <a:buChar char="●"/>
            </a:pPr>
            <a:r>
              <a:rPr lang="en" sz="1800">
                <a:solidFill>
                  <a:srgbClr val="0000DD"/>
                </a:solidFill>
              </a:rPr>
              <a:t>Christopher Simcox - Database/Connections Lead</a:t>
            </a:r>
            <a:endParaRPr sz="1800">
              <a:solidFill>
                <a:srgbClr val="0000DD"/>
              </a:solidFill>
            </a:endParaRPr>
          </a:p>
          <a:p>
            <a:pPr marL="457200" lvl="0" indent="-342900" rtl="0">
              <a:spcBef>
                <a:spcPts val="0"/>
              </a:spcBef>
              <a:spcAft>
                <a:spcPts val="0"/>
              </a:spcAft>
              <a:buClr>
                <a:srgbClr val="0000DD"/>
              </a:buClr>
              <a:buSzPts val="1800"/>
              <a:buChar char="●"/>
            </a:pPr>
            <a:r>
              <a:rPr lang="en" sz="1800">
                <a:solidFill>
                  <a:srgbClr val="0000DD"/>
                </a:solidFill>
              </a:rPr>
              <a:t>Kristoffer Schindele - Front End Developer</a:t>
            </a:r>
            <a:endParaRPr sz="1800">
              <a:solidFill>
                <a:srgbClr val="0000DD"/>
              </a:solidFill>
            </a:endParaRPr>
          </a:p>
          <a:p>
            <a:pPr marL="457200" lvl="0" indent="-342900" rtl="0">
              <a:spcBef>
                <a:spcPts val="0"/>
              </a:spcBef>
              <a:spcAft>
                <a:spcPts val="0"/>
              </a:spcAft>
              <a:buClr>
                <a:srgbClr val="0000DD"/>
              </a:buClr>
              <a:buSzPts val="1800"/>
              <a:buChar char="●"/>
            </a:pPr>
            <a:r>
              <a:rPr lang="en" sz="1800">
                <a:solidFill>
                  <a:srgbClr val="0000DD"/>
                </a:solidFill>
              </a:rPr>
              <a:t>Thomas Back - Front End Lead</a:t>
            </a:r>
            <a:endParaRPr sz="1800">
              <a:solidFill>
                <a:srgbClr val="0000DD"/>
              </a:solidFill>
            </a:endParaRPr>
          </a:p>
          <a:p>
            <a:pPr marL="457200" lvl="0" indent="-342900" rtl="0">
              <a:spcBef>
                <a:spcPts val="0"/>
              </a:spcBef>
              <a:spcAft>
                <a:spcPts val="0"/>
              </a:spcAft>
              <a:buClr>
                <a:srgbClr val="0000DD"/>
              </a:buClr>
              <a:buSzPts val="1800"/>
              <a:buChar char="●"/>
            </a:pPr>
            <a:r>
              <a:rPr lang="en" sz="1800">
                <a:solidFill>
                  <a:srgbClr val="0000DD"/>
                </a:solidFill>
              </a:rPr>
              <a:t>Kalen Wood-Wardlow - Team Leader</a:t>
            </a:r>
            <a:endParaRPr sz="1800">
              <a:solidFill>
                <a:srgbClr val="0000DD"/>
              </a:solidFill>
            </a:endParaRPr>
          </a:p>
          <a:p>
            <a:pPr marL="0" marR="0" lvl="0" indent="0" algn="l" rtl="0">
              <a:lnSpc>
                <a:spcPct val="100000"/>
              </a:lnSpc>
              <a:spcBef>
                <a:spcPts val="0"/>
              </a:spcBef>
              <a:spcAft>
                <a:spcPts val="0"/>
              </a:spcAft>
              <a:buClr>
                <a:schemeClr val="dk1"/>
              </a:buClr>
              <a:buSzPts val="1800"/>
              <a:buFont typeface="Roboto Slab"/>
              <a:buNone/>
            </a:pPr>
            <a:endParaRPr sz="1800">
              <a:solidFill>
                <a:srgbClr val="0000DD"/>
              </a:solidFill>
            </a:endParaRPr>
          </a:p>
          <a:p>
            <a:pPr marL="0" marR="0" lvl="0" indent="0" algn="l" rtl="0">
              <a:lnSpc>
                <a:spcPct val="100000"/>
              </a:lnSpc>
              <a:spcBef>
                <a:spcPts val="0"/>
              </a:spcBef>
              <a:spcAft>
                <a:spcPts val="0"/>
              </a:spcAft>
              <a:buClr>
                <a:schemeClr val="dk1"/>
              </a:buClr>
              <a:buSzPts val="1800"/>
              <a:buFont typeface="Roboto Slab"/>
              <a:buNone/>
            </a:pPr>
            <a:r>
              <a:rPr lang="en" sz="1800">
                <a:solidFill>
                  <a:srgbClr val="0000DD"/>
                </a:solidFill>
              </a:rPr>
              <a:t>Our Client and Mentor: Dr. Michael Leverington </a:t>
            </a:r>
            <a:endParaRPr sz="1800">
              <a:solidFill>
                <a:srgbClr val="0000DD"/>
              </a:solidFill>
            </a:endParaRPr>
          </a:p>
        </p:txBody>
      </p:sp>
      <p:sp>
        <p:nvSpPr>
          <p:cNvPr id="118" name="Shape 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Conclusion</a:t>
            </a:r>
            <a:endParaRPr/>
          </a:p>
        </p:txBody>
      </p:sp>
      <p:sp>
        <p:nvSpPr>
          <p:cNvPr id="300" name="Shape 300"/>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800"/>
              <a:buFont typeface="Roboto"/>
              <a:buNone/>
            </a:pPr>
            <a:r>
              <a:rPr lang="en" sz="1800" b="0" i="0" u="none" strike="noStrike" cap="none">
                <a:solidFill>
                  <a:srgbClr val="0000DD"/>
                </a:solidFill>
                <a:latin typeface="Roboto"/>
                <a:ea typeface="Roboto"/>
                <a:cs typeface="Roboto"/>
                <a:sym typeface="Roboto"/>
              </a:rPr>
              <a:t>Give customers an consolidated source of knowledge on local grocers via a shared database on stores and their products</a:t>
            </a:r>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rgbClr val="0000DD"/>
              </a:solidFill>
              <a:latin typeface="Roboto"/>
              <a:ea typeface="Roboto"/>
              <a:cs typeface="Roboto"/>
              <a:sym typeface="Roboto"/>
            </a:endParaRPr>
          </a:p>
        </p:txBody>
      </p:sp>
      <p:sp>
        <p:nvSpPr>
          <p:cNvPr id="301" name="Shape 3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a:p>
        </p:txBody>
      </p:sp>
      <p:pic>
        <p:nvPicPr>
          <p:cNvPr id="302" name="Shape 302"/>
          <p:cNvPicPr preferRelativeResize="0"/>
          <p:nvPr/>
        </p:nvPicPr>
        <p:blipFill>
          <a:blip r:embed="rId3">
            <a:alphaModFix/>
          </a:blip>
          <a:stretch>
            <a:fillRect/>
          </a:stretch>
        </p:blipFill>
        <p:spPr>
          <a:xfrm>
            <a:off x="2714750" y="2252025"/>
            <a:ext cx="2747350" cy="274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Problem Statement</a:t>
            </a:r>
            <a:endParaRPr/>
          </a:p>
        </p:txBody>
      </p:sp>
      <p:sp>
        <p:nvSpPr>
          <p:cNvPr id="124" name="Shape 124"/>
          <p:cNvSpPr txBox="1">
            <a:spLocks noGrp="1"/>
          </p:cNvSpPr>
          <p:nvPr>
            <p:ph type="body" idx="1"/>
          </p:nvPr>
        </p:nvSpPr>
        <p:spPr>
          <a:xfrm>
            <a:off x="387900" y="1516449"/>
            <a:ext cx="8368200" cy="307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800"/>
              <a:buFont typeface="Roboto"/>
              <a:buNone/>
            </a:pPr>
            <a:r>
              <a:rPr lang="en">
                <a:solidFill>
                  <a:srgbClr val="0000DD"/>
                </a:solidFill>
              </a:rPr>
              <a:t>What options are available to grocery shoppers to shop smarter and more efficiently?</a:t>
            </a:r>
            <a:endParaRPr>
              <a:solidFill>
                <a:srgbClr val="0000DD"/>
              </a:solidFill>
            </a:endParaRPr>
          </a:p>
          <a:p>
            <a:pPr marL="0" marR="0" lvl="0" indent="0" algn="l" rtl="0">
              <a:lnSpc>
                <a:spcPct val="115000"/>
              </a:lnSpc>
              <a:spcBef>
                <a:spcPts val="0"/>
              </a:spcBef>
              <a:spcAft>
                <a:spcPts val="0"/>
              </a:spcAft>
              <a:buClr>
                <a:schemeClr val="dk1"/>
              </a:buClr>
              <a:buSzPts val="1800"/>
              <a:buFont typeface="Roboto"/>
              <a:buNone/>
            </a:pPr>
            <a:endParaRPr/>
          </a:p>
          <a:p>
            <a:pPr marL="0" marR="0" lvl="0" indent="0" algn="l" rtl="0">
              <a:lnSpc>
                <a:spcPct val="115000"/>
              </a:lnSpc>
              <a:spcBef>
                <a:spcPts val="1600"/>
              </a:spcBef>
              <a:spcAft>
                <a:spcPts val="0"/>
              </a:spcAft>
              <a:buClr>
                <a:schemeClr val="dk1"/>
              </a:buClr>
              <a:buSzPts val="1800"/>
              <a:buFont typeface="Roboto"/>
              <a:buNone/>
            </a:pPr>
            <a:endParaRPr sz="1800" b="0" i="0" u="none" strike="noStrike" cap="none">
              <a:solidFill>
                <a:schemeClr val="dk1"/>
              </a:solidFill>
              <a:latin typeface="Roboto"/>
              <a:ea typeface="Roboto"/>
              <a:cs typeface="Roboto"/>
              <a:sym typeface="Roboto"/>
            </a:endParaRPr>
          </a:p>
        </p:txBody>
      </p:sp>
      <p:sp>
        <p:nvSpPr>
          <p:cNvPr id="125" name="Shape 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a:p>
        </p:txBody>
      </p:sp>
      <p:sp>
        <p:nvSpPr>
          <p:cNvPr id="126" name="Shape 126"/>
          <p:cNvSpPr txBox="1"/>
          <p:nvPr/>
        </p:nvSpPr>
        <p:spPr>
          <a:xfrm>
            <a:off x="1832675" y="2849325"/>
            <a:ext cx="2755800" cy="15585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Clr>
                <a:srgbClr val="0000DD"/>
              </a:buClr>
              <a:buSzPts val="1200"/>
              <a:buChar char="●"/>
            </a:pPr>
            <a:r>
              <a:rPr lang="en" sz="1200">
                <a:solidFill>
                  <a:srgbClr val="0000DD"/>
                </a:solidFill>
              </a:rPr>
              <a:t>No local product information</a:t>
            </a:r>
            <a:endParaRPr sz="1200">
              <a:solidFill>
                <a:srgbClr val="0000DD"/>
              </a:solidFill>
            </a:endParaRPr>
          </a:p>
          <a:p>
            <a:pPr marL="0" lvl="0" indent="0" rtl="0">
              <a:spcBef>
                <a:spcPts val="0"/>
              </a:spcBef>
              <a:spcAft>
                <a:spcPts val="0"/>
              </a:spcAft>
              <a:buNone/>
            </a:pPr>
            <a:endParaRPr sz="1200">
              <a:solidFill>
                <a:srgbClr val="0000DD"/>
              </a:solidFill>
            </a:endParaRPr>
          </a:p>
          <a:p>
            <a:pPr marL="457200" lvl="0" indent="-304800" rtl="0">
              <a:spcBef>
                <a:spcPts val="0"/>
              </a:spcBef>
              <a:spcAft>
                <a:spcPts val="0"/>
              </a:spcAft>
              <a:buClr>
                <a:srgbClr val="0000DD"/>
              </a:buClr>
              <a:buSzPts val="1200"/>
              <a:buChar char="●"/>
            </a:pPr>
            <a:r>
              <a:rPr lang="en" sz="1200">
                <a:solidFill>
                  <a:srgbClr val="0000DD"/>
                </a:solidFill>
              </a:rPr>
              <a:t>No pricing information offered.</a:t>
            </a:r>
            <a:endParaRPr sz="1200">
              <a:solidFill>
                <a:srgbClr val="0000DD"/>
              </a:solidFill>
            </a:endParaRPr>
          </a:p>
          <a:p>
            <a:pPr marL="0" lvl="0" indent="0" rtl="0">
              <a:spcBef>
                <a:spcPts val="0"/>
              </a:spcBef>
              <a:spcAft>
                <a:spcPts val="0"/>
              </a:spcAft>
              <a:buNone/>
            </a:pPr>
            <a:endParaRPr sz="1200">
              <a:solidFill>
                <a:srgbClr val="0000DD"/>
              </a:solidFill>
            </a:endParaRPr>
          </a:p>
          <a:p>
            <a:pPr marL="457200" lvl="0" indent="-304800">
              <a:lnSpc>
                <a:spcPct val="115000"/>
              </a:lnSpc>
              <a:spcBef>
                <a:spcPts val="0"/>
              </a:spcBef>
              <a:spcAft>
                <a:spcPts val="0"/>
              </a:spcAft>
              <a:buClr>
                <a:srgbClr val="0000DD"/>
              </a:buClr>
              <a:buSzPts val="1200"/>
              <a:buChar char="●"/>
            </a:pPr>
            <a:r>
              <a:rPr lang="en" sz="1200">
                <a:solidFill>
                  <a:srgbClr val="0000DD"/>
                </a:solidFill>
              </a:rPr>
              <a:t>No resource to quickly determine what store will offer the best value</a:t>
            </a:r>
            <a:endParaRPr sz="1200">
              <a:solidFill>
                <a:srgbClr val="0000DD"/>
              </a:solidFill>
            </a:endParaRPr>
          </a:p>
        </p:txBody>
      </p:sp>
      <p:sp>
        <p:nvSpPr>
          <p:cNvPr id="127" name="Shape 127"/>
          <p:cNvSpPr/>
          <p:nvPr/>
        </p:nvSpPr>
        <p:spPr>
          <a:xfrm rot="10800000" flipH="1">
            <a:off x="1016650" y="2264525"/>
            <a:ext cx="789250" cy="511225"/>
          </a:xfrm>
          <a:prstGeom prst="flowChartOffpage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txBox="1"/>
          <p:nvPr/>
        </p:nvSpPr>
        <p:spPr>
          <a:xfrm>
            <a:off x="966525" y="2360075"/>
            <a:ext cx="889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At Home</a:t>
            </a:r>
            <a:endParaRPr sz="1200">
              <a:solidFill>
                <a:srgbClr val="0000DD"/>
              </a:solidFill>
            </a:endParaRPr>
          </a:p>
        </p:txBody>
      </p:sp>
      <p:pic>
        <p:nvPicPr>
          <p:cNvPr id="129" name="Shape 129"/>
          <p:cNvPicPr preferRelativeResize="0"/>
          <p:nvPr/>
        </p:nvPicPr>
        <p:blipFill>
          <a:blip r:embed="rId3">
            <a:alphaModFix/>
          </a:blip>
          <a:stretch>
            <a:fillRect/>
          </a:stretch>
        </p:blipFill>
        <p:spPr>
          <a:xfrm>
            <a:off x="1257275" y="2952300"/>
            <a:ext cx="495300" cy="1352550"/>
          </a:xfrm>
          <a:prstGeom prst="rect">
            <a:avLst/>
          </a:prstGeom>
          <a:noFill/>
          <a:ln>
            <a:noFill/>
          </a:ln>
        </p:spPr>
      </p:pic>
      <p:pic>
        <p:nvPicPr>
          <p:cNvPr id="130" name="Shape 130"/>
          <p:cNvPicPr preferRelativeResize="0"/>
          <p:nvPr/>
        </p:nvPicPr>
        <p:blipFill>
          <a:blip r:embed="rId4">
            <a:alphaModFix/>
          </a:blip>
          <a:stretch>
            <a:fillRect/>
          </a:stretch>
        </p:blipFill>
        <p:spPr>
          <a:xfrm>
            <a:off x="5096700" y="2264525"/>
            <a:ext cx="1276075" cy="1024225"/>
          </a:xfrm>
          <a:prstGeom prst="rect">
            <a:avLst/>
          </a:prstGeom>
          <a:noFill/>
          <a:ln>
            <a:noFill/>
          </a:ln>
        </p:spPr>
      </p:pic>
      <p:sp>
        <p:nvSpPr>
          <p:cNvPr id="131" name="Shape 131"/>
          <p:cNvSpPr/>
          <p:nvPr/>
        </p:nvSpPr>
        <p:spPr>
          <a:xfrm>
            <a:off x="5204942" y="2090625"/>
            <a:ext cx="1059600" cy="1024200"/>
          </a:xfrm>
          <a:prstGeom prst="mathMultiply">
            <a:avLst>
              <a:gd name="adj1" fmla="val 2352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2" name="Shape 132"/>
          <p:cNvPicPr preferRelativeResize="0"/>
          <p:nvPr/>
        </p:nvPicPr>
        <p:blipFill>
          <a:blip r:embed="rId5">
            <a:alphaModFix/>
          </a:blip>
          <a:stretch>
            <a:fillRect/>
          </a:stretch>
        </p:blipFill>
        <p:spPr>
          <a:xfrm>
            <a:off x="902525" y="3372962"/>
            <a:ext cx="354750" cy="511225"/>
          </a:xfrm>
          <a:prstGeom prst="rect">
            <a:avLst/>
          </a:prstGeom>
          <a:noFill/>
          <a:ln>
            <a:noFill/>
          </a:ln>
        </p:spPr>
      </p:pic>
      <p:pic>
        <p:nvPicPr>
          <p:cNvPr id="133" name="Shape 133"/>
          <p:cNvPicPr preferRelativeResize="0"/>
          <p:nvPr/>
        </p:nvPicPr>
        <p:blipFill>
          <a:blip r:embed="rId6">
            <a:alphaModFix/>
          </a:blip>
          <a:stretch>
            <a:fillRect/>
          </a:stretch>
        </p:blipFill>
        <p:spPr>
          <a:xfrm>
            <a:off x="5204950" y="3558325"/>
            <a:ext cx="923300" cy="923300"/>
          </a:xfrm>
          <a:prstGeom prst="rect">
            <a:avLst/>
          </a:prstGeom>
          <a:noFill/>
          <a:ln>
            <a:noFill/>
          </a:ln>
        </p:spPr>
      </p:pic>
      <p:sp>
        <p:nvSpPr>
          <p:cNvPr id="134" name="Shape 134"/>
          <p:cNvSpPr/>
          <p:nvPr/>
        </p:nvSpPr>
        <p:spPr>
          <a:xfrm>
            <a:off x="6200275" y="3764375"/>
            <a:ext cx="1163700" cy="511200"/>
          </a:xfrm>
          <a:prstGeom prst="mathNotEqual">
            <a:avLst>
              <a:gd name="adj1" fmla="val 23520"/>
              <a:gd name="adj2" fmla="val 6600000"/>
              <a:gd name="adj3"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5" name="Shape 135"/>
          <p:cNvPicPr preferRelativeResize="0"/>
          <p:nvPr/>
        </p:nvPicPr>
        <p:blipFill>
          <a:blip r:embed="rId7">
            <a:alphaModFix/>
          </a:blip>
          <a:stretch>
            <a:fillRect/>
          </a:stretch>
        </p:blipFill>
        <p:spPr>
          <a:xfrm>
            <a:off x="7376423" y="3809884"/>
            <a:ext cx="1644727" cy="420175"/>
          </a:xfrm>
          <a:prstGeom prst="rect">
            <a:avLst/>
          </a:prstGeom>
          <a:noFill/>
          <a:ln>
            <a:noFill/>
          </a:ln>
        </p:spPr>
      </p:pic>
      <p:pic>
        <p:nvPicPr>
          <p:cNvPr id="136" name="Shape 136"/>
          <p:cNvPicPr preferRelativeResize="0"/>
          <p:nvPr/>
        </p:nvPicPr>
        <p:blipFill>
          <a:blip r:embed="rId8">
            <a:alphaModFix/>
          </a:blip>
          <a:stretch>
            <a:fillRect/>
          </a:stretch>
        </p:blipFill>
        <p:spPr>
          <a:xfrm>
            <a:off x="6479776" y="3485894"/>
            <a:ext cx="658400" cy="995731"/>
          </a:xfrm>
          <a:prstGeom prst="rect">
            <a:avLst/>
          </a:prstGeom>
          <a:noFill/>
          <a:ln>
            <a:noFill/>
          </a:ln>
        </p:spPr>
      </p:pic>
      <p:sp>
        <p:nvSpPr>
          <p:cNvPr id="137" name="Shape 137"/>
          <p:cNvSpPr txBox="1"/>
          <p:nvPr/>
        </p:nvSpPr>
        <p:spPr>
          <a:xfrm>
            <a:off x="1060175" y="4275575"/>
            <a:ext cx="889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Bill</a:t>
            </a:r>
            <a:endParaRPr sz="1200">
              <a:solidFill>
                <a:srgbClr val="0000DD"/>
              </a:solidFill>
            </a:endParaRPr>
          </a:p>
          <a:p>
            <a:pPr marL="0" lvl="0" indent="0" algn="ctr" rtl="0">
              <a:spcBef>
                <a:spcPts val="0"/>
              </a:spcBef>
              <a:spcAft>
                <a:spcPts val="0"/>
              </a:spcAft>
              <a:buNone/>
            </a:pPr>
            <a:endParaRPr sz="1200">
              <a:solidFill>
                <a:srgbClr val="0000D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par>
                                <p:cTn id="13" presetID="10"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childTnLst>
                                </p:cTn>
                              </p:par>
                              <p:par>
                                <p:cTn id="16" presetID="10"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1000"/>
                                        <p:tgtEl>
                                          <p:spTgt spid="127"/>
                                        </p:tgtEl>
                                      </p:cBhvr>
                                    </p:animEffect>
                                  </p:childTnLst>
                                </p:cTn>
                              </p:par>
                              <p:par>
                                <p:cTn id="19" presetID="10"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fade">
                                      <p:cBhvr>
                                        <p:cTn id="21" dur="1000"/>
                                        <p:tgtEl>
                                          <p:spTgt spid="132"/>
                                        </p:tgtEl>
                                      </p:cBhvr>
                                    </p:animEffect>
                                  </p:childTnLst>
                                </p:cTn>
                              </p:par>
                              <p:par>
                                <p:cTn id="22" presetID="10" presetClass="entr" presetSubtype="0" fill="hold" nodeType="withEffect">
                                  <p:stCondLst>
                                    <p:cond delay="0"/>
                                  </p:stCondLst>
                                  <p:childTnLst>
                                    <p:set>
                                      <p:cBhvr>
                                        <p:cTn id="23" dur="1" fill="hold">
                                          <p:stCondLst>
                                            <p:cond delay="0"/>
                                          </p:stCondLst>
                                        </p:cTn>
                                        <p:tgtEl>
                                          <p:spTgt spid="137"/>
                                        </p:tgtEl>
                                        <p:attrNameLst>
                                          <p:attrName>style.visibility</p:attrName>
                                        </p:attrNameLst>
                                      </p:cBhvr>
                                      <p:to>
                                        <p:strVal val="visible"/>
                                      </p:to>
                                    </p:set>
                                    <p:animEffect transition="in" filter="fade">
                                      <p:cBhvr>
                                        <p:cTn id="24" dur="1000"/>
                                        <p:tgtEl>
                                          <p:spTgt spid="1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fade">
                                      <p:cBhvr>
                                        <p:cTn id="29" dur="1000"/>
                                        <p:tgtEl>
                                          <p:spTgt spid="1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1000"/>
                                        <p:tgtEl>
                                          <p:spTgt spid="1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fade">
                                      <p:cBhvr>
                                        <p:cTn id="39" dur="1000"/>
                                        <p:tgtEl>
                                          <p:spTgt spid="133"/>
                                        </p:tgtEl>
                                      </p:cBhvr>
                                    </p:animEffect>
                                  </p:childTnLst>
                                </p:cTn>
                              </p:par>
                              <p:par>
                                <p:cTn id="40" presetID="10" presetClass="entr" presetSubtype="0" fill="hold" nodeType="with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fade">
                                      <p:cBhvr>
                                        <p:cTn id="42" dur="1000"/>
                                        <p:tgtEl>
                                          <p:spTgt spid="134"/>
                                        </p:tgtEl>
                                      </p:cBhvr>
                                    </p:animEffect>
                                  </p:childTnLst>
                                </p:cTn>
                              </p:par>
                              <p:par>
                                <p:cTn id="43" presetID="10" presetClass="entr" presetSubtype="0" fill="hold"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fade">
                                      <p:cBhvr>
                                        <p:cTn id="45" dur="1000"/>
                                        <p:tgtEl>
                                          <p:spTgt spid="1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1000"/>
                                        <p:tgtEl>
                                          <p:spTgt spid="1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6">
                                            <p:txEl>
                                              <p:pRg st="0" end="0"/>
                                            </p:txEl>
                                          </p:spTgt>
                                        </p:tgtEl>
                                        <p:attrNameLst>
                                          <p:attrName>style.visibility</p:attrName>
                                        </p:attrNameLst>
                                      </p:cBhvr>
                                      <p:to>
                                        <p:strVal val="visible"/>
                                      </p:to>
                                    </p:set>
                                    <p:animEffect transition="in" filter="fade">
                                      <p:cBhvr>
                                        <p:cTn id="55" dur="1000"/>
                                        <p:tgtEl>
                                          <p:spTgt spid="12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6">
                                            <p:txEl>
                                              <p:pRg st="2" end="2"/>
                                            </p:txEl>
                                          </p:spTgt>
                                        </p:tgtEl>
                                        <p:attrNameLst>
                                          <p:attrName>style.visibility</p:attrName>
                                        </p:attrNameLst>
                                      </p:cBhvr>
                                      <p:to>
                                        <p:strVal val="visible"/>
                                      </p:to>
                                    </p:set>
                                    <p:animEffect transition="in" filter="fade">
                                      <p:cBhvr>
                                        <p:cTn id="60" dur="1000"/>
                                        <p:tgtEl>
                                          <p:spTgt spid="126">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6">
                                            <p:txEl>
                                              <p:pRg st="4" end="4"/>
                                            </p:txEl>
                                          </p:spTgt>
                                        </p:tgtEl>
                                        <p:attrNameLst>
                                          <p:attrName>style.visibility</p:attrName>
                                        </p:attrNameLst>
                                      </p:cBhvr>
                                      <p:to>
                                        <p:strVal val="visible"/>
                                      </p:to>
                                    </p:set>
                                    <p:animEffect transition="in" filter="fade">
                                      <p:cBhvr>
                                        <p:cTn id="65" dur="1000"/>
                                        <p:tgtEl>
                                          <p:spTgt spid="1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1"/>
        <p:cNvGrpSpPr/>
        <p:nvPr/>
      </p:nvGrpSpPr>
      <p:grpSpPr>
        <a:xfrm>
          <a:off x="0" y="0"/>
          <a:ext cx="0" cy="0"/>
          <a:chOff x="0" y="0"/>
          <a:chExt cx="0" cy="0"/>
        </a:xfrm>
      </p:grpSpPr>
      <p:sp>
        <p:nvSpPr>
          <p:cNvPr id="142" name="Shape 142"/>
          <p:cNvSpPr/>
          <p:nvPr/>
        </p:nvSpPr>
        <p:spPr>
          <a:xfrm>
            <a:off x="162725" y="1852950"/>
            <a:ext cx="889500" cy="5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a:solidFill>
                  <a:srgbClr val="0000DD"/>
                </a:solidFill>
              </a:rPr>
              <a:t>Problem Statement</a:t>
            </a:r>
            <a:endParaRPr/>
          </a:p>
        </p:txBody>
      </p:sp>
      <p:sp>
        <p:nvSpPr>
          <p:cNvPr id="144" name="Shape 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a:p>
        </p:txBody>
      </p:sp>
      <p:sp>
        <p:nvSpPr>
          <p:cNvPr id="145" name="Shape 145"/>
          <p:cNvSpPr txBox="1"/>
          <p:nvPr/>
        </p:nvSpPr>
        <p:spPr>
          <a:xfrm>
            <a:off x="162725" y="1958850"/>
            <a:ext cx="889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At Grocer</a:t>
            </a:r>
            <a:endParaRPr sz="1200">
              <a:solidFill>
                <a:srgbClr val="0000DD"/>
              </a:solidFill>
            </a:endParaRPr>
          </a:p>
        </p:txBody>
      </p:sp>
      <p:pic>
        <p:nvPicPr>
          <p:cNvPr id="146" name="Shape 146"/>
          <p:cNvPicPr preferRelativeResize="0"/>
          <p:nvPr/>
        </p:nvPicPr>
        <p:blipFill>
          <a:blip r:embed="rId3">
            <a:alphaModFix/>
          </a:blip>
          <a:stretch>
            <a:fillRect/>
          </a:stretch>
        </p:blipFill>
        <p:spPr>
          <a:xfrm>
            <a:off x="702750" y="3054875"/>
            <a:ext cx="1146375" cy="788125"/>
          </a:xfrm>
          <a:prstGeom prst="rect">
            <a:avLst/>
          </a:prstGeom>
          <a:noFill/>
          <a:ln>
            <a:noFill/>
          </a:ln>
        </p:spPr>
      </p:pic>
      <p:sp>
        <p:nvSpPr>
          <p:cNvPr id="147" name="Shape 147"/>
          <p:cNvSpPr txBox="1"/>
          <p:nvPr/>
        </p:nvSpPr>
        <p:spPr>
          <a:xfrm>
            <a:off x="1680600" y="2320875"/>
            <a:ext cx="3330000" cy="16917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Char char="●"/>
            </a:pPr>
            <a:r>
              <a:rPr lang="en">
                <a:solidFill>
                  <a:srgbClr val="0000DD"/>
                </a:solidFill>
              </a:rPr>
              <a:t>If store is unfamiliar location of items is unknown</a:t>
            </a:r>
            <a:endParaRPr>
              <a:solidFill>
                <a:srgbClr val="0000DD"/>
              </a:solidFill>
            </a:endParaRPr>
          </a:p>
          <a:p>
            <a:pPr marL="0" lvl="0" indent="0" rtl="0">
              <a:spcBef>
                <a:spcPts val="0"/>
              </a:spcBef>
              <a:spcAft>
                <a:spcPts val="0"/>
              </a:spcAft>
              <a:buNone/>
            </a:pPr>
            <a:endParaRPr>
              <a:solidFill>
                <a:srgbClr val="0000DD"/>
              </a:solidFill>
            </a:endParaRPr>
          </a:p>
          <a:p>
            <a:pPr marL="457200" lvl="0" indent="-317500">
              <a:spcBef>
                <a:spcPts val="0"/>
              </a:spcBef>
              <a:spcAft>
                <a:spcPts val="0"/>
              </a:spcAft>
              <a:buClr>
                <a:srgbClr val="0000DD"/>
              </a:buClr>
              <a:buSzPts val="1400"/>
              <a:buChar char="●"/>
            </a:pPr>
            <a:r>
              <a:rPr lang="en">
                <a:solidFill>
                  <a:srgbClr val="0000DD"/>
                </a:solidFill>
              </a:rPr>
              <a:t>Even if familiar, marketing trends encourage shifting shelf and aisle locations</a:t>
            </a:r>
            <a:endParaRPr>
              <a:solidFill>
                <a:srgbClr val="0000DD"/>
              </a:solidFill>
            </a:endParaRPr>
          </a:p>
        </p:txBody>
      </p:sp>
      <p:pic>
        <p:nvPicPr>
          <p:cNvPr id="148" name="Shape 148"/>
          <p:cNvPicPr preferRelativeResize="0"/>
          <p:nvPr/>
        </p:nvPicPr>
        <p:blipFill>
          <a:blip r:embed="rId4">
            <a:alphaModFix/>
          </a:blip>
          <a:stretch>
            <a:fillRect/>
          </a:stretch>
        </p:blipFill>
        <p:spPr>
          <a:xfrm>
            <a:off x="5138825" y="2490450"/>
            <a:ext cx="655150" cy="1352568"/>
          </a:xfrm>
          <a:prstGeom prst="rect">
            <a:avLst/>
          </a:prstGeom>
          <a:noFill/>
          <a:ln>
            <a:noFill/>
          </a:ln>
        </p:spPr>
      </p:pic>
      <p:sp>
        <p:nvSpPr>
          <p:cNvPr id="149" name="Shape 149"/>
          <p:cNvSpPr/>
          <p:nvPr/>
        </p:nvSpPr>
        <p:spPr>
          <a:xfrm>
            <a:off x="5138825" y="1852950"/>
            <a:ext cx="1925700" cy="5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Shape 150"/>
          <p:cNvSpPr txBox="1"/>
          <p:nvPr/>
        </p:nvSpPr>
        <p:spPr>
          <a:xfrm>
            <a:off x="5138825" y="1958850"/>
            <a:ext cx="1792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Has Shopping List App</a:t>
            </a:r>
            <a:endParaRPr sz="1200">
              <a:solidFill>
                <a:srgbClr val="0000DD"/>
              </a:solidFill>
            </a:endParaRPr>
          </a:p>
        </p:txBody>
      </p:sp>
      <p:sp>
        <p:nvSpPr>
          <p:cNvPr id="151" name="Shape 151"/>
          <p:cNvSpPr txBox="1"/>
          <p:nvPr/>
        </p:nvSpPr>
        <p:spPr>
          <a:xfrm>
            <a:off x="5836075" y="2384850"/>
            <a:ext cx="3330000" cy="16917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Char char="●"/>
            </a:pPr>
            <a:r>
              <a:rPr lang="en">
                <a:solidFill>
                  <a:srgbClr val="0000DD"/>
                </a:solidFill>
              </a:rPr>
              <a:t>Organizes virtual shopping list</a:t>
            </a:r>
            <a:endParaRPr>
              <a:solidFill>
                <a:srgbClr val="0000DD"/>
              </a:solidFill>
            </a:endParaRPr>
          </a:p>
          <a:p>
            <a:pPr marL="0" lvl="0" indent="0" rtl="0">
              <a:spcBef>
                <a:spcPts val="0"/>
              </a:spcBef>
              <a:spcAft>
                <a:spcPts val="0"/>
              </a:spcAft>
              <a:buNone/>
            </a:pPr>
            <a:endParaRPr>
              <a:solidFill>
                <a:srgbClr val="0000DD"/>
              </a:solidFill>
            </a:endParaRPr>
          </a:p>
          <a:p>
            <a:pPr marL="457200" lvl="0" indent="-317500" rtl="0">
              <a:spcBef>
                <a:spcPts val="0"/>
              </a:spcBef>
              <a:spcAft>
                <a:spcPts val="0"/>
              </a:spcAft>
              <a:buClr>
                <a:srgbClr val="0000DD"/>
              </a:buClr>
              <a:buSzPts val="1400"/>
              <a:buChar char="●"/>
            </a:pPr>
            <a:r>
              <a:rPr lang="en">
                <a:solidFill>
                  <a:srgbClr val="0000DD"/>
                </a:solidFill>
              </a:rPr>
              <a:t>Crosses off items she’s found</a:t>
            </a:r>
            <a:endParaRPr>
              <a:solidFill>
                <a:srgbClr val="0000DD"/>
              </a:solidFill>
            </a:endParaRPr>
          </a:p>
          <a:p>
            <a:pPr marL="0" lvl="0" indent="0" rtl="0">
              <a:spcBef>
                <a:spcPts val="0"/>
              </a:spcBef>
              <a:spcAft>
                <a:spcPts val="0"/>
              </a:spcAft>
              <a:buNone/>
            </a:pPr>
            <a:endParaRPr>
              <a:solidFill>
                <a:srgbClr val="0000DD"/>
              </a:solidFill>
            </a:endParaRPr>
          </a:p>
          <a:p>
            <a:pPr marL="457200" lvl="0" indent="-317500" rtl="0">
              <a:spcBef>
                <a:spcPts val="0"/>
              </a:spcBef>
              <a:spcAft>
                <a:spcPts val="0"/>
              </a:spcAft>
              <a:buClr>
                <a:srgbClr val="0000DD"/>
              </a:buClr>
              <a:buSzPts val="1400"/>
              <a:buChar char="●"/>
            </a:pPr>
            <a:r>
              <a:rPr lang="en">
                <a:solidFill>
                  <a:srgbClr val="0000DD"/>
                </a:solidFill>
              </a:rPr>
              <a:t>Still does not resolve original problems</a:t>
            </a:r>
            <a:endParaRPr>
              <a:solidFill>
                <a:srgbClr val="0000DD"/>
              </a:solidFill>
            </a:endParaRPr>
          </a:p>
        </p:txBody>
      </p:sp>
      <p:pic>
        <p:nvPicPr>
          <p:cNvPr id="152" name="Shape 152"/>
          <p:cNvPicPr preferRelativeResize="0"/>
          <p:nvPr/>
        </p:nvPicPr>
        <p:blipFill>
          <a:blip r:embed="rId5">
            <a:alphaModFix/>
          </a:blip>
          <a:stretch>
            <a:fillRect/>
          </a:stretch>
        </p:blipFill>
        <p:spPr>
          <a:xfrm>
            <a:off x="359825" y="2490450"/>
            <a:ext cx="495300" cy="1388925"/>
          </a:xfrm>
          <a:prstGeom prst="rect">
            <a:avLst/>
          </a:prstGeom>
          <a:noFill/>
          <a:ln>
            <a:noFill/>
          </a:ln>
        </p:spPr>
      </p:pic>
      <p:sp>
        <p:nvSpPr>
          <p:cNvPr id="153" name="Shape 153"/>
          <p:cNvSpPr txBox="1"/>
          <p:nvPr/>
        </p:nvSpPr>
        <p:spPr>
          <a:xfrm>
            <a:off x="162725" y="3879375"/>
            <a:ext cx="889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Bill</a:t>
            </a:r>
            <a:endParaRPr sz="1200">
              <a:solidFill>
                <a:srgbClr val="0000DD"/>
              </a:solidFill>
            </a:endParaRPr>
          </a:p>
          <a:p>
            <a:pPr marL="0" lvl="0" indent="0" algn="ctr" rtl="0">
              <a:spcBef>
                <a:spcPts val="0"/>
              </a:spcBef>
              <a:spcAft>
                <a:spcPts val="0"/>
              </a:spcAft>
              <a:buNone/>
            </a:pPr>
            <a:endParaRPr sz="1200">
              <a:solidFill>
                <a:srgbClr val="0000DD"/>
              </a:solidFill>
            </a:endParaRPr>
          </a:p>
        </p:txBody>
      </p:sp>
      <p:sp>
        <p:nvSpPr>
          <p:cNvPr id="154" name="Shape 154"/>
          <p:cNvSpPr txBox="1"/>
          <p:nvPr/>
        </p:nvSpPr>
        <p:spPr>
          <a:xfrm>
            <a:off x="5078625" y="3789525"/>
            <a:ext cx="8895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DD"/>
                </a:solidFill>
              </a:rPr>
              <a:t>Susan</a:t>
            </a:r>
            <a:endParaRPr sz="1200">
              <a:solidFill>
                <a:srgbClr val="0000DD"/>
              </a:solidFill>
            </a:endParaRPr>
          </a:p>
          <a:p>
            <a:pPr marL="0" lvl="0" indent="0" algn="ctr" rtl="0">
              <a:spcBef>
                <a:spcPts val="0"/>
              </a:spcBef>
              <a:spcAft>
                <a:spcPts val="0"/>
              </a:spcAft>
              <a:buNone/>
            </a:pPr>
            <a:endParaRPr sz="1200">
              <a:solidFill>
                <a:srgbClr val="0000D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1000"/>
                                        <p:tgtEl>
                                          <p:spTgt spid="145"/>
                                        </p:tgtEl>
                                      </p:cBhvr>
                                    </p:animEffect>
                                  </p:childTnLst>
                                </p:cTn>
                              </p:par>
                              <p:par>
                                <p:cTn id="11" presetID="10" presetClass="entr" presetSubtype="0" fill="hold" nodeType="withEffect">
                                  <p:stCondLst>
                                    <p:cond delay="0"/>
                                  </p:stCondLst>
                                  <p:childTnLst>
                                    <p:set>
                                      <p:cBhvr>
                                        <p:cTn id="12" dur="1" fill="hold">
                                          <p:stCondLst>
                                            <p:cond delay="0"/>
                                          </p:stCondLst>
                                        </p:cTn>
                                        <p:tgtEl>
                                          <p:spTgt spid="152"/>
                                        </p:tgtEl>
                                        <p:attrNameLst>
                                          <p:attrName>style.visibility</p:attrName>
                                        </p:attrNameLst>
                                      </p:cBhvr>
                                      <p:to>
                                        <p:strVal val="visible"/>
                                      </p:to>
                                    </p:set>
                                    <p:animEffect transition="in" filter="fade">
                                      <p:cBhvr>
                                        <p:cTn id="13" dur="1000"/>
                                        <p:tgtEl>
                                          <p:spTgt spid="152"/>
                                        </p:tgtEl>
                                      </p:cBhvr>
                                    </p:animEffect>
                                  </p:childTnLst>
                                </p:cTn>
                              </p:par>
                              <p:par>
                                <p:cTn id="14" presetID="10"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1000"/>
                                        <p:tgtEl>
                                          <p:spTgt spid="146"/>
                                        </p:tgtEl>
                                      </p:cBhvr>
                                    </p:animEffect>
                                  </p:childTnLst>
                                </p:cTn>
                              </p:par>
                              <p:par>
                                <p:cTn id="17" presetID="10" presetClass="entr" presetSubtype="0" fill="hold"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7">
                                            <p:txEl>
                                              <p:pRg st="0" end="0"/>
                                            </p:txEl>
                                          </p:spTgt>
                                        </p:tgtEl>
                                        <p:attrNameLst>
                                          <p:attrName>style.visibility</p:attrName>
                                        </p:attrNameLst>
                                      </p:cBhvr>
                                      <p:to>
                                        <p:strVal val="visible"/>
                                      </p:to>
                                    </p:set>
                                    <p:animEffect transition="in" filter="fade">
                                      <p:cBhvr>
                                        <p:cTn id="24" dur="1000"/>
                                        <p:tgtEl>
                                          <p:spTgt spid="14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7">
                                            <p:txEl>
                                              <p:pRg st="2" end="2"/>
                                            </p:txEl>
                                          </p:spTgt>
                                        </p:tgtEl>
                                        <p:attrNameLst>
                                          <p:attrName>style.visibility</p:attrName>
                                        </p:attrNameLst>
                                      </p:cBhvr>
                                      <p:to>
                                        <p:strVal val="visible"/>
                                      </p:to>
                                    </p:set>
                                    <p:animEffect transition="in" filter="fade">
                                      <p:cBhvr>
                                        <p:cTn id="29" dur="1000"/>
                                        <p:tgtEl>
                                          <p:spTgt spid="14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8"/>
                                        </p:tgtEl>
                                        <p:attrNameLst>
                                          <p:attrName>style.visibility</p:attrName>
                                        </p:attrNameLst>
                                      </p:cBhvr>
                                      <p:to>
                                        <p:strVal val="visible"/>
                                      </p:to>
                                    </p:set>
                                    <p:animEffect transition="in" filter="fade">
                                      <p:cBhvr>
                                        <p:cTn id="34" dur="1000"/>
                                        <p:tgtEl>
                                          <p:spTgt spid="148"/>
                                        </p:tgtEl>
                                      </p:cBhvr>
                                    </p:animEffect>
                                  </p:childTnLst>
                                </p:cTn>
                              </p:par>
                              <p:par>
                                <p:cTn id="35" presetID="10" presetClass="entr" presetSubtype="0" fill="hold" nodeType="withEffect">
                                  <p:stCondLst>
                                    <p:cond delay="0"/>
                                  </p:stCondLst>
                                  <p:childTnLst>
                                    <p:set>
                                      <p:cBhvr>
                                        <p:cTn id="36" dur="1" fill="hold">
                                          <p:stCondLst>
                                            <p:cond delay="0"/>
                                          </p:stCondLst>
                                        </p:cTn>
                                        <p:tgtEl>
                                          <p:spTgt spid="154"/>
                                        </p:tgtEl>
                                        <p:attrNameLst>
                                          <p:attrName>style.visibility</p:attrName>
                                        </p:attrNameLst>
                                      </p:cBhvr>
                                      <p:to>
                                        <p:strVal val="visible"/>
                                      </p:to>
                                    </p:set>
                                    <p:animEffect transition="in" filter="fade">
                                      <p:cBhvr>
                                        <p:cTn id="37" dur="1000"/>
                                        <p:tgtEl>
                                          <p:spTgt spid="154"/>
                                        </p:tgtEl>
                                      </p:cBhvr>
                                    </p:animEffect>
                                  </p:childTnLst>
                                </p:cTn>
                              </p:par>
                              <p:par>
                                <p:cTn id="38" presetID="10" presetClass="entr" presetSubtype="0" fill="hold" nodeType="with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fade">
                                      <p:cBhvr>
                                        <p:cTn id="40" dur="1000"/>
                                        <p:tgtEl>
                                          <p:spTgt spid="150"/>
                                        </p:tgtEl>
                                      </p:cBhvr>
                                    </p:animEffect>
                                  </p:childTnLst>
                                </p:cTn>
                              </p:par>
                              <p:par>
                                <p:cTn id="41" presetID="10" presetClass="entr" presetSubtype="0" fill="hold" nodeType="with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1000"/>
                                        <p:tgtEl>
                                          <p:spTgt spid="14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1">
                                            <p:txEl>
                                              <p:pRg st="0" end="0"/>
                                            </p:txEl>
                                          </p:spTgt>
                                        </p:tgtEl>
                                        <p:attrNameLst>
                                          <p:attrName>style.visibility</p:attrName>
                                        </p:attrNameLst>
                                      </p:cBhvr>
                                      <p:to>
                                        <p:strVal val="visible"/>
                                      </p:to>
                                    </p:set>
                                    <p:animEffect transition="in" filter="fade">
                                      <p:cBhvr>
                                        <p:cTn id="48" dur="1000"/>
                                        <p:tgtEl>
                                          <p:spTgt spid="15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1">
                                            <p:txEl>
                                              <p:pRg st="2" end="2"/>
                                            </p:txEl>
                                          </p:spTgt>
                                        </p:tgtEl>
                                        <p:attrNameLst>
                                          <p:attrName>style.visibility</p:attrName>
                                        </p:attrNameLst>
                                      </p:cBhvr>
                                      <p:to>
                                        <p:strVal val="visible"/>
                                      </p:to>
                                    </p:set>
                                    <p:animEffect transition="in" filter="fade">
                                      <p:cBhvr>
                                        <p:cTn id="53" dur="1000"/>
                                        <p:tgtEl>
                                          <p:spTgt spid="15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1">
                                            <p:txEl>
                                              <p:pRg st="4" end="4"/>
                                            </p:txEl>
                                          </p:spTgt>
                                        </p:tgtEl>
                                        <p:attrNameLst>
                                          <p:attrName>style.visibility</p:attrName>
                                        </p:attrNameLst>
                                      </p:cBhvr>
                                      <p:to>
                                        <p:strVal val="visible"/>
                                      </p:to>
                                    </p:set>
                                    <p:animEffect transition="in" filter="fade">
                                      <p:cBhvr>
                                        <p:cTn id="58" dur="1000"/>
                                        <p:tgtEl>
                                          <p:spTgt spid="1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a:t>
            </a:r>
            <a:r>
              <a:rPr lang="en">
                <a:solidFill>
                  <a:srgbClr val="0000DD"/>
                </a:solidFill>
              </a:rPr>
              <a:t>Statement</a:t>
            </a:r>
            <a:endParaRPr/>
          </a:p>
        </p:txBody>
      </p:sp>
      <p:sp>
        <p:nvSpPr>
          <p:cNvPr id="160" name="Shape 160"/>
          <p:cNvSpPr txBox="1">
            <a:spLocks noGrp="1"/>
          </p:cNvSpPr>
          <p:nvPr>
            <p:ph type="title"/>
          </p:nvPr>
        </p:nvSpPr>
        <p:spPr>
          <a:xfrm>
            <a:off x="188700" y="1296425"/>
            <a:ext cx="8955300" cy="12177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Clr>
                <a:schemeClr val="dk1"/>
              </a:buClr>
              <a:buSzPts val="1800"/>
              <a:buFont typeface="Roboto Slab"/>
              <a:buNone/>
            </a:pPr>
            <a:endParaRPr sz="1800">
              <a:solidFill>
                <a:srgbClr val="0000DD"/>
              </a:solidFill>
            </a:endParaRPr>
          </a:p>
          <a:p>
            <a:pPr marL="0" marR="0" lvl="0" indent="0" algn="l" rtl="0">
              <a:lnSpc>
                <a:spcPct val="100000"/>
              </a:lnSpc>
              <a:spcBef>
                <a:spcPts val="0"/>
              </a:spcBef>
              <a:spcAft>
                <a:spcPts val="0"/>
              </a:spcAft>
              <a:buClr>
                <a:schemeClr val="dk1"/>
              </a:buClr>
              <a:buSzPts val="1800"/>
              <a:buFont typeface="Roboto Slab"/>
              <a:buNone/>
            </a:pPr>
            <a:r>
              <a:rPr lang="en" sz="1800">
                <a:solidFill>
                  <a:srgbClr val="0000DD"/>
                </a:solidFill>
              </a:rPr>
              <a:t>Create a useful shopping list application to serve as an organization tool for users, that also allows users to share information of products they encounter to build a grocery product database.</a:t>
            </a:r>
            <a:endParaRPr sz="1800" b="0" i="0" u="none" strike="noStrike" cap="none">
              <a:solidFill>
                <a:srgbClr val="0000DD"/>
              </a:solidFill>
              <a:latin typeface="Roboto Slab"/>
              <a:ea typeface="Roboto Slab"/>
              <a:cs typeface="Roboto Slab"/>
              <a:sym typeface="Roboto Slab"/>
            </a:endParaRPr>
          </a:p>
          <a:p>
            <a:pPr marL="0" marR="0" lvl="0" indent="0" algn="l" rtl="0">
              <a:lnSpc>
                <a:spcPct val="100000"/>
              </a:lnSpc>
              <a:spcBef>
                <a:spcPts val="0"/>
              </a:spcBef>
              <a:spcAft>
                <a:spcPts val="0"/>
              </a:spcAft>
              <a:buClr>
                <a:schemeClr val="dk1"/>
              </a:buClr>
              <a:buSzPts val="1800"/>
              <a:buFont typeface="Roboto Slab"/>
              <a:buNone/>
            </a:pPr>
            <a:endParaRPr sz="1800">
              <a:solidFill>
                <a:srgbClr val="0000DD"/>
              </a:solidFill>
            </a:endParaRPr>
          </a:p>
        </p:txBody>
      </p:sp>
      <p:sp>
        <p:nvSpPr>
          <p:cNvPr id="161" name="Shape 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a:p>
        </p:txBody>
      </p:sp>
      <p:pic>
        <p:nvPicPr>
          <p:cNvPr id="162" name="Shape 162"/>
          <p:cNvPicPr preferRelativeResize="0"/>
          <p:nvPr/>
        </p:nvPicPr>
        <p:blipFill>
          <a:blip r:embed="rId3">
            <a:alphaModFix/>
          </a:blip>
          <a:stretch>
            <a:fillRect/>
          </a:stretch>
        </p:blipFill>
        <p:spPr>
          <a:xfrm>
            <a:off x="1783225" y="2284900"/>
            <a:ext cx="5577550" cy="2664025"/>
          </a:xfrm>
          <a:prstGeom prst="rect">
            <a:avLst/>
          </a:prstGeom>
          <a:noFill/>
          <a:ln>
            <a:noFill/>
          </a:ln>
        </p:spPr>
      </p:pic>
      <p:sp>
        <p:nvSpPr>
          <p:cNvPr id="163" name="Shape 163"/>
          <p:cNvSpPr txBox="1"/>
          <p:nvPr/>
        </p:nvSpPr>
        <p:spPr>
          <a:xfrm>
            <a:off x="6611375" y="3428275"/>
            <a:ext cx="663300" cy="247800"/>
          </a:xfrm>
          <a:prstGeom prst="rect">
            <a:avLst/>
          </a:prstGeom>
          <a:solidFill>
            <a:srgbClr val="CFE2F3"/>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4" name="Shape 164"/>
          <p:cNvSpPr txBox="1"/>
          <p:nvPr/>
        </p:nvSpPr>
        <p:spPr>
          <a:xfrm>
            <a:off x="3019100" y="4809025"/>
            <a:ext cx="663300" cy="2478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5" name="Shape 165"/>
          <p:cNvSpPr txBox="1"/>
          <p:nvPr/>
        </p:nvSpPr>
        <p:spPr>
          <a:xfrm>
            <a:off x="1783225" y="4505900"/>
            <a:ext cx="663300" cy="2478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6" name="Shape 166"/>
          <p:cNvSpPr txBox="1"/>
          <p:nvPr/>
        </p:nvSpPr>
        <p:spPr>
          <a:xfrm>
            <a:off x="1902125" y="3050575"/>
            <a:ext cx="663300" cy="2478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par>
                                <p:cTn id="8" presetID="10" presetClass="entr" presetSubtype="0"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childTnLst>
                                </p:cTn>
                              </p:par>
                              <p:par>
                                <p:cTn id="11" presetID="10"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1000"/>
                                        <p:tgtEl>
                                          <p:spTgt spid="163"/>
                                        </p:tgtEl>
                                      </p:cBhvr>
                                    </p:animEffect>
                                  </p:childTnLst>
                                </p:cTn>
                              </p:par>
                              <p:par>
                                <p:cTn id="14" presetID="10" presetClass="entr" presetSubtype="0"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1000"/>
                                        <p:tgtEl>
                                          <p:spTgt spid="165"/>
                                        </p:tgtEl>
                                      </p:cBhvr>
                                    </p:animEffect>
                                  </p:childTnLst>
                                </p:cTn>
                              </p:par>
                              <p:par>
                                <p:cTn id="17" presetID="10"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fade">
                                      <p:cBhvr>
                                        <p:cTn id="19"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Workflow: Step 1- </a:t>
            </a:r>
            <a:r>
              <a:rPr lang="en">
                <a:solidFill>
                  <a:srgbClr val="0000DD"/>
                </a:solidFill>
              </a:rPr>
              <a:t>User Accounts</a:t>
            </a:r>
            <a:endParaRPr/>
          </a:p>
        </p:txBody>
      </p:sp>
      <p:sp>
        <p:nvSpPr>
          <p:cNvPr id="172" name="Shape 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a:p>
        </p:txBody>
      </p:sp>
      <p:sp>
        <p:nvSpPr>
          <p:cNvPr id="173" name="Shape 173"/>
          <p:cNvSpPr txBox="1">
            <a:spLocks noGrp="1"/>
          </p:cNvSpPr>
          <p:nvPr>
            <p:ph type="body" idx="1"/>
          </p:nvPr>
        </p:nvSpPr>
        <p:spPr>
          <a:xfrm>
            <a:off x="190400" y="1438438"/>
            <a:ext cx="3408000" cy="34164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Create user accounts for each individual</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Database saves user’s list data under their account</a:t>
            </a:r>
            <a:endParaRPr sz="1400" dirty="0">
              <a:solidFill>
                <a:srgbClr val="0000DD"/>
              </a:solidFill>
            </a:endParaRPr>
          </a:p>
          <a:p>
            <a:pPr marL="0" lvl="0" indent="0" rtl="0">
              <a:spcBef>
                <a:spcPts val="0"/>
              </a:spcBef>
              <a:spcAft>
                <a:spcPts val="0"/>
              </a:spcAft>
              <a:buNone/>
            </a:pPr>
            <a:endParaRPr sz="1400" dirty="0">
              <a:solidFill>
                <a:srgbClr val="0000DD"/>
              </a:solidFill>
            </a:endParaRPr>
          </a:p>
          <a:p>
            <a:pPr marL="0" lvl="0" indent="0" rtl="0">
              <a:spcBef>
                <a:spcPts val="0"/>
              </a:spcBef>
              <a:spcAft>
                <a:spcPts val="0"/>
              </a:spcAft>
              <a:buNone/>
            </a:pPr>
            <a:endParaRPr sz="1400" dirty="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dirty="0">
              <a:solidFill>
                <a:schemeClr val="dk1"/>
              </a:solidFill>
              <a:latin typeface="Roboto"/>
              <a:ea typeface="Roboto"/>
              <a:cs typeface="Roboto"/>
              <a:sym typeface="Roboto"/>
            </a:endParaRPr>
          </a:p>
        </p:txBody>
      </p:sp>
      <p:sp>
        <p:nvSpPr>
          <p:cNvPr id="174" name="Shape 174"/>
          <p:cNvSpPr txBox="1">
            <a:spLocks noGrp="1"/>
          </p:cNvSpPr>
          <p:nvPr>
            <p:ph type="body" idx="1"/>
          </p:nvPr>
        </p:nvSpPr>
        <p:spPr>
          <a:xfrm>
            <a:off x="4365125" y="3816094"/>
            <a:ext cx="2004600" cy="181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40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a:solidFill>
                <a:schemeClr val="dk1"/>
              </a:solidFill>
              <a:latin typeface="Roboto"/>
              <a:ea typeface="Roboto"/>
              <a:cs typeface="Roboto"/>
              <a:sym typeface="Roboto"/>
            </a:endParaRPr>
          </a:p>
        </p:txBody>
      </p:sp>
      <p:pic>
        <p:nvPicPr>
          <p:cNvPr id="175" name="Shape 175"/>
          <p:cNvPicPr preferRelativeResize="0"/>
          <p:nvPr/>
        </p:nvPicPr>
        <p:blipFill>
          <a:blip r:embed="rId3">
            <a:alphaModFix/>
          </a:blip>
          <a:stretch>
            <a:fillRect/>
          </a:stretch>
        </p:blipFill>
        <p:spPr>
          <a:xfrm>
            <a:off x="4221250" y="1438450"/>
            <a:ext cx="1797933" cy="3196325"/>
          </a:xfrm>
          <a:prstGeom prst="rect">
            <a:avLst/>
          </a:prstGeom>
          <a:noFill/>
          <a:ln>
            <a:noFill/>
          </a:ln>
        </p:spPr>
      </p:pic>
      <p:pic>
        <p:nvPicPr>
          <p:cNvPr id="176" name="Shape 176"/>
          <p:cNvPicPr preferRelativeResize="0"/>
          <p:nvPr/>
        </p:nvPicPr>
        <p:blipFill>
          <a:blip r:embed="rId4">
            <a:alphaModFix/>
          </a:blip>
          <a:stretch>
            <a:fillRect/>
          </a:stretch>
        </p:blipFill>
        <p:spPr>
          <a:xfrm>
            <a:off x="6461950" y="1438450"/>
            <a:ext cx="1797933" cy="3196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Workflow: Step </a:t>
            </a:r>
            <a:r>
              <a:rPr lang="en">
                <a:solidFill>
                  <a:srgbClr val="0000DD"/>
                </a:solidFill>
              </a:rPr>
              <a:t>2 </a:t>
            </a:r>
            <a:r>
              <a:rPr lang="en" sz="3000" b="0" i="0" u="none" strike="noStrike" cap="none">
                <a:solidFill>
                  <a:srgbClr val="0000DD"/>
                </a:solidFill>
                <a:latin typeface="Roboto Slab"/>
                <a:ea typeface="Roboto Slab"/>
                <a:cs typeface="Roboto Slab"/>
                <a:sym typeface="Roboto Slab"/>
              </a:rPr>
              <a:t>- List Creation </a:t>
            </a:r>
            <a:endParaRPr/>
          </a:p>
        </p:txBody>
      </p:sp>
      <p:sp>
        <p:nvSpPr>
          <p:cNvPr id="182" name="Shape 1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a:p>
        </p:txBody>
      </p:sp>
      <p:sp>
        <p:nvSpPr>
          <p:cNvPr id="183" name="Shape 183"/>
          <p:cNvSpPr txBox="1">
            <a:spLocks noGrp="1"/>
          </p:cNvSpPr>
          <p:nvPr>
            <p:ph type="body" idx="1"/>
          </p:nvPr>
        </p:nvSpPr>
        <p:spPr>
          <a:xfrm>
            <a:off x="190400" y="1438438"/>
            <a:ext cx="3408000" cy="3416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User will create a new list</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Desired items will be entered and the list will be saved</a:t>
            </a:r>
            <a:endParaRPr sz="1400" dirty="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dirty="0">
              <a:solidFill>
                <a:schemeClr val="dk1"/>
              </a:solidFill>
              <a:latin typeface="Roboto"/>
              <a:ea typeface="Roboto"/>
              <a:cs typeface="Roboto"/>
              <a:sym typeface="Roboto"/>
            </a:endParaRPr>
          </a:p>
        </p:txBody>
      </p:sp>
      <p:pic>
        <p:nvPicPr>
          <p:cNvPr id="184" name="Shape 184"/>
          <p:cNvPicPr preferRelativeResize="0"/>
          <p:nvPr/>
        </p:nvPicPr>
        <p:blipFill>
          <a:blip r:embed="rId3">
            <a:alphaModFix/>
          </a:blip>
          <a:stretch>
            <a:fillRect/>
          </a:stretch>
        </p:blipFill>
        <p:spPr>
          <a:xfrm>
            <a:off x="4069373" y="1299375"/>
            <a:ext cx="2078198" cy="3694574"/>
          </a:xfrm>
          <a:prstGeom prst="rect">
            <a:avLst/>
          </a:prstGeom>
          <a:noFill/>
          <a:ln>
            <a:noFill/>
          </a:ln>
        </p:spPr>
      </p:pic>
      <p:pic>
        <p:nvPicPr>
          <p:cNvPr id="185" name="Shape 185"/>
          <p:cNvPicPr preferRelativeResize="0"/>
          <p:nvPr/>
        </p:nvPicPr>
        <p:blipFill>
          <a:blip r:embed="rId4">
            <a:alphaModFix/>
          </a:blip>
          <a:stretch>
            <a:fillRect/>
          </a:stretch>
        </p:blipFill>
        <p:spPr>
          <a:xfrm>
            <a:off x="6347426" y="1299375"/>
            <a:ext cx="2078201" cy="36945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Workflow: Step </a:t>
            </a:r>
            <a:r>
              <a:rPr lang="en">
                <a:solidFill>
                  <a:srgbClr val="0000DD"/>
                </a:solidFill>
              </a:rPr>
              <a:t>3 </a:t>
            </a:r>
            <a:r>
              <a:rPr lang="en" sz="3000" b="0" i="0" u="none" strike="noStrike" cap="none">
                <a:solidFill>
                  <a:srgbClr val="0000DD"/>
                </a:solidFill>
                <a:latin typeface="Roboto Slab"/>
                <a:ea typeface="Roboto Slab"/>
                <a:cs typeface="Roboto Slab"/>
                <a:sym typeface="Roboto Slab"/>
              </a:rPr>
              <a:t>- </a:t>
            </a:r>
            <a:r>
              <a:rPr lang="en">
                <a:solidFill>
                  <a:srgbClr val="0000DD"/>
                </a:solidFill>
              </a:rPr>
              <a:t>Shopping Mode</a:t>
            </a:r>
            <a:r>
              <a:rPr lang="en" sz="3000" b="0" i="0" u="none" strike="noStrike" cap="none">
                <a:solidFill>
                  <a:srgbClr val="0000DD"/>
                </a:solidFill>
                <a:latin typeface="Roboto Slab"/>
                <a:ea typeface="Roboto Slab"/>
                <a:cs typeface="Roboto Slab"/>
                <a:sym typeface="Roboto Slab"/>
              </a:rPr>
              <a:t> </a:t>
            </a:r>
            <a:endParaRPr/>
          </a:p>
        </p:txBody>
      </p:sp>
      <p:sp>
        <p:nvSpPr>
          <p:cNvPr id="191" name="Shape 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a:p>
        </p:txBody>
      </p:sp>
      <p:sp>
        <p:nvSpPr>
          <p:cNvPr id="192" name="Shape 192"/>
          <p:cNvSpPr txBox="1">
            <a:spLocks noGrp="1"/>
          </p:cNvSpPr>
          <p:nvPr>
            <p:ph type="body" idx="1"/>
          </p:nvPr>
        </p:nvSpPr>
        <p:spPr>
          <a:xfrm>
            <a:off x="190400" y="1438438"/>
            <a:ext cx="3408000" cy="34164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User will set shopping mode once they arrive at store</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Once at store Geolocation tools will recognize store and route product data to that store’s table </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Will also load in prices and location for already entered products</a:t>
            </a:r>
            <a:endParaRPr sz="1400" dirty="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dirty="0">
              <a:solidFill>
                <a:schemeClr val="dk1"/>
              </a:solidFill>
              <a:latin typeface="Roboto"/>
              <a:ea typeface="Roboto"/>
              <a:cs typeface="Roboto"/>
              <a:sym typeface="Roboto"/>
            </a:endParaRPr>
          </a:p>
        </p:txBody>
      </p:sp>
      <p:pic>
        <p:nvPicPr>
          <p:cNvPr id="193" name="Shape 193"/>
          <p:cNvPicPr preferRelativeResize="0"/>
          <p:nvPr/>
        </p:nvPicPr>
        <p:blipFill>
          <a:blip r:embed="rId3">
            <a:alphaModFix/>
          </a:blip>
          <a:stretch>
            <a:fillRect/>
          </a:stretch>
        </p:blipFill>
        <p:spPr>
          <a:xfrm>
            <a:off x="4206400" y="1438450"/>
            <a:ext cx="1921730" cy="3416400"/>
          </a:xfrm>
          <a:prstGeom prst="rect">
            <a:avLst/>
          </a:prstGeom>
          <a:noFill/>
          <a:ln>
            <a:noFill/>
          </a:ln>
        </p:spPr>
      </p:pic>
      <p:pic>
        <p:nvPicPr>
          <p:cNvPr id="194" name="Shape 194"/>
          <p:cNvPicPr preferRelativeResize="0"/>
          <p:nvPr/>
        </p:nvPicPr>
        <p:blipFill>
          <a:blip r:embed="rId4">
            <a:alphaModFix/>
          </a:blip>
          <a:stretch>
            <a:fillRect/>
          </a:stretch>
        </p:blipFill>
        <p:spPr>
          <a:xfrm>
            <a:off x="6660400" y="1438450"/>
            <a:ext cx="1921725" cy="3416390"/>
          </a:xfrm>
          <a:prstGeom prst="rect">
            <a:avLst/>
          </a:prstGeom>
          <a:noFill/>
          <a:ln>
            <a:noFill/>
          </a:ln>
        </p:spPr>
      </p:pic>
      <p:sp>
        <p:nvSpPr>
          <p:cNvPr id="195" name="Shape 195"/>
          <p:cNvSpPr/>
          <p:nvPr/>
        </p:nvSpPr>
        <p:spPr>
          <a:xfrm>
            <a:off x="7310600" y="3784300"/>
            <a:ext cx="368100" cy="320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7730550" y="3784300"/>
            <a:ext cx="368100" cy="320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Roboto Slab"/>
              <a:buNone/>
            </a:pPr>
            <a:r>
              <a:rPr lang="en" sz="3000" b="0" i="0" u="none" strike="noStrike" cap="none">
                <a:solidFill>
                  <a:srgbClr val="0000DD"/>
                </a:solidFill>
                <a:latin typeface="Roboto Slab"/>
                <a:ea typeface="Roboto Slab"/>
                <a:cs typeface="Roboto Slab"/>
                <a:sym typeface="Roboto Slab"/>
              </a:rPr>
              <a:t>Solution Workflow: Step </a:t>
            </a:r>
            <a:r>
              <a:rPr lang="en">
                <a:solidFill>
                  <a:srgbClr val="0000DD"/>
                </a:solidFill>
              </a:rPr>
              <a:t>4 </a:t>
            </a:r>
            <a:r>
              <a:rPr lang="en" sz="3000" b="0" i="0" u="none" strike="noStrike" cap="none">
                <a:solidFill>
                  <a:srgbClr val="0000DD"/>
                </a:solidFill>
                <a:latin typeface="Roboto Slab"/>
                <a:ea typeface="Roboto Slab"/>
                <a:cs typeface="Roboto Slab"/>
                <a:sym typeface="Roboto Slab"/>
              </a:rPr>
              <a:t>-</a:t>
            </a:r>
            <a:r>
              <a:rPr lang="en">
                <a:solidFill>
                  <a:srgbClr val="0000DD"/>
                </a:solidFill>
              </a:rPr>
              <a:t>CrowdSourcing</a:t>
            </a:r>
            <a:endParaRPr/>
          </a:p>
        </p:txBody>
      </p:sp>
      <p:sp>
        <p:nvSpPr>
          <p:cNvPr id="202" name="Shape 2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a:p>
        </p:txBody>
      </p:sp>
      <p:sp>
        <p:nvSpPr>
          <p:cNvPr id="203" name="Shape 203"/>
          <p:cNvSpPr txBox="1">
            <a:spLocks noGrp="1"/>
          </p:cNvSpPr>
          <p:nvPr>
            <p:ph type="body" idx="1"/>
          </p:nvPr>
        </p:nvSpPr>
        <p:spPr>
          <a:xfrm>
            <a:off x="190400" y="1438438"/>
            <a:ext cx="3408000" cy="34164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When a user marks an item off their list, they will be prompted to enter location and price of item, or update price and location if change occured.</a:t>
            </a:r>
            <a:endParaRPr sz="1400" dirty="0">
              <a:solidFill>
                <a:srgbClr val="0000DD"/>
              </a:solidFill>
            </a:endParaRPr>
          </a:p>
          <a:p>
            <a:pPr marL="342900" lvl="0" rtl="0">
              <a:spcBef>
                <a:spcPts val="0"/>
              </a:spcBef>
              <a:spcAft>
                <a:spcPts val="0"/>
              </a:spcAft>
              <a:buFont typeface="+mj-lt"/>
              <a:buAutoNum type="arabicPeriod"/>
            </a:pPr>
            <a:endParaRPr sz="1400" dirty="0">
              <a:solidFill>
                <a:srgbClr val="0000DD"/>
              </a:solidFill>
            </a:endParaRPr>
          </a:p>
          <a:p>
            <a:pPr marL="457200" lvl="0" indent="-317500" rtl="0">
              <a:spcBef>
                <a:spcPts val="0"/>
              </a:spcBef>
              <a:spcAft>
                <a:spcPts val="0"/>
              </a:spcAft>
              <a:buClr>
                <a:srgbClr val="0000DD"/>
              </a:buClr>
              <a:buSzPts val="1400"/>
              <a:buFont typeface="Roboto"/>
              <a:buAutoNum type="arabicPeriod"/>
            </a:pPr>
            <a:r>
              <a:rPr lang="en" sz="1400" dirty="0">
                <a:solidFill>
                  <a:srgbClr val="0000DD"/>
                </a:solidFill>
              </a:rPr>
              <a:t>Entry for product with price and location will be stored on cloud database (or entry will be updated if different)</a:t>
            </a:r>
            <a:endParaRPr sz="1400" dirty="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dirty="0">
              <a:solidFill>
                <a:schemeClr val="dk1"/>
              </a:solidFill>
              <a:latin typeface="Roboto"/>
              <a:ea typeface="Roboto"/>
              <a:cs typeface="Roboto"/>
              <a:sym typeface="Roboto"/>
            </a:endParaRPr>
          </a:p>
        </p:txBody>
      </p:sp>
      <p:sp>
        <p:nvSpPr>
          <p:cNvPr id="204" name="Shape 204"/>
          <p:cNvSpPr txBox="1">
            <a:spLocks noGrp="1"/>
          </p:cNvSpPr>
          <p:nvPr>
            <p:ph type="body" idx="1"/>
          </p:nvPr>
        </p:nvSpPr>
        <p:spPr>
          <a:xfrm>
            <a:off x="4093100" y="3555244"/>
            <a:ext cx="2004600" cy="181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400">
                <a:solidFill>
                  <a:srgbClr val="0000DD"/>
                </a:solidFill>
              </a:rPr>
              <a:t>Figure 2. List Creation Phase</a:t>
            </a:r>
            <a:endParaRPr sz="1400">
              <a:solidFill>
                <a:srgbClr val="0000DD"/>
              </a:solidFill>
            </a:endParaRPr>
          </a:p>
          <a:p>
            <a:pPr marL="0" marR="0" lvl="0" indent="0" algn="l" rtl="0">
              <a:lnSpc>
                <a:spcPct val="115000"/>
              </a:lnSpc>
              <a:spcBef>
                <a:spcPts val="1600"/>
              </a:spcBef>
              <a:spcAft>
                <a:spcPts val="0"/>
              </a:spcAft>
              <a:buClr>
                <a:schemeClr val="dk1"/>
              </a:buClr>
              <a:buSzPts val="1800"/>
              <a:buFont typeface="Roboto"/>
              <a:buNone/>
            </a:pPr>
            <a:endParaRPr sz="1800" b="1" i="0" u="none" strike="noStrike" cap="none">
              <a:solidFill>
                <a:schemeClr val="dk1"/>
              </a:solidFill>
              <a:latin typeface="Roboto"/>
              <a:ea typeface="Roboto"/>
              <a:cs typeface="Roboto"/>
              <a:sym typeface="Roboto"/>
            </a:endParaRPr>
          </a:p>
        </p:txBody>
      </p:sp>
      <p:pic>
        <p:nvPicPr>
          <p:cNvPr id="205" name="Shape 205"/>
          <p:cNvPicPr preferRelativeResize="0"/>
          <p:nvPr/>
        </p:nvPicPr>
        <p:blipFill>
          <a:blip r:embed="rId3">
            <a:alphaModFix/>
          </a:blip>
          <a:stretch>
            <a:fillRect/>
          </a:stretch>
        </p:blipFill>
        <p:spPr>
          <a:xfrm>
            <a:off x="4093100" y="1438450"/>
            <a:ext cx="2221532" cy="2049437"/>
          </a:xfrm>
          <a:prstGeom prst="rect">
            <a:avLst/>
          </a:prstGeom>
          <a:noFill/>
          <a:ln>
            <a:noFill/>
          </a:ln>
        </p:spPr>
      </p:pic>
      <p:pic>
        <p:nvPicPr>
          <p:cNvPr id="206" name="Shape 206"/>
          <p:cNvPicPr preferRelativeResize="0"/>
          <p:nvPr/>
        </p:nvPicPr>
        <p:blipFill>
          <a:blip r:embed="rId4">
            <a:alphaModFix/>
          </a:blip>
          <a:stretch>
            <a:fillRect/>
          </a:stretch>
        </p:blipFill>
        <p:spPr>
          <a:xfrm>
            <a:off x="6661007" y="1438450"/>
            <a:ext cx="1853026" cy="329426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2314</Words>
  <Application>Microsoft Office PowerPoint</Application>
  <PresentationFormat>On-screen Show (16:9)</PresentationFormat>
  <Paragraphs>262</Paragraphs>
  <Slides>20</Slides>
  <Notes>20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Average</vt:lpstr>
      <vt:lpstr>Roboto Slab</vt:lpstr>
      <vt:lpstr>Roboto</vt:lpstr>
      <vt:lpstr>Arial</vt:lpstr>
      <vt:lpstr>Simple Light</vt:lpstr>
      <vt:lpstr>Marina</vt:lpstr>
      <vt:lpstr>Gnosis Solutions</vt:lpstr>
      <vt:lpstr>Our Team and Mentor</vt:lpstr>
      <vt:lpstr>Problem Statement</vt:lpstr>
      <vt:lpstr>Problem Statement</vt:lpstr>
      <vt:lpstr>Solution Statement</vt:lpstr>
      <vt:lpstr>Solution Workflow: Step 1- User Accounts</vt:lpstr>
      <vt:lpstr>Solution Workflow: Step 2 - List Creation </vt:lpstr>
      <vt:lpstr>Solution Workflow: Step 3 - Shopping Mode </vt:lpstr>
      <vt:lpstr>Solution Workflow: Step 4 -CrowdSourcing</vt:lpstr>
      <vt:lpstr>Solution Workflow: Step 5 -Provide Services</vt:lpstr>
      <vt:lpstr> Requirements Overview</vt:lpstr>
      <vt:lpstr> Architecture Overview</vt:lpstr>
      <vt:lpstr>Implementation Overview</vt:lpstr>
      <vt:lpstr>Prototype Demo</vt:lpstr>
      <vt:lpstr>Challenges and Resolutions</vt:lpstr>
      <vt:lpstr>Schedule</vt:lpstr>
      <vt:lpstr>Testing</vt:lpstr>
      <vt:lpstr>Results</vt:lpstr>
      <vt:lpstr>Future Plans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Gnosis Solutions</dc:title>
  <dc:creator>Christopher Simcox</dc:creator>
  <cp:lastModifiedBy>Christopher Simcox</cp:lastModifiedBy>
  <cp:revision>4</cp:revision>
  <dcterms:modified xsi:type="dcterms:W3CDTF">2018-04-27T07:09:28Z</dcterms:modified>
</cp:coreProperties>
</file>