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8397E-D8CD-7341-A456-163F6E29BC9C}" type="datetimeFigureOut">
              <a:rPr lang="en-US" smtClean="0"/>
              <a:t>11/5/13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51A9F-70AA-804A-B324-5C78C9D78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595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4190537"/>
      </p:ext>
    </p:extLst>
  </p:cSld>
  <p:clrMap bg1="lt1" tx1="dk1" bg2="dk2" tx2="lt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Last Slide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 rot="10800000" flipH="1">
            <a:off x="0" y="3979999"/>
            <a:ext cx="9144000" cy="287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>
            <a:off x="0" y="3190900"/>
            <a:ext cx="4617372" cy="787336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rot="10800000" flipH="1">
            <a:off x="0" y="3978611"/>
            <a:ext cx="4617372" cy="761460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329190"/>
            <a:ext cx="7772400" cy="1650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4124476"/>
            <a:ext cx="7772400" cy="888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marL="0" indent="152400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marL="0" indent="152400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 rot="10800000" flipH="1">
            <a:off x="0" y="1550801"/>
            <a:ext cx="9144000" cy="53071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4526627" y="761799"/>
            <a:ext cx="4617372" cy="787336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 rot="10800000">
            <a:off x="4526627" y="1549510"/>
            <a:ext cx="4617372" cy="761460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10800000" flipH="1">
            <a:off x="0" y="1550801"/>
            <a:ext cx="9144000" cy="53071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" name="Shape 21"/>
          <p:cNvSpPr/>
          <p:nvPr/>
        </p:nvSpPr>
        <p:spPr>
          <a:xfrm rot="10800000">
            <a:off x="4526627" y="1549510"/>
            <a:ext cx="4617372" cy="761460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39945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4" name="Shape 24"/>
          <p:cNvSpPr/>
          <p:nvPr/>
        </p:nvSpPr>
        <p:spPr>
          <a:xfrm flipH="1">
            <a:off x="4526627" y="761799"/>
            <a:ext cx="4617372" cy="787336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600201"/>
            <a:ext cx="39945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0" y="1550801"/>
            <a:ext cx="9144000" cy="53071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8" name="Shape 28"/>
          <p:cNvSpPr/>
          <p:nvPr/>
        </p:nvSpPr>
        <p:spPr>
          <a:xfrm flipH="1">
            <a:off x="4526627" y="761799"/>
            <a:ext cx="4617372" cy="787336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0" name="Shape 30"/>
          <p:cNvSpPr/>
          <p:nvPr/>
        </p:nvSpPr>
        <p:spPr>
          <a:xfrm rot="10800000">
            <a:off x="4526627" y="1549510"/>
            <a:ext cx="4617372" cy="761460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5883599"/>
            <a:ext cx="9144000" cy="974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x="4526627" y="5094445"/>
            <a:ext cx="4617372" cy="787336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 rot="10800000">
            <a:off x="4526627" y="5882157"/>
            <a:ext cx="4617372" cy="761460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5895635"/>
            <a:ext cx="8229600" cy="673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indent="15240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6676" y="101675"/>
            <a:ext cx="9134130" cy="6739723"/>
          </a:xfrm>
          <a:custGeom>
            <a:avLst/>
            <a:gdLst/>
            <a:ahLst/>
            <a:cxnLst/>
            <a:rect l="0" t="0" r="0" b="0"/>
            <a:pathLst>
              <a:path w="9157023" h="6739723" extrusionOk="0">
                <a:moveTo>
                  <a:pt x="1629" y="0"/>
                </a:moveTo>
                <a:lnTo>
                  <a:pt x="9157023" y="4340980"/>
                </a:lnTo>
                <a:lnTo>
                  <a:pt x="1593" y="6739723"/>
                </a:lnTo>
                <a:cubicBezTo>
                  <a:pt x="-3941" y="5123960"/>
                  <a:pt x="7163" y="1615763"/>
                  <a:pt x="1629" y="0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100000">
              <a:schemeClr val="dk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742950" indent="-13335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143000" indent="-7620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6002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0574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5146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9718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4290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8862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347528" y="493632"/>
            <a:ext cx="4710000" cy="3204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 rtl="0">
              <a:buNone/>
            </a:pPr>
            <a:r>
              <a:rPr lang="en" sz="3600" dirty="0" smtClean="0"/>
              <a:t>File-Mate 1500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</a:t>
            </a:r>
            <a:r>
              <a:rPr lang="en" sz="3600" dirty="0" smtClean="0"/>
              <a:t>Requirements</a:t>
            </a:r>
          </a:p>
          <a:p>
            <a:pPr algn="l">
              <a:buNone/>
            </a:pPr>
            <a:r>
              <a:rPr lang="en" sz="2400" dirty="0" smtClean="0"/>
              <a:t/>
            </a:r>
            <a:br>
              <a:rPr lang="en" sz="2400" dirty="0" smtClean="0"/>
            </a:b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" sz="2400" dirty="0" smtClean="0"/>
              <a:t>November 5, 2013</a:t>
            </a:r>
            <a:endParaRPr lang="en" sz="2400" dirty="0"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2217000" y="4224401"/>
            <a:ext cx="4710000" cy="218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i="0" dirty="0"/>
              <a:t>Keven Abbott</a:t>
            </a:r>
          </a:p>
          <a:p>
            <a:pPr lvl="0" rtl="0">
              <a:buNone/>
            </a:pPr>
            <a:r>
              <a:rPr lang="en" i="0" dirty="0"/>
              <a:t>Tyler Crouse</a:t>
            </a:r>
          </a:p>
          <a:p>
            <a:pPr lvl="0" rtl="0">
              <a:buNone/>
            </a:pPr>
            <a:r>
              <a:rPr lang="en" i="0" dirty="0"/>
              <a:t>Kiana Delventhal</a:t>
            </a:r>
          </a:p>
          <a:p>
            <a:pPr>
              <a:buNone/>
            </a:pPr>
            <a:r>
              <a:rPr lang="en" i="0" dirty="0"/>
              <a:t>Liam Westby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/>
              <a:t>File-Mate 1500 exists in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 web environment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 data-driven environment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/>
              <a:t>A regulatory environment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375477" y="171569"/>
            <a:ext cx="8366539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 dirty="0" smtClean="0"/>
              <a:t>Environmental</a:t>
            </a:r>
            <a:r>
              <a:rPr lang="en-US" sz="4400" dirty="0"/>
              <a:t> </a:t>
            </a:r>
            <a:r>
              <a:rPr lang="en" sz="3000" dirty="0" smtClean="0"/>
              <a:t>Requirements</a:t>
            </a:r>
            <a:endParaRPr lang="en" sz="3000" dirty="0"/>
          </a:p>
        </p:txBody>
      </p:sp>
      <p:sp>
        <p:nvSpPr>
          <p:cNvPr id="104" name="Shape 104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10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ctrTitle"/>
          </p:nvPr>
        </p:nvSpPr>
        <p:spPr>
          <a:xfrm>
            <a:off x="2171085" y="1700434"/>
            <a:ext cx="4710000" cy="1650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File-Mate 1500</a:t>
            </a:r>
          </a:p>
          <a:p>
            <a:pPr lvl="0" rtl="0">
              <a:buNone/>
            </a:pPr>
            <a:r>
              <a:rPr lang="en"/>
              <a:t>Requirements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11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17776" y="1579567"/>
            <a:ext cx="8468999" cy="177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File Mate 1500 is a desktop application that helps users fill out the CMS 1500 form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Desktop client lacks accessibility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Desktop client lacks portability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 dirty="0"/>
              <a:t>Problem</a:t>
            </a:r>
          </a:p>
        </p:txBody>
      </p:sp>
      <p:sp>
        <p:nvSpPr>
          <p:cNvPr id="48" name="Shape 48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 dirty="0">
                <a:solidFill>
                  <a:srgbClr val="FFFFFF"/>
                </a:solidFill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 dirty="0"/>
              <a:t>Solution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Web based service allows concurrent access and sharing of information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The web based service can be used from anywhere on any OS and multiple devices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Administrator </a:t>
            </a:r>
          </a:p>
          <a:p>
            <a:pPr marL="914400" lvl="1" indent="-381000" rtl="0">
              <a:buClr>
                <a:schemeClr val="dk1"/>
              </a:buClr>
              <a:buSzPct val="133333"/>
              <a:buFont typeface="Courier New"/>
              <a:buChar char="o"/>
            </a:pPr>
            <a:r>
              <a:rPr lang="en" sz="1800"/>
              <a:t>add remove users to group</a:t>
            </a:r>
          </a:p>
          <a:p>
            <a:pPr marL="914400" lvl="1" indent="-3429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add, access, and use patient information</a:t>
            </a:r>
          </a:p>
          <a:p>
            <a:pPr lvl="0" rtl="0">
              <a:buNone/>
            </a:pPr>
            <a:r>
              <a:rPr lang="en"/>
              <a:t>Registered</a:t>
            </a:r>
          </a:p>
          <a:p>
            <a:pPr marL="914400" lvl="1" indent="-3429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add, access, and use patient information</a:t>
            </a:r>
          </a:p>
          <a:p>
            <a:pPr lvl="0" rtl="0">
              <a:buNone/>
            </a:pPr>
            <a:r>
              <a:rPr lang="en"/>
              <a:t>Trial</a:t>
            </a:r>
          </a:p>
          <a:p>
            <a:pPr marL="914400" lvl="1" indent="-3429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ability to demo application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/>
              <a:t>Functional Requirements: User Groups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/>
              <a:t>Functional Requirements: Page Types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667478"/>
            <a:ext cx="7831799" cy="551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000" dirty="0"/>
              <a:t>Welcome/Login Pages</a:t>
            </a:r>
          </a:p>
          <a:p>
            <a:pPr marL="457200" lvl="0" indent="-3175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Give users general Form Magic Co. info and allow registered users to login</a:t>
            </a:r>
          </a:p>
          <a:p>
            <a:pPr lvl="0" rtl="0">
              <a:buNone/>
            </a:pPr>
            <a:r>
              <a:rPr lang="en" sz="2000" dirty="0"/>
              <a:t>Registration Pages</a:t>
            </a:r>
          </a:p>
          <a:p>
            <a:pPr marL="457200" lvl="0" indent="-3175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Unregistered users can register to access full website functionality</a:t>
            </a:r>
          </a:p>
          <a:p>
            <a:pPr marL="457200" lvl="0" indent="-3175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Can also continue without registration to access test pages</a:t>
            </a:r>
          </a:p>
          <a:p>
            <a:pPr lvl="0" rtl="0">
              <a:buNone/>
            </a:pPr>
            <a:r>
              <a:rPr lang="en" sz="2000" dirty="0"/>
              <a:t>Trial/Demo Pages</a:t>
            </a:r>
          </a:p>
          <a:p>
            <a:pPr marL="457200" lvl="0" indent="-3175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Unregistered users can manipulate and test data to test functionality</a:t>
            </a:r>
          </a:p>
          <a:p>
            <a:pPr lvl="0" rtl="0">
              <a:buNone/>
            </a:pPr>
            <a:r>
              <a:rPr lang="en" sz="2000" dirty="0"/>
              <a:t>User Information/Modification Pages</a:t>
            </a:r>
          </a:p>
          <a:p>
            <a:pPr marL="457200" lvl="0" indent="-3175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User/Client/Doctor information(USN, Pass, Email)</a:t>
            </a:r>
          </a:p>
          <a:p>
            <a:pPr lvl="0" rtl="0">
              <a:buNone/>
            </a:pPr>
            <a:r>
              <a:rPr lang="en" sz="2000" dirty="0"/>
              <a:t>Patient Info/Modification Pages</a:t>
            </a:r>
          </a:p>
          <a:p>
            <a:pPr marL="457200" lvl="0" indent="-3175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All client’s patients and their associated health care info (SSN, Name, Health History)</a:t>
            </a:r>
          </a:p>
          <a:p>
            <a:pPr lvl="0" rtl="0">
              <a:buNone/>
            </a:pPr>
            <a:r>
              <a:rPr lang="en" sz="2000" dirty="0"/>
              <a:t>Contact Pages</a:t>
            </a:r>
          </a:p>
          <a:p>
            <a:pPr marL="457200" lvl="0" indent="-3175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600" dirty="0"/>
              <a:t>Basic company contact information (phone number, address, etc.)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Browser Support:</a:t>
            </a:r>
          </a:p>
          <a:p>
            <a:pPr marL="914400" lvl="1" indent="-381000" rtl="0">
              <a:buClr>
                <a:schemeClr val="dk1"/>
              </a:buClr>
              <a:buSzPct val="133333"/>
              <a:buFont typeface="Courier New"/>
              <a:buChar char="o"/>
            </a:pPr>
            <a:r>
              <a:rPr lang="en" sz="1800"/>
              <a:t>Major browsers including Chrome, Firefox, IE, Safari</a:t>
            </a:r>
          </a:p>
          <a:p>
            <a:endParaRPr lang="en" sz="1800"/>
          </a:p>
          <a:p>
            <a:pPr lvl="0" rtl="0">
              <a:buNone/>
            </a:pPr>
            <a:r>
              <a:rPr lang="en"/>
              <a:t>Mobile Devices:</a:t>
            </a:r>
          </a:p>
          <a:p>
            <a:pPr marL="914400" lvl="1" indent="-381000" rtl="0">
              <a:buClr>
                <a:schemeClr val="dk1"/>
              </a:buClr>
              <a:buSzPct val="133333"/>
              <a:buFont typeface="Courier New"/>
              <a:buChar char="o"/>
            </a:pPr>
            <a:r>
              <a:rPr lang="en" sz="1800"/>
              <a:t>Laptop, iPad and all tablet hardware is supported.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/>
              <a:t>Functional Requirements: Compatibility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6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540387"/>
            <a:ext cx="8229600" cy="5248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/>
              <a:t>Concurrent Access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Multiple users, one database</a:t>
            </a:r>
          </a:p>
          <a:p>
            <a:pPr lvl="0" rtl="0">
              <a:buNone/>
            </a:pPr>
            <a:r>
              <a:rPr lang="en" dirty="0"/>
              <a:t>Secure Access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Prevent the leak of sensitive data</a:t>
            </a:r>
          </a:p>
          <a:p>
            <a:pPr lvl="0" rtl="0">
              <a:buNone/>
            </a:pPr>
            <a:r>
              <a:rPr lang="en" dirty="0"/>
              <a:t>Document Generation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Create the documents for the user</a:t>
            </a:r>
          </a:p>
          <a:p>
            <a:pPr lvl="0" rtl="0">
              <a:buNone/>
            </a:pPr>
            <a:r>
              <a:rPr lang="en" dirty="0"/>
              <a:t>Data Migration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Support for importing and exporting patient data</a:t>
            </a:r>
          </a:p>
          <a:p>
            <a:endParaRPr lang="en" dirty="0"/>
          </a:p>
        </p:txBody>
      </p:sp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/>
              <a:t>Functional Requirements: Web Application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Users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Username, password, login attempts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Patients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Name, Phone, birthdate, illness, and visit date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Providers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Name, tax ID, Carriers, and license number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Carriers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Name, and Address</a:t>
            </a:r>
          </a:p>
          <a:p>
            <a:pPr marL="342900" lvl="0" indent="-2667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Backups and restores</a:t>
            </a:r>
          </a:p>
          <a:p>
            <a:pPr marL="342900" lvl="0" indent="-2667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Detailed access logs</a:t>
            </a:r>
          </a:p>
          <a:p>
            <a:endParaRPr lang="en" sz="2400"/>
          </a:p>
        </p:txBody>
      </p: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/>
              <a:t>Functional Requirements: Database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8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854951" y="1595434"/>
            <a:ext cx="7831799" cy="4972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Security</a:t>
            </a:r>
          </a:p>
          <a:p>
            <a:pPr marL="914400" lvl="1" indent="-381000" rtl="0">
              <a:buClr>
                <a:schemeClr val="dk1"/>
              </a:buClr>
              <a:buSzPct val="171428"/>
              <a:buFont typeface="Courier New"/>
              <a:buChar char="o"/>
            </a:pPr>
            <a:r>
              <a:rPr lang="en" sz="1400"/>
              <a:t>Data transfer between dB and web service without any third-party able to interfere</a:t>
            </a:r>
          </a:p>
          <a:p>
            <a:pPr lvl="0" rtl="0">
              <a:buNone/>
            </a:pPr>
            <a:r>
              <a:rPr lang="en"/>
              <a:t>Scalability</a:t>
            </a:r>
          </a:p>
          <a:p>
            <a:pPr marL="914400" lvl="1" indent="-381000" rtl="0">
              <a:buClr>
                <a:schemeClr val="dk1"/>
              </a:buClr>
              <a:buSzPct val="171428"/>
              <a:buFont typeface="Courier New"/>
              <a:buChar char="o"/>
            </a:pPr>
            <a:r>
              <a:rPr lang="en" sz="1400"/>
              <a:t>Allow any amount of patients per client (according to the license specifications)</a:t>
            </a:r>
          </a:p>
          <a:p>
            <a:pPr lvl="0" rtl="0">
              <a:buNone/>
            </a:pPr>
            <a:r>
              <a:rPr lang="en"/>
              <a:t>Performance</a:t>
            </a:r>
          </a:p>
          <a:p>
            <a:pPr marL="914400" lvl="1" indent="-3175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Must retrieve data from dB in less than 2 seconds and generate pdf in less than 10</a:t>
            </a:r>
          </a:p>
          <a:p>
            <a:pPr lvl="0" rtl="0">
              <a:buNone/>
            </a:pPr>
            <a:r>
              <a:rPr lang="en"/>
              <a:t>Usability</a:t>
            </a:r>
          </a:p>
          <a:p>
            <a:pPr marL="914400" lvl="1" indent="-31750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400"/>
              <a:t>Present data in a concise manner in order to allow user to interpret data easily.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sz="3000" dirty="0"/>
              <a:t>Non-Functional Requirements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8668175" y="199000"/>
            <a:ext cx="3657600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>
                <a:solidFill>
                  <a:srgbClr val="FFFFFF"/>
                </a:solidFill>
              </a:rPr>
              <a:t>9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399</Words>
  <Application>Microsoft Macintosh PowerPoint</Application>
  <PresentationFormat>On-screen Show (4:3)</PresentationFormat>
  <Paragraphs>88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paper-plane</vt:lpstr>
      <vt:lpstr>File-Mate 1500    Requirements       November 5, 2013</vt:lpstr>
      <vt:lpstr>Problem</vt:lpstr>
      <vt:lpstr>Solution</vt:lpstr>
      <vt:lpstr>Functional Requirements: User Groups</vt:lpstr>
      <vt:lpstr>Functional Requirements: Page Types</vt:lpstr>
      <vt:lpstr>Functional Requirements: Compatibility</vt:lpstr>
      <vt:lpstr>Functional Requirements: Web Application</vt:lpstr>
      <vt:lpstr>Functional Requirements: Database</vt:lpstr>
      <vt:lpstr>Non-Functional Requirements</vt:lpstr>
      <vt:lpstr>Environmental Requirements</vt:lpstr>
      <vt:lpstr>File-Mate 1500 Requirements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File-Mate 1500 Requirements  November 5, 2013</dc:title>
  <cp:lastModifiedBy>Liam Westby</cp:lastModifiedBy>
  <cp:revision>2</cp:revision>
  <dcterms:modified xsi:type="dcterms:W3CDTF">2013-11-05T22:37:58Z</dcterms:modified>
</cp:coreProperties>
</file>