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38"/>
  </p:notesMasterIdLst>
  <p:sldIdLst>
    <p:sldId id="262" r:id="rId2"/>
    <p:sldId id="283" r:id="rId3"/>
    <p:sldId id="263" r:id="rId4"/>
    <p:sldId id="295" r:id="rId5"/>
    <p:sldId id="298" r:id="rId6"/>
    <p:sldId id="299" r:id="rId7"/>
    <p:sldId id="300" r:id="rId8"/>
    <p:sldId id="301" r:id="rId9"/>
    <p:sldId id="296" r:id="rId10"/>
    <p:sldId id="294" r:id="rId11"/>
    <p:sldId id="303" r:id="rId12"/>
    <p:sldId id="304" r:id="rId13"/>
    <p:sldId id="305" r:id="rId14"/>
    <p:sldId id="307" r:id="rId15"/>
    <p:sldId id="306" r:id="rId16"/>
    <p:sldId id="308" r:id="rId17"/>
    <p:sldId id="302" r:id="rId18"/>
    <p:sldId id="269" r:id="rId19"/>
    <p:sldId id="278" r:id="rId20"/>
    <p:sldId id="277" r:id="rId21"/>
    <p:sldId id="275" r:id="rId22"/>
    <p:sldId id="276" r:id="rId23"/>
    <p:sldId id="293" r:id="rId24"/>
    <p:sldId id="289" r:id="rId25"/>
    <p:sldId id="290" r:id="rId26"/>
    <p:sldId id="264" r:id="rId27"/>
    <p:sldId id="270" r:id="rId28"/>
    <p:sldId id="271" r:id="rId29"/>
    <p:sldId id="272" r:id="rId30"/>
    <p:sldId id="273" r:id="rId31"/>
    <p:sldId id="274" r:id="rId32"/>
    <p:sldId id="282" r:id="rId33"/>
    <p:sldId id="286" r:id="rId34"/>
    <p:sldId id="287" r:id="rId35"/>
    <p:sldId id="288" r:id="rId36"/>
    <p:sldId id="30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Color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Orange</c:v>
                </c:pt>
                <c:pt idx="1">
                  <c:v>Red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Color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Orange</c:v>
                </c:pt>
                <c:pt idx="1">
                  <c:v>Red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Color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Orange</c:v>
                </c:pt>
                <c:pt idx="1">
                  <c:v>Red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26218-2EBD-43D8-B697-EE4C22D1A4E5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E8E0-EF2D-4423-B924-B16458F6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E8E0-EF2D-4423-B924-B16458F6287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4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806B224-5F2D-4E1F-BDCF-257843AB49B6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7FCB-5F7B-4A1E-AD5F-D440FD544A44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3086ACC-60C0-4764-9660-81A80EA4A6A7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187-1523-45B9-9087-BA35531F33E2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C88-C9E6-4AB4-A6F7-3D71DAD5E345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4F763B-AE1E-42CA-B926-6922B7667F00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E3AA2F-2553-47D3-AEE5-10F64B553072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393E-3A2B-4CBE-870C-F020ADCF1653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9B0-C63A-4B27-BDEF-869B0C19C21B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D1F-DBF5-4F6F-A65B-DFDD2A1A8B65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330CCC-1FBB-4BC0-9B14-4D1D99C4FD09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54970E-E517-453D-907A-540AC75E3008}" type="datetime1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0682"/>
            <a:ext cx="1981200" cy="121471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Greg </a:t>
            </a:r>
            <a:r>
              <a:rPr lang="en-US" dirty="0" err="1" smtClean="0">
                <a:solidFill>
                  <a:schemeClr val="accent4"/>
                </a:solidFill>
              </a:rPr>
              <a:t>Andolshek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Alex Koch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Michael McCormick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Shane Russell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2" descr="C:\Users\Michael\Desktop\6AaBXMvGSq8IexTd0unDaBe_HHgqrP1eEpl8Wp9ZHQKabEl7hKwlTtfs2-gknx4E2wmVMEA_N3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558243" cy="44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126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Team Lasso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Input and Maintenance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2" name="Picture 4" descr="C:\Users\Michael\Desktop\DataInputAndMaintenance2ColorAdjus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7656"/>
            <a:ext cx="9132425" cy="41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C:\Users\Michael\Desktop\GroupFormationAndManagement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10852"/>
            <a:ext cx="6019800" cy="53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 descr="C:\Users\Michael\Desktop\GroupFormationAndManagementGCircl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45" y="1524000"/>
            <a:ext cx="599235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ichael\Desktop\GroupFormationAndManagementGb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15" y="1528882"/>
            <a:ext cx="5957985" cy="53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ichael\Desktop\GroupFormationAndManagementRgb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26" y="1528883"/>
            <a:ext cx="5900574" cy="52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Michael\Desktop\GroupFormationAndManagementAllGrou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8883"/>
            <a:ext cx="5943600" cy="52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Functionality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 descr="C:\Users\Michael\Desktop\GroupFunctionality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" y="1910935"/>
            <a:ext cx="9077983" cy="44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Ruby on Rails</a:t>
            </a:r>
          </a:p>
          <a:p>
            <a:r>
              <a:rPr lang="en-US" dirty="0"/>
              <a:t>Hosting Service</a:t>
            </a:r>
          </a:p>
          <a:p>
            <a:pPr lvl="1"/>
            <a:r>
              <a:rPr lang="en-US" dirty="0" err="1" smtClean="0"/>
              <a:t>Heroku</a:t>
            </a:r>
            <a:endParaRPr lang="en-US" dirty="0" smtClean="0"/>
          </a:p>
          <a:p>
            <a:r>
              <a:rPr lang="en-US" dirty="0" smtClean="0"/>
              <a:t>DBMS</a:t>
            </a:r>
          </a:p>
          <a:p>
            <a:pPr lvl="1"/>
            <a:r>
              <a:rPr lang="en-US" dirty="0" err="1" smtClean="0"/>
              <a:t>PostgreSQL</a:t>
            </a:r>
            <a:endParaRPr lang="en-US" dirty="0" smtClean="0"/>
          </a:p>
          <a:p>
            <a:r>
              <a:rPr lang="en-US" dirty="0" smtClean="0"/>
              <a:t>Front-end libraries</a:t>
            </a:r>
          </a:p>
          <a:p>
            <a:pPr lvl="1"/>
            <a:r>
              <a:rPr lang="en-US" dirty="0" smtClean="0"/>
              <a:t>Google Chart Tools, </a:t>
            </a:r>
            <a:r>
              <a:rPr lang="en-US" dirty="0" err="1" smtClean="0"/>
              <a:t>JQuery</a:t>
            </a:r>
            <a:r>
              <a:rPr lang="en-US" dirty="0" smtClean="0"/>
              <a:t>, Angular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806067"/>
            <a:ext cx="1019175" cy="131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40" y="2833688"/>
            <a:ext cx="289476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98" y="3657600"/>
            <a:ext cx="1501902" cy="119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0" y="4648200"/>
            <a:ext cx="129441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8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sponsor meetings</a:t>
            </a:r>
          </a:p>
          <a:p>
            <a:r>
              <a:rPr lang="en-US" dirty="0" smtClean="0"/>
              <a:t>Initial meeting to understand project</a:t>
            </a:r>
          </a:p>
          <a:p>
            <a:r>
              <a:rPr lang="en-US" dirty="0" smtClean="0"/>
              <a:t>More specific details in following meetings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User Functional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5" name="Picture 3" descr="C:\Users\Michael\Desktop\ViewerFunctionalityForPowerPoin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1" y="1600200"/>
            <a:ext cx="7567929" cy="52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Lasso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Mentor</a:t>
            </a:r>
          </a:p>
          <a:p>
            <a:pPr lvl="1"/>
            <a:r>
              <a:rPr lang="en-US" dirty="0" smtClean="0"/>
              <a:t>Dr. Eck </a:t>
            </a:r>
            <a:r>
              <a:rPr lang="en-US" dirty="0" err="1" smtClean="0"/>
              <a:t>Doerry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Group Members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Greg </a:t>
            </a:r>
            <a:r>
              <a:rPr lang="en-US" dirty="0" err="1" smtClean="0">
                <a:solidFill>
                  <a:schemeClr val="accent4"/>
                </a:solidFill>
              </a:rPr>
              <a:t>Andolshek</a:t>
            </a:r>
            <a:r>
              <a:rPr lang="en-US" dirty="0" smtClean="0">
                <a:solidFill>
                  <a:schemeClr val="accent4"/>
                </a:solidFill>
              </a:rPr>
              <a:t> - </a:t>
            </a:r>
            <a:r>
              <a:rPr lang="en-US" dirty="0" smtClean="0"/>
              <a:t>Architect</a:t>
            </a:r>
            <a:r>
              <a:rPr lang="en-US" dirty="0"/>
              <a:t>, Release Manager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Alex </a:t>
            </a:r>
            <a:r>
              <a:rPr lang="en-US" dirty="0" smtClean="0">
                <a:solidFill>
                  <a:schemeClr val="accent4"/>
                </a:solidFill>
              </a:rPr>
              <a:t>Koch - </a:t>
            </a:r>
            <a:r>
              <a:rPr lang="en-US" dirty="0" smtClean="0"/>
              <a:t>Graphics </a:t>
            </a:r>
            <a:r>
              <a:rPr lang="en-US" dirty="0"/>
              <a:t>Designer, Database Manager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Michael </a:t>
            </a:r>
            <a:r>
              <a:rPr lang="en-US" dirty="0" smtClean="0">
                <a:solidFill>
                  <a:schemeClr val="accent4"/>
                </a:solidFill>
              </a:rPr>
              <a:t>McCormick - </a:t>
            </a:r>
            <a:r>
              <a:rPr lang="en-US" dirty="0" smtClean="0"/>
              <a:t>Team Leader, Communicator</a:t>
            </a:r>
            <a:endParaRPr lang="en-US" dirty="0" smtClean="0">
              <a:solidFill>
                <a:schemeClr val="accent4"/>
              </a:solidFill>
            </a:endParaRP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Shane Russell - </a:t>
            </a:r>
            <a:r>
              <a:rPr lang="en-US" dirty="0" smtClean="0"/>
              <a:t>Documenter, Team Website Manager</a:t>
            </a:r>
            <a:endParaRPr lang="en-US" dirty="0" smtClean="0">
              <a:solidFill>
                <a:schemeClr val="accent4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4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 Functional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chael\Desktop\AdministratorFunctionalityForPowerPoint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" y="1668463"/>
            <a:ext cx="8898919" cy="49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Cross-platform compatibility</a:t>
            </a:r>
          </a:p>
          <a:p>
            <a:r>
              <a:rPr lang="en-US" dirty="0"/>
              <a:t>Modern browser compatibility</a:t>
            </a:r>
          </a:p>
          <a:p>
            <a:r>
              <a:rPr lang="en-US" dirty="0" smtClean="0"/>
              <a:t>Privacy protection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Installation and setup within 30 minutes</a:t>
            </a:r>
          </a:p>
          <a:p>
            <a:r>
              <a:rPr lang="en-US" dirty="0" smtClean="0"/>
              <a:t>Deployment to hosting service within 5 minutes</a:t>
            </a:r>
          </a:p>
          <a:p>
            <a:r>
              <a:rPr lang="en-US" dirty="0" smtClean="0"/>
              <a:t>Initial profile creation within 5 minutes</a:t>
            </a:r>
          </a:p>
          <a:p>
            <a:r>
              <a:rPr lang="en-US" dirty="0" smtClean="0"/>
              <a:t>Group creation within 5 minutes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Ease of use</a:t>
            </a:r>
            <a:endParaRPr lang="en-US" dirty="0"/>
          </a:p>
          <a:p>
            <a:pPr lvl="1"/>
            <a:r>
              <a:rPr lang="en-US" dirty="0"/>
              <a:t>Modular </a:t>
            </a:r>
          </a:p>
          <a:p>
            <a:pPr lvl="1"/>
            <a:r>
              <a:rPr lang="en-US" dirty="0" smtClean="0"/>
              <a:t>Scalable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Flexibility and data integrity</a:t>
            </a:r>
          </a:p>
          <a:p>
            <a:pPr lvl="1"/>
            <a:r>
              <a:rPr lang="en-US" dirty="0" smtClean="0"/>
              <a:t>Inform admin of consequences</a:t>
            </a:r>
          </a:p>
          <a:p>
            <a:pPr lvl="1"/>
            <a:r>
              <a:rPr lang="en-US" dirty="0" smtClean="0"/>
              <a:t>Request confirmation</a:t>
            </a:r>
            <a:endParaRPr lang="en-US" dirty="0"/>
          </a:p>
          <a:p>
            <a:r>
              <a:rPr lang="en-US" dirty="0"/>
              <a:t>Security of user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Database encryption</a:t>
            </a:r>
            <a:endParaRPr lang="en-US" dirty="0"/>
          </a:p>
          <a:p>
            <a:r>
              <a:rPr lang="en-US" dirty="0"/>
              <a:t>Future expansion of the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Modular</a:t>
            </a:r>
          </a:p>
          <a:p>
            <a:pPr lvl="1"/>
            <a:r>
              <a:rPr lang="en-US" dirty="0" smtClean="0"/>
              <a:t>Bundle of software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3136392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ichael\Downloads\PPT Gantt 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4414"/>
            <a:ext cx="9144000" cy="29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 </a:t>
            </a:r>
          </a:p>
          <a:p>
            <a:pPr lvl="1"/>
            <a:r>
              <a:rPr lang="en-US" dirty="0" smtClean="0"/>
              <a:t>Lack of proper group management and tracking tool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Group Wrangler</a:t>
            </a:r>
          </a:p>
          <a:p>
            <a:pPr lvl="2"/>
            <a:r>
              <a:rPr lang="en-US" dirty="0" smtClean="0"/>
              <a:t>Free</a:t>
            </a:r>
          </a:p>
          <a:p>
            <a:pPr lvl="2"/>
            <a:r>
              <a:rPr lang="en-US" dirty="0" smtClean="0"/>
              <a:t>Open source</a:t>
            </a:r>
          </a:p>
          <a:p>
            <a:pPr lvl="2"/>
            <a:r>
              <a:rPr lang="en-US" dirty="0" smtClean="0"/>
              <a:t>Automated grouping</a:t>
            </a:r>
          </a:p>
          <a:p>
            <a:pPr lvl="2"/>
            <a:r>
              <a:rPr lang="en-US" dirty="0"/>
              <a:t>Analysis t</a:t>
            </a:r>
            <a:r>
              <a:rPr lang="en-US" dirty="0" smtClean="0"/>
              <a:t>ools</a:t>
            </a:r>
            <a:endParaRPr lang="en-US" dirty="0"/>
          </a:p>
          <a:p>
            <a:pPr lvl="2"/>
            <a:r>
              <a:rPr lang="en-US" dirty="0" smtClean="0"/>
              <a:t>Maintains social aspects</a:t>
            </a:r>
          </a:p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Premiere group management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roupWranglerSolutionOverview1Color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54628"/>
            <a:ext cx="9105900" cy="520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1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profile information</a:t>
            </a:r>
          </a:p>
          <a:p>
            <a:r>
              <a:rPr lang="en-US" dirty="0" smtClean="0"/>
              <a:t>Edit profile blog</a:t>
            </a:r>
          </a:p>
          <a:p>
            <a:r>
              <a:rPr lang="en-US" dirty="0" smtClean="0"/>
              <a:t>View notifications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individual groups</a:t>
            </a:r>
          </a:p>
          <a:p>
            <a:pPr lvl="1"/>
            <a:r>
              <a:rPr lang="en-US" dirty="0" smtClean="0"/>
              <a:t>Post to group’s forum</a:t>
            </a:r>
          </a:p>
          <a:p>
            <a:pPr lvl="1"/>
            <a:r>
              <a:rPr lang="en-US" dirty="0" smtClean="0"/>
              <a:t>View/Comment group wall</a:t>
            </a:r>
          </a:p>
          <a:p>
            <a:pPr lvl="1"/>
            <a:r>
              <a:rPr lang="en-US" dirty="0" smtClean="0"/>
              <a:t>View group members</a:t>
            </a:r>
          </a:p>
          <a:p>
            <a:pPr lvl="2"/>
            <a:r>
              <a:rPr lang="en-US" dirty="0" smtClean="0"/>
              <a:t>View member’s limited profile</a:t>
            </a:r>
          </a:p>
          <a:p>
            <a:pPr lvl="2"/>
            <a:r>
              <a:rPr lang="en-US" dirty="0" smtClean="0"/>
              <a:t>View/Comment member blog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another user (internal)</a:t>
            </a:r>
          </a:p>
          <a:p>
            <a:r>
              <a:rPr lang="en-US" dirty="0" smtClean="0"/>
              <a:t>View forums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Solution Overview</a:t>
            </a:r>
          </a:p>
          <a:p>
            <a:r>
              <a:rPr lang="en-US" dirty="0" smtClean="0"/>
              <a:t>Key Requirements</a:t>
            </a:r>
          </a:p>
          <a:p>
            <a:r>
              <a:rPr lang="en-US" dirty="0" smtClean="0"/>
              <a:t>Risks</a:t>
            </a:r>
          </a:p>
          <a:p>
            <a:r>
              <a:rPr lang="en-US" dirty="0" smtClean="0"/>
              <a:t>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Users (Administrator)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Create/View/Update/Delete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Groups (Administrator)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Create/View/Update/Delete group definitions</a:t>
            </a:r>
          </a:p>
          <a:p>
            <a:r>
              <a:rPr lang="en-US" dirty="0" smtClean="0"/>
              <a:t>Manage individual groups</a:t>
            </a:r>
          </a:p>
          <a:p>
            <a:pPr lvl="1"/>
            <a:r>
              <a:rPr lang="en-US" dirty="0" smtClean="0"/>
              <a:t>Track members with notes</a:t>
            </a:r>
          </a:p>
          <a:p>
            <a:pPr lvl="1"/>
            <a:r>
              <a:rPr lang="en-US" dirty="0" smtClean="0"/>
              <a:t>Display/Sort/Filter group members</a:t>
            </a:r>
          </a:p>
          <a:p>
            <a:pPr lvl="2"/>
            <a:r>
              <a:rPr lang="en-US" dirty="0" smtClean="0"/>
              <a:t>View filtered group statistics</a:t>
            </a:r>
          </a:p>
          <a:p>
            <a:pPr lvl="2"/>
            <a:r>
              <a:rPr lang="en-US" dirty="0" smtClean="0"/>
              <a:t>Message filtered group members</a:t>
            </a:r>
          </a:p>
          <a:p>
            <a:pPr lvl="1"/>
            <a:r>
              <a:rPr lang="en-US" dirty="0" smtClean="0"/>
              <a:t>Post/Update group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Create/View/Update/Delete application form</a:t>
            </a:r>
          </a:p>
          <a:p>
            <a:r>
              <a:rPr lang="en-US" smtClean="0"/>
              <a:t>Review applications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levels of admin control over user attribute data</a:t>
            </a:r>
          </a:p>
          <a:p>
            <a:pPr lvl="1"/>
            <a:r>
              <a:rPr lang="en-US" dirty="0" smtClean="0"/>
              <a:t>Addition of data; how much is too much?</a:t>
            </a:r>
          </a:p>
          <a:p>
            <a:pPr lvl="1"/>
            <a:r>
              <a:rPr lang="en-US" dirty="0" smtClean="0"/>
              <a:t>Removal of attributes which may be critical to groups</a:t>
            </a:r>
          </a:p>
          <a:p>
            <a:pPr lvl="1"/>
            <a:r>
              <a:rPr lang="en-US" dirty="0" smtClean="0"/>
              <a:t>Is there an ultimate solution?</a:t>
            </a:r>
          </a:p>
          <a:p>
            <a:pPr lvl="2"/>
            <a:r>
              <a:rPr lang="en-US" dirty="0" smtClean="0"/>
              <a:t>A question of saving the admin/user from themselves, without limiting Group Wrangler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Security of user information</a:t>
            </a:r>
          </a:p>
          <a:p>
            <a:pPr lvl="1"/>
            <a:r>
              <a:rPr lang="en-US" dirty="0" smtClean="0"/>
              <a:t>Group Wrangler contains a potential wealth of personal information</a:t>
            </a:r>
          </a:p>
          <a:p>
            <a:pPr lvl="1"/>
            <a:r>
              <a:rPr lang="en-US" dirty="0" smtClean="0"/>
              <a:t>Required information versus optional information</a:t>
            </a:r>
          </a:p>
          <a:p>
            <a:pPr lvl="2"/>
            <a:r>
              <a:rPr lang="en-US" dirty="0" smtClean="0"/>
              <a:t>No reasonable way to mitigate what the </a:t>
            </a:r>
            <a:r>
              <a:rPr lang="en-US" dirty="0" err="1" smtClean="0"/>
              <a:t>admins</a:t>
            </a:r>
            <a:r>
              <a:rPr lang="en-US" dirty="0" smtClean="0"/>
              <a:t> determine to be required.</a:t>
            </a:r>
          </a:p>
          <a:p>
            <a:pPr lvl="1"/>
            <a:r>
              <a:rPr lang="en-US" dirty="0" smtClean="0"/>
              <a:t>Levels of permission and authentication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Future expansion of the system</a:t>
            </a:r>
          </a:p>
          <a:p>
            <a:pPr lvl="1"/>
            <a:r>
              <a:rPr lang="en-US" dirty="0" smtClean="0"/>
              <a:t>Group Wrangler is designed to allow for continuous developments</a:t>
            </a:r>
          </a:p>
          <a:p>
            <a:pPr lvl="1"/>
            <a:r>
              <a:rPr lang="en-US" dirty="0" smtClean="0"/>
              <a:t>Decidedly limited by the technologies used to implement</a:t>
            </a:r>
          </a:p>
          <a:p>
            <a:pPr lvl="2"/>
            <a:r>
              <a:rPr lang="en-US" dirty="0" smtClean="0"/>
              <a:t>Future developments of system tools (Ruby on Rails, Facebook API, </a:t>
            </a:r>
            <a:r>
              <a:rPr lang="en-US" dirty="0" err="1" smtClean="0"/>
              <a:t>ect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2" name="Picture 2" descr="C:\Users\Michael\Desktop\Team Lasso Capstone Gant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8458201" cy="51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600200"/>
            <a:ext cx="3136392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Groups are everywhere</a:t>
            </a:r>
          </a:p>
          <a:p>
            <a:r>
              <a:rPr lang="en-US" dirty="0" smtClean="0"/>
              <a:t>What groups are you a part of or in charge of?</a:t>
            </a:r>
          </a:p>
          <a:p>
            <a:r>
              <a:rPr lang="en-US" dirty="0" smtClean="0"/>
              <a:t>Types of groups: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companies</a:t>
            </a:r>
          </a:p>
          <a:p>
            <a:pPr lvl="1"/>
            <a:r>
              <a:rPr lang="en-US" dirty="0"/>
              <a:t>Sports leagues</a:t>
            </a:r>
          </a:p>
          <a:p>
            <a:pPr lvl="1"/>
            <a:r>
              <a:rPr lang="en-US" dirty="0"/>
              <a:t>Social sites</a:t>
            </a:r>
          </a:p>
          <a:p>
            <a:pPr lvl="1"/>
            <a:r>
              <a:rPr lang="en-US" dirty="0"/>
              <a:t>Schools</a:t>
            </a:r>
          </a:p>
          <a:p>
            <a:pPr lvl="1"/>
            <a:r>
              <a:rPr lang="en-US" dirty="0" smtClean="0"/>
              <a:t>Political Parties</a:t>
            </a:r>
            <a:endParaRPr lang="en-US" dirty="0"/>
          </a:p>
          <a:p>
            <a:r>
              <a:rPr lang="en-US" dirty="0" smtClean="0"/>
              <a:t>Need an easy way to:</a:t>
            </a:r>
          </a:p>
          <a:p>
            <a:pPr lvl="1"/>
            <a:r>
              <a:rPr lang="en-US" dirty="0"/>
              <a:t>Manage groups</a:t>
            </a:r>
          </a:p>
          <a:p>
            <a:pPr lvl="1"/>
            <a:r>
              <a:rPr lang="en-US" dirty="0" smtClean="0"/>
              <a:t>Analyze groups</a:t>
            </a:r>
          </a:p>
          <a:p>
            <a:pPr lvl="1"/>
            <a:r>
              <a:rPr lang="en-US" dirty="0" smtClean="0"/>
              <a:t>Communicate within groups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1"/>
            <a:ext cx="1143000" cy="10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52000"/>
            <a:ext cx="1306916" cy="103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88" y="3949502"/>
            <a:ext cx="1123002" cy="11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ctangle 2047"/>
          <p:cNvSpPr/>
          <p:nvPr/>
        </p:nvSpPr>
        <p:spPr>
          <a:xfrm>
            <a:off x="7147720" y="1639890"/>
            <a:ext cx="1843880" cy="12408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8000" y="1639890"/>
            <a:ext cx="5369720" cy="50657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005262" y="4172745"/>
            <a:ext cx="3142458" cy="25328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Grouping Needs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06" y="2498725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352800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Group Wrangler\Photoshop Resources\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4" y="3348040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3348040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06" y="163989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44" y="163989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44" y="165735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82" y="165735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24987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2" y="24987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2" y="251460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514600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70" y="2514600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4" y="333058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2" y="333058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2" y="334804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32" y="4979990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5851525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D:\Documents\Group Wrangler\Photoshop Resources\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834065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834065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32" y="41751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70" y="41751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70" y="41751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08" y="41751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99745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99745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501491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5022847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96" y="5014909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81660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581660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583406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95080285"/>
              </p:ext>
            </p:extLst>
          </p:nvPr>
        </p:nvGraphicFramePr>
        <p:xfrm>
          <a:off x="-465139" y="1600993"/>
          <a:ext cx="2740821" cy="182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4" name="Picture 6" descr="C:\Users\Whisperingeye\Desktop\email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" y="36099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7600" y="1657350"/>
            <a:ext cx="118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Users</a:t>
            </a:r>
            <a:endParaRPr lang="en-US" dirty="0"/>
          </a:p>
        </p:txBody>
      </p:sp>
      <p:pic>
        <p:nvPicPr>
          <p:cNvPr id="120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26682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2026682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2026681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6" name="Chart 125"/>
          <p:cNvGraphicFramePr/>
          <p:nvPr>
            <p:extLst>
              <p:ext uri="{D42A27DB-BD31-4B8C-83A1-F6EECF244321}">
                <p14:modId xmlns:p14="http://schemas.microsoft.com/office/powerpoint/2010/main" val="1333478310"/>
              </p:ext>
            </p:extLst>
          </p:nvPr>
        </p:nvGraphicFramePr>
        <p:xfrm>
          <a:off x="-465139" y="1600993"/>
          <a:ext cx="2740821" cy="182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7" name="Chart 126"/>
          <p:cNvGraphicFramePr/>
          <p:nvPr>
            <p:extLst>
              <p:ext uri="{D42A27DB-BD31-4B8C-83A1-F6EECF244321}">
                <p14:modId xmlns:p14="http://schemas.microsoft.com/office/powerpoint/2010/main" val="1462232973"/>
              </p:ext>
            </p:extLst>
          </p:nvPr>
        </p:nvGraphicFramePr>
        <p:xfrm>
          <a:off x="-465139" y="1600993"/>
          <a:ext cx="2740821" cy="182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601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6" grpId="0" animBg="1"/>
      <p:bldP spid="6" grpId="1" animBg="1"/>
      <p:bldP spid="6" grpId="2" animBg="1"/>
      <p:bldP spid="114" grpId="0" animBg="1"/>
      <p:bldP spid="114" grpId="1" animBg="1"/>
      <p:bldGraphic spid="5" grpId="0">
        <p:bldAsOne/>
      </p:bldGraphic>
      <p:bldGraphic spid="5" grpId="1">
        <p:bldAsOne/>
      </p:bldGraphic>
      <p:bldP spid="7" grpId="0"/>
      <p:bldGraphic spid="126" grpId="0">
        <p:bldAsOne/>
      </p:bldGraphic>
      <p:bldGraphic spid="127" grpId="0">
        <p:bldAsOne/>
      </p:bldGraphic>
      <p:bldGraphic spid="127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GSEP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Sponsor</a:t>
            </a:r>
          </a:p>
          <a:p>
            <a:pPr lvl="1"/>
            <a:r>
              <a:rPr lang="en-US" dirty="0"/>
              <a:t>Melissa </a:t>
            </a:r>
            <a:r>
              <a:rPr lang="en-US" dirty="0" smtClean="0"/>
              <a:t>Armstrong</a:t>
            </a:r>
          </a:p>
          <a:p>
            <a:r>
              <a:rPr lang="en-US" dirty="0" smtClean="0"/>
              <a:t>Global Science and Engineering Program</a:t>
            </a:r>
          </a:p>
          <a:p>
            <a:r>
              <a:rPr lang="en-US" dirty="0" smtClean="0"/>
              <a:t>Dual degree in 5 years</a:t>
            </a:r>
          </a:p>
          <a:p>
            <a:pPr lvl="1"/>
            <a:r>
              <a:rPr lang="en-US" dirty="0" smtClean="0"/>
              <a:t>Science or Engineering</a:t>
            </a:r>
          </a:p>
          <a:p>
            <a:pPr lvl="1"/>
            <a:r>
              <a:rPr lang="en-US" dirty="0" smtClean="0"/>
              <a:t>Language</a:t>
            </a:r>
            <a:endParaRPr lang="en-US" dirty="0"/>
          </a:p>
          <a:p>
            <a:r>
              <a:rPr lang="en-US" dirty="0" smtClean="0"/>
              <a:t>1 year Abroad</a:t>
            </a:r>
          </a:p>
        </p:txBody>
      </p:sp>
      <p:pic>
        <p:nvPicPr>
          <p:cNvPr id="1026" name="Picture 2" descr="C:\Users\Whisperingeye\Desktop\gsep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114675"/>
            <a:ext cx="27908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Products</a:t>
            </a:r>
            <a:endParaRPr lang="en-US" dirty="0"/>
          </a:p>
        </p:txBody>
      </p:sp>
      <p:pic>
        <p:nvPicPr>
          <p:cNvPr id="2050" name="Picture 2" descr="C:\Users\Whisperingeye\Desktop\facebook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1" y="3200400"/>
            <a:ext cx="1436674" cy="5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hisperingeye\Desktop\twitt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0558"/>
            <a:ext cx="2210976" cy="4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hisperingeye\Desktop\Goo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6" y="3886200"/>
            <a:ext cx="168204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ael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4" y="4648200"/>
            <a:ext cx="1930609" cy="5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17793"/>
              </p:ext>
            </p:extLst>
          </p:nvPr>
        </p:nvGraphicFramePr>
        <p:xfrm>
          <a:off x="2667000" y="1752598"/>
          <a:ext cx="6096000" cy="500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19200"/>
                <a:gridCol w="838200"/>
                <a:gridCol w="685800"/>
                <a:gridCol w="2286000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Automated Grouping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Group Management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 Profiles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Social Tools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Free</a:t>
                      </a:r>
                      <a:endParaRPr lang="en-US" sz="16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Free</a:t>
                      </a:r>
                      <a:endParaRPr lang="en-US" sz="16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Free</a:t>
                      </a:r>
                      <a:endParaRPr lang="en-US" sz="16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Setup</a:t>
                      </a:r>
                      <a:r>
                        <a:rPr lang="en-US" sz="1600" baseline="0" dirty="0" smtClean="0"/>
                        <a:t> Fee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1-150 Users $240 Year</a:t>
                      </a:r>
                    </a:p>
                    <a:p>
                      <a:pPr algn="ctr"/>
                      <a:r>
                        <a:rPr lang="en-US" sz="1600" dirty="0" err="1" smtClean="0"/>
                        <a:t>15k</a:t>
                      </a:r>
                      <a:r>
                        <a:rPr lang="en-US" sz="1600" dirty="0" smtClean="0"/>
                        <a:t>+</a:t>
                      </a:r>
                      <a:r>
                        <a:rPr lang="en-US" sz="1600" baseline="0" dirty="0" smtClean="0"/>
                        <a:t> Users $2750+ Year</a:t>
                      </a:r>
                      <a:endParaRPr lang="en-US" sz="16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$105</a:t>
                      </a:r>
                    </a:p>
                    <a:p>
                      <a:pPr algn="ctr"/>
                      <a:r>
                        <a:rPr lang="en-US" sz="1600" dirty="0" smtClean="0"/>
                        <a:t>$169</a:t>
                      </a:r>
                      <a:endParaRPr lang="en-US" sz="16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$4-$8</a:t>
                      </a:r>
                    </a:p>
                    <a:p>
                      <a:pPr algn="ctr"/>
                      <a:r>
                        <a:rPr lang="en-US" sz="1600" dirty="0" smtClean="0"/>
                        <a:t>Per User/Month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Users\Whisperingeye\Desktop\microsoft-exch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" y="6099101"/>
            <a:ext cx="1736373" cy="6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speringeye\Desktop\lotus-not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49" y="5410200"/>
            <a:ext cx="561951" cy="5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Whisperingeye\Desktop\img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4" y="5419725"/>
            <a:ext cx="1228725" cy="5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Michael\Desktop\6AaBXMvGSq8IexTd0unDaBe_HHgqrP1eEpl8Wp9ZHQKabEl7hKwlTtfs2-gknx4E2wmVMEA_N3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1056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Group Wrangler?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Web-based solution for group management</a:t>
            </a:r>
          </a:p>
          <a:p>
            <a:r>
              <a:rPr lang="en-US" dirty="0" smtClean="0"/>
              <a:t>Key features: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f</a:t>
            </a:r>
            <a:r>
              <a:rPr lang="en-US" dirty="0" smtClean="0"/>
              <a:t>ormation and management (smart groups)</a:t>
            </a:r>
          </a:p>
          <a:p>
            <a:pPr lvl="1"/>
            <a:r>
              <a:rPr lang="en-US" dirty="0" smtClean="0"/>
              <a:t>User </a:t>
            </a:r>
            <a:r>
              <a:rPr lang="en-US" dirty="0" err="1" smtClean="0"/>
              <a:t>curation</a:t>
            </a:r>
            <a:endParaRPr lang="en-US" dirty="0" smtClean="0"/>
          </a:p>
          <a:p>
            <a:pPr lvl="1"/>
            <a:r>
              <a:rPr lang="en-US" dirty="0" smtClean="0"/>
              <a:t>Social networking</a:t>
            </a:r>
          </a:p>
          <a:p>
            <a:pPr lvl="1"/>
            <a:r>
              <a:rPr lang="en-US" smtClean="0"/>
              <a:t>Open source</a:t>
            </a:r>
            <a:endParaRPr lang="en-US" dirty="0" smtClean="0"/>
          </a:p>
          <a:p>
            <a:pPr lvl="1"/>
            <a:r>
              <a:rPr lang="en-US" dirty="0" smtClean="0"/>
              <a:t>Free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2A1501"/>
      </a:dk1>
      <a:lt1>
        <a:srgbClr val="F2F2F2"/>
      </a:lt1>
      <a:dk2>
        <a:srgbClr val="2A1501"/>
      </a:dk2>
      <a:lt2>
        <a:srgbClr val="D9D9D9"/>
      </a:lt2>
      <a:accent1>
        <a:srgbClr val="AD5A23"/>
      </a:accent1>
      <a:accent2>
        <a:srgbClr val="8C2B2B"/>
      </a:accent2>
      <a:accent3>
        <a:srgbClr val="184693"/>
      </a:accent3>
      <a:accent4>
        <a:srgbClr val="2A1501"/>
      </a:accent4>
      <a:accent5>
        <a:srgbClr val="2A1501"/>
      </a:accent5>
      <a:accent6>
        <a:srgbClr val="2A1501"/>
      </a:accent6>
      <a:hlink>
        <a:srgbClr val="2A1501"/>
      </a:hlink>
      <a:folHlink>
        <a:srgbClr val="2A15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588</Words>
  <Application>Microsoft Office PowerPoint</Application>
  <PresentationFormat>On-screen Show (4:3)</PresentationFormat>
  <Paragraphs>222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PowerPoint Presentation</vt:lpstr>
      <vt:lpstr>Team Lasso</vt:lpstr>
      <vt:lpstr>Outline</vt:lpstr>
      <vt:lpstr>Grouping Overview</vt:lpstr>
      <vt:lpstr>Grouping Needs</vt:lpstr>
      <vt:lpstr>GSEP</vt:lpstr>
      <vt:lpstr>Other Products</vt:lpstr>
      <vt:lpstr>Solution Overview</vt:lpstr>
      <vt:lpstr>What is Group Wrangler?</vt:lpstr>
      <vt:lpstr>Data Input and Maintenance</vt:lpstr>
      <vt:lpstr>Group Formation and Management</vt:lpstr>
      <vt:lpstr>Group Formation and Management</vt:lpstr>
      <vt:lpstr>Group Formation and Management</vt:lpstr>
      <vt:lpstr>Group Formation and Management</vt:lpstr>
      <vt:lpstr>Group Formation and Management</vt:lpstr>
      <vt:lpstr>Group Functionality</vt:lpstr>
      <vt:lpstr>Technologies</vt:lpstr>
      <vt:lpstr>Requirements Acquisition</vt:lpstr>
      <vt:lpstr>Generic User Functional Requirements</vt:lpstr>
      <vt:lpstr>Admin Functional Requirements</vt:lpstr>
      <vt:lpstr>Environmental Requirements</vt:lpstr>
      <vt:lpstr>Non-Functional Requirements</vt:lpstr>
      <vt:lpstr>Risks</vt:lpstr>
      <vt:lpstr>Schedule</vt:lpstr>
      <vt:lpstr>Conclusion</vt:lpstr>
      <vt:lpstr>Solution Overview</vt:lpstr>
      <vt:lpstr>Manage Account</vt:lpstr>
      <vt:lpstr>View Groups</vt:lpstr>
      <vt:lpstr>Communicate</vt:lpstr>
      <vt:lpstr>Manage Users (Administrator)</vt:lpstr>
      <vt:lpstr>Manage Groups (Administrator)</vt:lpstr>
      <vt:lpstr>Manage Applications</vt:lpstr>
      <vt:lpstr>Risks</vt:lpstr>
      <vt:lpstr>Risks</vt:lpstr>
      <vt:lpstr>Risks</vt:lpstr>
      <vt:lpstr>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Whisperingeye</dc:creator>
  <cp:lastModifiedBy>Michael</cp:lastModifiedBy>
  <cp:revision>71</cp:revision>
  <dcterms:created xsi:type="dcterms:W3CDTF">2012-10-28T22:07:44Z</dcterms:created>
  <dcterms:modified xsi:type="dcterms:W3CDTF">2012-11-08T19:39:52Z</dcterms:modified>
</cp:coreProperties>
</file>