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5" r:id="rId1"/>
  </p:sldMasterIdLst>
  <p:notesMasterIdLst>
    <p:notesMasterId r:id="rId18"/>
  </p:notesMasterIdLst>
  <p:sldIdLst>
    <p:sldId id="256" r:id="rId2"/>
    <p:sldId id="267" r:id="rId3"/>
    <p:sldId id="258" r:id="rId4"/>
    <p:sldId id="259" r:id="rId5"/>
    <p:sldId id="268" r:id="rId6"/>
    <p:sldId id="260" r:id="rId7"/>
    <p:sldId id="269" r:id="rId8"/>
    <p:sldId id="270" r:id="rId9"/>
    <p:sldId id="271" r:id="rId10"/>
    <p:sldId id="265" r:id="rId11"/>
    <p:sldId id="273" r:id="rId12"/>
    <p:sldId id="261" r:id="rId13"/>
    <p:sldId id="266" r:id="rId14"/>
    <p:sldId id="274" r:id="rId15"/>
    <p:sldId id="263" r:id="rId16"/>
    <p:sldId id="264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5"/>
  </p:normalViewPr>
  <p:slideViewPr>
    <p:cSldViewPr snapToGrid="0">
      <p:cViewPr>
        <p:scale>
          <a:sx n="149" d="100"/>
          <a:sy n="149" d="100"/>
        </p:scale>
        <p:origin x="56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f.rice.edu/~bioslabs/bios318/318manual.ht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49d7ba057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49d7ba057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49d7ba05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49d7ba05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hat to add to make look less empty?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2226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49d7ba05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49d7ba05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Mishael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6909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9455291d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9455291d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Chase - (alternative style)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9455291d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9455291d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Mishael - alternative design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9d7ba05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9d7ba05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49bafefc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49bafefc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Mishael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263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4c3e554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4c3e554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49d7ba0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49d7ba0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4c3e554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4c3e554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012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4c3e554e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4c3e554e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Mishael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2232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49d7ba05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49d7ba05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1B203D"/>
                </a:solidFill>
              </a:rPr>
              <a:t>Chase</a:t>
            </a:r>
            <a:endParaRPr sz="210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http://www.ruf.rice.edu/~bioslabs/bios318/318manual.htm</a:t>
            </a:r>
            <a:endParaRPr sz="2100">
              <a:solidFill>
                <a:srgbClr val="1B2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08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9d7ba0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9d7ba0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Mishael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6949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49d7ba05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49d7ba05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Chase ****Maybe Take Off the subsection numbers for the deliverables that aren’t subtasks. Generally talking about the CENE deliverables because they won’t be submitted in this order.**** Talk About Thursday Morning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561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Title Slide">
  <p:cSld name="1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 rot="5400000">
            <a:off x="3859652" y="-3859643"/>
            <a:ext cx="1424700" cy="9144000"/>
          </a:xfrm>
          <a:prstGeom prst="rect">
            <a:avLst/>
          </a:prstGeom>
          <a:solidFill>
            <a:srgbClr val="1B2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3768061" y="4563988"/>
            <a:ext cx="1610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97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946688" y="3496194"/>
            <a:ext cx="72390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0" i="0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946688" y="1881964"/>
            <a:ext cx="7239000" cy="15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5400000">
            <a:off x="4457700" y="457200"/>
            <a:ext cx="228600" cy="9144000"/>
          </a:xfrm>
          <a:prstGeom prst="rect">
            <a:avLst/>
          </a:prstGeom>
          <a:solidFill>
            <a:srgbClr val="F1AB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6978" y="283961"/>
            <a:ext cx="1153815" cy="819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0" y="863864"/>
            <a:ext cx="91440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457200" y="110465"/>
            <a:ext cx="8305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 cap="smal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457200" y="1018916"/>
            <a:ext cx="8305800" cy="3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rgbClr val="003264"/>
              </a:buClr>
              <a:buSzPts val="2100"/>
              <a:buFont typeface="Arial"/>
              <a:buChar char="•"/>
              <a:defRPr>
                <a:solidFill>
                  <a:srgbClr val="1B203D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ftr" idx="11"/>
          </p:nvPr>
        </p:nvSpPr>
        <p:spPr>
          <a:xfrm>
            <a:off x="452380" y="49149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3655447" y="49149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5867914" y="4914900"/>
            <a:ext cx="2893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/>
          <p:nvPr/>
        </p:nvSpPr>
        <p:spPr>
          <a:xfrm>
            <a:off x="0" y="863864"/>
            <a:ext cx="91440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457200" y="110463"/>
            <a:ext cx="8305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457201" y="1018917"/>
            <a:ext cx="4081500" cy="3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rgbClr val="003264"/>
              </a:buClr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 sz="18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Font typeface="Calibri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Font typeface="Calibri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Font typeface="Calibri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Font typeface="Calibri"/>
              <a:buChar char="»"/>
              <a:defRPr sz="18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2"/>
          </p:nvPr>
        </p:nvSpPr>
        <p:spPr>
          <a:xfrm>
            <a:off x="4648200" y="1018917"/>
            <a:ext cx="4114800" cy="3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rgbClr val="003264"/>
              </a:buClr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 sz="18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Font typeface="Calibri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Font typeface="Calibri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Font typeface="Calibri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Font typeface="Calibri"/>
              <a:buChar char="»"/>
              <a:defRPr sz="180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ftr" idx="11"/>
          </p:nvPr>
        </p:nvSpPr>
        <p:spPr>
          <a:xfrm>
            <a:off x="452380" y="49149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3655447" y="49149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5867914" y="4914900"/>
            <a:ext cx="2893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>
  <p:cSld name="Title, Content, and 2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457200" y="117848"/>
            <a:ext cx="8305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0" y="863864"/>
            <a:ext cx="91440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452893" y="1013359"/>
            <a:ext cx="4125300" cy="3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 sz="18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2"/>
          </p:nvPr>
        </p:nvSpPr>
        <p:spPr>
          <a:xfrm>
            <a:off x="4648201" y="1013358"/>
            <a:ext cx="4114200" cy="18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 sz="18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3"/>
          </p:nvPr>
        </p:nvSpPr>
        <p:spPr>
          <a:xfrm>
            <a:off x="4648201" y="2901699"/>
            <a:ext cx="411420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1pPr>
            <a:lvl2pPr marL="914400" lvl="1" indent="-349250" algn="l">
              <a:spcBef>
                <a:spcPts val="38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Arial"/>
              <a:buChar char="–"/>
              <a:defRPr sz="19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52380" y="49149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3655447" y="49149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dt" idx="10"/>
          </p:nvPr>
        </p:nvSpPr>
        <p:spPr>
          <a:xfrm>
            <a:off x="5867914" y="4914900"/>
            <a:ext cx="2893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>
  <p:cSld name="Title and 4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/>
          <p:nvPr/>
        </p:nvSpPr>
        <p:spPr>
          <a:xfrm>
            <a:off x="0" y="863864"/>
            <a:ext cx="91440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452895" y="976441"/>
            <a:ext cx="4076100" cy="1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 sz="18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2"/>
          </p:nvPr>
        </p:nvSpPr>
        <p:spPr>
          <a:xfrm>
            <a:off x="4648201" y="976441"/>
            <a:ext cx="4114200" cy="1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 sz="18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3"/>
          </p:nvPr>
        </p:nvSpPr>
        <p:spPr>
          <a:xfrm>
            <a:off x="452895" y="2953384"/>
            <a:ext cx="4076100" cy="18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 sz="18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4"/>
          </p:nvPr>
        </p:nvSpPr>
        <p:spPr>
          <a:xfrm>
            <a:off x="4648201" y="2953384"/>
            <a:ext cx="4114200" cy="18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SzPts val="2100"/>
              <a:buFont typeface="Arial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 sz="1800"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 sz="1600"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 sz="1400"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5848222" y="4914900"/>
            <a:ext cx="291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52380" y="49149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3655447" y="49149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117848"/>
            <a:ext cx="8305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Title and Tab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0" y="863864"/>
            <a:ext cx="91440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5"/>
          <p:cNvSpPr txBox="1">
            <a:spLocks noGrp="1"/>
          </p:cNvSpPr>
          <p:nvPr>
            <p:ph type="ftr" idx="11"/>
          </p:nvPr>
        </p:nvSpPr>
        <p:spPr>
          <a:xfrm>
            <a:off x="452380" y="49149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ldNum" idx="12"/>
          </p:nvPr>
        </p:nvSpPr>
        <p:spPr>
          <a:xfrm>
            <a:off x="3655447" y="49149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457200" y="117848"/>
            <a:ext cx="8305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5867914" y="4914900"/>
            <a:ext cx="2893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1210996" y="3600450"/>
            <a:ext cx="66852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>
            <a:spLocks noGrp="1"/>
          </p:cNvSpPr>
          <p:nvPr>
            <p:ph type="pic" idx="2"/>
          </p:nvPr>
        </p:nvSpPr>
        <p:spPr>
          <a:xfrm>
            <a:off x="1210997" y="459581"/>
            <a:ext cx="668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0032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1B203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B203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1B203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1B203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1210996" y="4025503"/>
            <a:ext cx="66852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1B203D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1B203D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1B203D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1B203D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003D7C"/>
              </a:buClr>
              <a:buSzPts val="900"/>
              <a:buFont typeface="Calibri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003D7C"/>
              </a:buClr>
              <a:buSzPts val="900"/>
              <a:buFont typeface="Calibri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003D7C"/>
              </a:buClr>
              <a:buSzPts val="900"/>
              <a:buFont typeface="Calibri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003D7C"/>
              </a:buClr>
              <a:buSzPts val="900"/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ftr" idx="11"/>
          </p:nvPr>
        </p:nvSpPr>
        <p:spPr>
          <a:xfrm>
            <a:off x="452380" y="49149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3655447" y="49149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dt" idx="10"/>
          </p:nvPr>
        </p:nvSpPr>
        <p:spPr>
          <a:xfrm>
            <a:off x="5867914" y="4914900"/>
            <a:ext cx="2893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rtl="0">
              <a:spcBef>
                <a:spcPts val="42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rtl="0">
              <a:spcBef>
                <a:spcPts val="320"/>
              </a:spcBef>
              <a:spcAft>
                <a:spcPts val="0"/>
              </a:spcAft>
              <a:buSzPts val="1600"/>
              <a:buChar char="–"/>
              <a:defRPr/>
            </a:lvl4pPr>
            <a:lvl5pPr marL="2286000" lvl="4" indent="-317500" rtl="0">
              <a:spcBef>
                <a:spcPts val="28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Title Slide">
  <p:cSld name="8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5400000">
            <a:off x="3905100" y="-95423"/>
            <a:ext cx="1333800" cy="9144000"/>
          </a:xfrm>
          <a:prstGeom prst="rect">
            <a:avLst/>
          </a:prstGeom>
          <a:solidFill>
            <a:srgbClr val="1B2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946688" y="494978"/>
            <a:ext cx="7239000" cy="1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0" i="0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7086600" y="48006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 rot="5400000">
            <a:off x="4528950" y="-802272"/>
            <a:ext cx="86100" cy="9144000"/>
          </a:xfrm>
          <a:prstGeom prst="rect">
            <a:avLst/>
          </a:prstGeom>
          <a:solidFill>
            <a:srgbClr val="F1AB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8465" y="4385181"/>
            <a:ext cx="3791584" cy="18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Title Slide">
  <p:cSld name="10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2000250" y="-2000248"/>
            <a:ext cx="5143500" cy="9144000"/>
          </a:xfrm>
          <a:prstGeom prst="rect">
            <a:avLst/>
          </a:prstGeom>
          <a:solidFill>
            <a:srgbClr val="1B2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3768061" y="4309315"/>
            <a:ext cx="16107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946688" y="3346399"/>
            <a:ext cx="72390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0" i="0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/>
          </p:nvPr>
        </p:nvSpPr>
        <p:spPr>
          <a:xfrm>
            <a:off x="946688" y="1732169"/>
            <a:ext cx="7239000" cy="15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6978" y="283961"/>
            <a:ext cx="1153815" cy="819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 rot="5400000">
            <a:off x="4164000" y="163450"/>
            <a:ext cx="816000" cy="9144000"/>
          </a:xfrm>
          <a:prstGeom prst="rect">
            <a:avLst/>
          </a:prstGeom>
          <a:solidFill>
            <a:srgbClr val="1B2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>
            <a:off x="946688" y="1441093"/>
            <a:ext cx="7239000" cy="15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8465" y="4642562"/>
            <a:ext cx="3791584" cy="18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946688" y="1441093"/>
            <a:ext cx="7239000" cy="15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/>
          <p:nvPr/>
        </p:nvSpPr>
        <p:spPr>
          <a:xfrm rot="5400000">
            <a:off x="4164000" y="163457"/>
            <a:ext cx="816000" cy="9144000"/>
          </a:xfrm>
          <a:prstGeom prst="rect">
            <a:avLst/>
          </a:prstGeom>
          <a:solidFill>
            <a:srgbClr val="F1AB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8479" y="4642562"/>
            <a:ext cx="3791562" cy="18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1B2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/>
          </p:nvPr>
        </p:nvSpPr>
        <p:spPr>
          <a:xfrm>
            <a:off x="946688" y="1441093"/>
            <a:ext cx="7239000" cy="15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8465" y="4642562"/>
            <a:ext cx="3791584" cy="18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Blank">
  <p:cSld name="5_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F1AB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/>
          </p:nvPr>
        </p:nvSpPr>
        <p:spPr>
          <a:xfrm>
            <a:off x="946688" y="1441093"/>
            <a:ext cx="7239000" cy="15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8479" y="4642562"/>
            <a:ext cx="3791562" cy="18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 rot="5400000">
            <a:off x="4164000" y="163450"/>
            <a:ext cx="816000" cy="9144000"/>
          </a:xfrm>
          <a:prstGeom prst="rect">
            <a:avLst/>
          </a:prstGeom>
          <a:solidFill>
            <a:srgbClr val="1B2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9"/>
          <p:cNvSpPr>
            <a:spLocks noGrp="1"/>
          </p:cNvSpPr>
          <p:nvPr>
            <p:ph type="pic" idx="2"/>
          </p:nvPr>
        </p:nvSpPr>
        <p:spPr>
          <a:xfrm>
            <a:off x="1" y="1"/>
            <a:ext cx="9144000" cy="4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0032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1B203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1B203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1B203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1B203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8465" y="4642562"/>
            <a:ext cx="3791584" cy="18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0" y="863864"/>
            <a:ext cx="91440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446570" y="110465"/>
            <a:ext cx="83151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 cap="small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446568" y="1018916"/>
            <a:ext cx="8315100" cy="3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rgbClr val="003264"/>
              </a:buClr>
              <a:buSzPts val="2100"/>
              <a:buFont typeface="Arial"/>
              <a:buChar char="•"/>
              <a:defRPr>
                <a:solidFill>
                  <a:srgbClr val="1B203D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–"/>
              <a:defRPr>
                <a:solidFill>
                  <a:srgbClr val="0070C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>
                <a:solidFill>
                  <a:srgbClr val="0070C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–"/>
              <a:defRPr>
                <a:solidFill>
                  <a:srgbClr val="0070C0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»"/>
              <a:defRPr>
                <a:solidFill>
                  <a:srgbClr val="0070C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D7C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6766512" y="4914900"/>
            <a:ext cx="1995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446568" y="4914900"/>
            <a:ext cx="4927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B203D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 rot="5400000">
            <a:off x="4372050" y="371400"/>
            <a:ext cx="399900" cy="9144000"/>
          </a:xfrm>
          <a:prstGeom prst="rect">
            <a:avLst/>
          </a:prstGeom>
          <a:solidFill>
            <a:srgbClr val="F1AB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/>
          <p:nvPr/>
        </p:nvSpPr>
        <p:spPr>
          <a:xfrm rot="5400000">
            <a:off x="4145250" y="-4145251"/>
            <a:ext cx="853500" cy="9144000"/>
          </a:xfrm>
          <a:prstGeom prst="rect">
            <a:avLst/>
          </a:prstGeom>
          <a:solidFill>
            <a:srgbClr val="1B2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57200" y="110463"/>
            <a:ext cx="8305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3D7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3D7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3D7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3D7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57200" y="1026301"/>
            <a:ext cx="8305800" cy="3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spcBef>
                <a:spcPts val="420"/>
              </a:spcBef>
              <a:spcAft>
                <a:spcPts val="0"/>
              </a:spcAft>
              <a:buClr>
                <a:srgbClr val="003264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Font typeface="Arial"/>
              <a:buChar char="–"/>
              <a:defRPr sz="18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1B203D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1B203D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5848222" y="4914900"/>
            <a:ext cx="291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52380" y="49149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3655447" y="49149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1074059" y="853413"/>
            <a:ext cx="7765200" cy="11940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4" name="Google Shape;14;p1"/>
          <p:cNvCxnSpPr/>
          <p:nvPr/>
        </p:nvCxnSpPr>
        <p:spPr>
          <a:xfrm rot="-5400000">
            <a:off x="8580665" y="542841"/>
            <a:ext cx="58200" cy="1500"/>
          </a:xfrm>
          <a:prstGeom prst="straightConnector1">
            <a:avLst/>
          </a:prstGeom>
          <a:noFill/>
          <a:ln>
            <a:noFill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subTitle" idx="1"/>
          </p:nvPr>
        </p:nvSpPr>
        <p:spPr>
          <a:xfrm>
            <a:off x="946688" y="3587634"/>
            <a:ext cx="7239000" cy="11215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dirty="0"/>
              <a:t>By: David Hammond, Chase McLeod, &amp; Mishael Umlor 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dirty="0"/>
              <a:t>Date: December 6, 2019</a:t>
            </a:r>
          </a:p>
        </p:txBody>
      </p:sp>
      <p:sp>
        <p:nvSpPr>
          <p:cNvPr id="121" name="Google Shape;121;p19"/>
          <p:cNvSpPr txBox="1">
            <a:spLocks noGrp="1"/>
          </p:cNvSpPr>
          <p:nvPr>
            <p:ph type="ctrTitle"/>
          </p:nvPr>
        </p:nvSpPr>
        <p:spPr>
          <a:xfrm>
            <a:off x="946688" y="1991137"/>
            <a:ext cx="7239000" cy="93268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3000" dirty="0">
                <a:solidFill>
                  <a:srgbClr val="000000"/>
                </a:solidFill>
              </a:rPr>
              <a:t>Remediation of E. Coli Contaminated Surface Water in Arizona Via Fungi </a:t>
            </a:r>
            <a:br>
              <a:rPr lang="en" sz="3000" dirty="0">
                <a:solidFill>
                  <a:srgbClr val="000000"/>
                </a:solidFill>
              </a:rPr>
            </a:br>
            <a:br>
              <a:rPr lang="en" sz="1800" dirty="0">
                <a:solidFill>
                  <a:srgbClr val="000000"/>
                </a:solidFill>
              </a:rPr>
            </a:br>
            <a:r>
              <a:rPr lang="en" sz="1800" dirty="0">
                <a:solidFill>
                  <a:srgbClr val="000000"/>
                </a:solidFill>
              </a:rPr>
              <a:t> </a:t>
            </a:r>
            <a:endParaRPr sz="1800" dirty="0"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450" y="2923825"/>
            <a:ext cx="2039550" cy="19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20624E-419F-354B-952B-D36E9B9996BE}"/>
              </a:ext>
            </a:extLst>
          </p:cNvPr>
          <p:cNvSpPr txBox="1"/>
          <p:nvPr/>
        </p:nvSpPr>
        <p:spPr>
          <a:xfrm>
            <a:off x="3295172" y="2674920"/>
            <a:ext cx="254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800" dirty="0"/>
              <a:t>CENE476</a:t>
            </a:r>
            <a:r>
              <a:rPr lang="en" sz="1800" b="1" dirty="0"/>
              <a:t> </a:t>
            </a:r>
            <a:r>
              <a:rPr lang="en" sz="1800" dirty="0"/>
              <a:t>Proposal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311700" y="28427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2.0 Project Scope Cont’d</a:t>
            </a:r>
            <a:endParaRPr dirty="0"/>
          </a:p>
        </p:txBody>
      </p:sp>
      <p:sp>
        <p:nvSpPr>
          <p:cNvPr id="201" name="Google Shape;201;p28"/>
          <p:cNvSpPr txBox="1">
            <a:spLocks noGrp="1"/>
          </p:cNvSpPr>
          <p:nvPr>
            <p:ph type="body" idx="1"/>
          </p:nvPr>
        </p:nvSpPr>
        <p:spPr>
          <a:xfrm>
            <a:off x="311700" y="916450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sz="2400" b="1" u="sng" dirty="0"/>
              <a:t>Task 8: Project Management</a:t>
            </a:r>
            <a:endParaRPr sz="2400" u="sng" dirty="0"/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8463314" y="4749900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>
                <a:solidFill>
                  <a:srgbClr val="1B203D"/>
                </a:solidFill>
              </a:rPr>
              <a:t>10</a:t>
            </a:fld>
            <a:endParaRPr sz="900" b="1">
              <a:solidFill>
                <a:srgbClr val="1B203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A230C-B53F-314B-A3BC-B70DCC1F8026}"/>
              </a:ext>
            </a:extLst>
          </p:cNvPr>
          <p:cNvSpPr txBox="1"/>
          <p:nvPr/>
        </p:nvSpPr>
        <p:spPr>
          <a:xfrm>
            <a:off x="393192" y="1548625"/>
            <a:ext cx="4178808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8.1 Resource Management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/>
              <a:t>Personnel Hours &amp; Resources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8.2 Client &amp; Technical Advisor Meetings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8.3 Grading Instructor Meetings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/>
              <a:t>Schedule Updates &amp; Feedback</a:t>
            </a:r>
          </a:p>
          <a:p>
            <a:pPr lvl="0">
              <a:spcBef>
                <a:spcPts val="420"/>
              </a:spcBef>
              <a:spcAft>
                <a:spcPts val="600"/>
              </a:spcAft>
            </a:pP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E5D28-A44A-B54D-AF60-2D0F7F04F17A}"/>
              </a:ext>
            </a:extLst>
          </p:cNvPr>
          <p:cNvSpPr txBox="1"/>
          <p:nvPr/>
        </p:nvSpPr>
        <p:spPr>
          <a:xfrm>
            <a:off x="5020860" y="1565253"/>
            <a:ext cx="412314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8.4 Team Meetings</a:t>
            </a:r>
            <a:endParaRPr lang="en-US" sz="2000" dirty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8.5 Project Schedule Management</a:t>
            </a:r>
          </a:p>
          <a:p>
            <a:endParaRPr lang="en-US" sz="2000" dirty="0"/>
          </a:p>
        </p:txBody>
      </p:sp>
      <p:cxnSp>
        <p:nvCxnSpPr>
          <p:cNvPr id="7" name="Google Shape;179;p26">
            <a:extLst>
              <a:ext uri="{FF2B5EF4-FFF2-40B4-BE49-F238E27FC236}">
                <a16:creationId xmlns:a16="http://schemas.microsoft.com/office/drawing/2014/main" id="{421F22A9-BBCC-D947-8097-CA21D968121D}"/>
              </a:ext>
            </a:extLst>
          </p:cNvPr>
          <p:cNvCxnSpPr>
            <a:cxnSpLocks/>
          </p:cNvCxnSpPr>
          <p:nvPr/>
        </p:nvCxnSpPr>
        <p:spPr>
          <a:xfrm>
            <a:off x="4903971" y="1565253"/>
            <a:ext cx="0" cy="276900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6142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title"/>
          </p:nvPr>
        </p:nvSpPr>
        <p:spPr>
          <a:xfrm>
            <a:off x="311700" y="2074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Exclusions</a:t>
            </a:r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body" idx="1"/>
          </p:nvPr>
        </p:nvSpPr>
        <p:spPr>
          <a:xfrm>
            <a:off x="311700" y="752188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en" b="1" dirty="0"/>
              <a:t>Field Application Of Tested Fungi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29"/>
          <p:cNvSpPr txBox="1">
            <a:spLocks noGrp="1"/>
          </p:cNvSpPr>
          <p:nvPr>
            <p:ph type="sldNum" idx="12"/>
          </p:nvPr>
        </p:nvSpPr>
        <p:spPr>
          <a:xfrm>
            <a:off x="8467351" y="4758148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>
                <a:solidFill>
                  <a:srgbClr val="1B203D"/>
                </a:solidFill>
              </a:rPr>
              <a:t>11</a:t>
            </a:fld>
            <a:endParaRPr sz="900" b="1" dirty="0">
              <a:solidFill>
                <a:srgbClr val="1B203D"/>
              </a:solidFill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825" y="1433900"/>
            <a:ext cx="3978876" cy="29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 rotWithShape="1">
          <a:blip r:embed="rId4">
            <a:alphaModFix/>
          </a:blip>
          <a:srcRect l="-1326" r="17384"/>
          <a:stretch/>
        </p:blipFill>
        <p:spPr>
          <a:xfrm>
            <a:off x="311700" y="1433900"/>
            <a:ext cx="4451126" cy="29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825" y="1433898"/>
            <a:ext cx="1840100" cy="13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9"/>
          <p:cNvSpPr txBox="1"/>
          <p:nvPr/>
        </p:nvSpPr>
        <p:spPr>
          <a:xfrm>
            <a:off x="466875" y="4416650"/>
            <a:ext cx="81963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Figure 3. Past mycoremediation projects [5].</a:t>
            </a:r>
            <a:endParaRPr dirty="0"/>
          </a:p>
        </p:txBody>
      </p:sp>
      <p:sp>
        <p:nvSpPr>
          <p:cNvPr id="214" name="Google Shape;214;p29"/>
          <p:cNvSpPr txBox="1"/>
          <p:nvPr/>
        </p:nvSpPr>
        <p:spPr>
          <a:xfrm>
            <a:off x="246375" y="1361225"/>
            <a:ext cx="8637300" cy="3107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91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32447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3.0 Project Schedule Hours</a:t>
            </a:r>
            <a:endParaRPr/>
          </a:p>
        </p:txBody>
      </p:sp>
      <p:sp>
        <p:nvSpPr>
          <p:cNvPr id="162" name="Google Shape;162;p24"/>
          <p:cNvSpPr txBox="1"/>
          <p:nvPr/>
        </p:nvSpPr>
        <p:spPr>
          <a:xfrm>
            <a:off x="311700" y="986800"/>
            <a:ext cx="865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46E209-41F5-3846-AB5B-71BECE4104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7700" y="4749900"/>
            <a:ext cx="5487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54FDFAB-6438-0B42-B6DE-255147401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738008"/>
              </p:ext>
            </p:extLst>
          </p:nvPr>
        </p:nvGraphicFramePr>
        <p:xfrm>
          <a:off x="311700" y="897175"/>
          <a:ext cx="8520602" cy="3694928"/>
        </p:xfrm>
        <a:graphic>
          <a:graphicData uri="http://schemas.openxmlformats.org/drawingml/2006/table">
            <a:tbl>
              <a:tblPr/>
              <a:tblGrid>
                <a:gridCol w="3366010">
                  <a:extLst>
                    <a:ext uri="{9D8B030D-6E8A-4147-A177-3AD203B41FA5}">
                      <a16:colId xmlns:a16="http://schemas.microsoft.com/office/drawing/2014/main" val="1878934629"/>
                    </a:ext>
                  </a:extLst>
                </a:gridCol>
                <a:gridCol w="761802">
                  <a:extLst>
                    <a:ext uri="{9D8B030D-6E8A-4147-A177-3AD203B41FA5}">
                      <a16:colId xmlns:a16="http://schemas.microsoft.com/office/drawing/2014/main" val="1029961017"/>
                    </a:ext>
                  </a:extLst>
                </a:gridCol>
                <a:gridCol w="811486">
                  <a:extLst>
                    <a:ext uri="{9D8B030D-6E8A-4147-A177-3AD203B41FA5}">
                      <a16:colId xmlns:a16="http://schemas.microsoft.com/office/drawing/2014/main" val="11728535"/>
                    </a:ext>
                  </a:extLst>
                </a:gridCol>
                <a:gridCol w="1043339">
                  <a:extLst>
                    <a:ext uri="{9D8B030D-6E8A-4147-A177-3AD203B41FA5}">
                      <a16:colId xmlns:a16="http://schemas.microsoft.com/office/drawing/2014/main" val="894347996"/>
                    </a:ext>
                  </a:extLst>
                </a:gridCol>
                <a:gridCol w="861169">
                  <a:extLst>
                    <a:ext uri="{9D8B030D-6E8A-4147-A177-3AD203B41FA5}">
                      <a16:colId xmlns:a16="http://schemas.microsoft.com/office/drawing/2014/main" val="3135405032"/>
                    </a:ext>
                  </a:extLst>
                </a:gridCol>
                <a:gridCol w="844609">
                  <a:extLst>
                    <a:ext uri="{9D8B030D-6E8A-4147-A177-3AD203B41FA5}">
                      <a16:colId xmlns:a16="http://schemas.microsoft.com/office/drawing/2014/main" val="3900537726"/>
                    </a:ext>
                  </a:extLst>
                </a:gridCol>
                <a:gridCol w="832187">
                  <a:extLst>
                    <a:ext uri="{9D8B030D-6E8A-4147-A177-3AD203B41FA5}">
                      <a16:colId xmlns:a16="http://schemas.microsoft.com/office/drawing/2014/main" val="216915017"/>
                    </a:ext>
                  </a:extLst>
                </a:gridCol>
              </a:tblGrid>
              <a:tr h="747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Senior Engineer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Engineer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 in Training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 Technician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Admin. Assistant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Hours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391003"/>
                  </a:ext>
                </a:extLst>
              </a:tr>
              <a:tr h="3321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1 Select Fungi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619246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2: Cultivate Fungi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99406"/>
                  </a:ext>
                </a:extLst>
              </a:tr>
              <a:tr h="2906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3: Design and Construction Of Biofilters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06620"/>
                  </a:ext>
                </a:extLst>
              </a:tr>
              <a:tr h="352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4: Loading and Testing Biofilters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073186"/>
                  </a:ext>
                </a:extLst>
              </a:tr>
              <a:tr h="3321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5: Data Analysis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309905"/>
                  </a:ext>
                </a:extLst>
              </a:tr>
              <a:tr h="3321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6: Evaluate Project Imapcts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442001"/>
                  </a:ext>
                </a:extLst>
              </a:tr>
              <a:tr h="3528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7: Project Deliverables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06361"/>
                  </a:ext>
                </a:extLst>
              </a:tr>
              <a:tr h="3321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Task 8: Project Management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106675"/>
                  </a:ext>
                </a:extLst>
              </a:tr>
              <a:tr h="3113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Of Hours Per Position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36202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08E2-BADC-294B-AEA7-273EDC5A3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203D175-F152-0B4A-B136-95644BADF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" r="396"/>
          <a:stretch/>
        </p:blipFill>
        <p:spPr>
          <a:xfrm>
            <a:off x="292608" y="135547"/>
            <a:ext cx="8540496" cy="4872406"/>
          </a:xfrm>
          <a:prstGeom prst="rect">
            <a:avLst/>
          </a:prstGeom>
        </p:spPr>
      </p:pic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5E6324B-5CAC-F540-925E-E3C71DFF1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" r="396"/>
          <a:stretch/>
        </p:blipFill>
        <p:spPr>
          <a:xfrm>
            <a:off x="301752" y="135547"/>
            <a:ext cx="8540496" cy="48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0E0C8-D017-8843-AA13-CB7B7C021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3.0 Project Schedule Critical Path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57197-3F56-D845-99AE-2F45E8DFF11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810500" y="4821171"/>
            <a:ext cx="1905000" cy="228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522D8A6-BBBC-0842-BD34-FC576A47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" y="886710"/>
            <a:ext cx="8010144" cy="387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0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311700" y="1511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4.0 Cost of Engineerings Services</a:t>
            </a:r>
            <a:endParaRPr/>
          </a:p>
        </p:txBody>
      </p:sp>
      <p:sp>
        <p:nvSpPr>
          <p:cNvPr id="178" name="Google Shape;178;p26"/>
          <p:cNvSpPr txBox="1"/>
          <p:nvPr/>
        </p:nvSpPr>
        <p:spPr>
          <a:xfrm>
            <a:off x="6150476" y="928808"/>
            <a:ext cx="2879826" cy="370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1B203D"/>
                </a:solidFill>
              </a:rPr>
              <a:t>Cost Summary: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4.1 Personnel cost: </a:t>
            </a:r>
            <a:endParaRPr sz="1700" dirty="0">
              <a:solidFill>
                <a:srgbClr val="1B203D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$ </a:t>
            </a:r>
            <a:r>
              <a:rPr lang="en-US" sz="1700" dirty="0">
                <a:solidFill>
                  <a:srgbClr val="1B203D"/>
                </a:solidFill>
              </a:rPr>
              <a:t>75,510</a:t>
            </a:r>
            <a:endParaRPr sz="1700" dirty="0">
              <a:solidFill>
                <a:srgbClr val="1B203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4.2 Travel cost: </a:t>
            </a:r>
            <a:endParaRPr sz="1700" dirty="0">
              <a:solidFill>
                <a:srgbClr val="1B203D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$ </a:t>
            </a:r>
            <a:r>
              <a:rPr lang="en-US" sz="1700" dirty="0">
                <a:solidFill>
                  <a:srgbClr val="1B203D"/>
                </a:solidFill>
              </a:rPr>
              <a:t>3,003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1B203D"/>
                </a:solidFill>
              </a:rPr>
              <a:t>4.3 Supplies Cost: </a:t>
            </a: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$ 474</a:t>
            </a:r>
            <a:endParaRPr sz="1700" dirty="0">
              <a:solidFill>
                <a:srgbClr val="1B203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4.4 Fees: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      $ 1,125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4.5 Total Cost of Engineer-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       ing Services: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1B203D"/>
                </a:solidFill>
              </a:rPr>
              <a:t>       $ 80,112</a:t>
            </a:r>
            <a:endParaRPr sz="1700" dirty="0">
              <a:solidFill>
                <a:srgbClr val="1B203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B203D"/>
              </a:solidFill>
            </a:endParaRPr>
          </a:p>
        </p:txBody>
      </p:sp>
      <p:cxnSp>
        <p:nvCxnSpPr>
          <p:cNvPr id="179" name="Google Shape;179;p26"/>
          <p:cNvCxnSpPr>
            <a:cxnSpLocks/>
          </p:cNvCxnSpPr>
          <p:nvPr/>
        </p:nvCxnSpPr>
        <p:spPr>
          <a:xfrm>
            <a:off x="6065259" y="931551"/>
            <a:ext cx="0" cy="370228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C8B5CC-54A4-5D4B-8E33-62DFC750EC4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1602" y="4795575"/>
            <a:ext cx="5487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A327716-7A7B-B742-860D-047CEDBC7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175210"/>
              </p:ext>
            </p:extLst>
          </p:nvPr>
        </p:nvGraphicFramePr>
        <p:xfrm>
          <a:off x="215279" y="864275"/>
          <a:ext cx="5726926" cy="3830584"/>
        </p:xfrm>
        <a:graphic>
          <a:graphicData uri="http://schemas.openxmlformats.org/drawingml/2006/table">
            <a:tbl>
              <a:tblPr/>
              <a:tblGrid>
                <a:gridCol w="949345">
                  <a:extLst>
                    <a:ext uri="{9D8B030D-6E8A-4147-A177-3AD203B41FA5}">
                      <a16:colId xmlns:a16="http://schemas.microsoft.com/office/drawing/2014/main" val="3851647914"/>
                    </a:ext>
                  </a:extLst>
                </a:gridCol>
                <a:gridCol w="1872584">
                  <a:extLst>
                    <a:ext uri="{9D8B030D-6E8A-4147-A177-3AD203B41FA5}">
                      <a16:colId xmlns:a16="http://schemas.microsoft.com/office/drawing/2014/main" val="1599917460"/>
                    </a:ext>
                  </a:extLst>
                </a:gridCol>
                <a:gridCol w="721502">
                  <a:extLst>
                    <a:ext uri="{9D8B030D-6E8A-4147-A177-3AD203B41FA5}">
                      <a16:colId xmlns:a16="http://schemas.microsoft.com/office/drawing/2014/main" val="2168975764"/>
                    </a:ext>
                  </a:extLst>
                </a:gridCol>
                <a:gridCol w="1291110">
                  <a:extLst>
                    <a:ext uri="{9D8B030D-6E8A-4147-A177-3AD203B41FA5}">
                      <a16:colId xmlns:a16="http://schemas.microsoft.com/office/drawing/2014/main" val="857427121"/>
                    </a:ext>
                  </a:extLst>
                </a:gridCol>
                <a:gridCol w="892385">
                  <a:extLst>
                    <a:ext uri="{9D8B030D-6E8A-4147-A177-3AD203B41FA5}">
                      <a16:colId xmlns:a16="http://schemas.microsoft.com/office/drawing/2014/main" val="1540811804"/>
                    </a:ext>
                  </a:extLst>
                </a:gridCol>
              </a:tblGrid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 Personnel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Classification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Hours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$/hr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844362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Senior Engineer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13,920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293066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Engineer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20,160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843311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 in Training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29,050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345251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 Technician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11,240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05605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Admin. Assistant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1,140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913873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Personnel Cost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75,510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290517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 Travel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Person(s)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$/Person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419834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 Roundtrip Flights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1,050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391671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$/Night/Rm.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183860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 Hotel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1,128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904701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$/Day/Person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612010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 Per Diem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825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151912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 Supplies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Items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$/Item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324146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 Fungal Spawn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125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201664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 Biofilter Materials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738388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3.2.1 Apparatus Materials</a:t>
                      </a:r>
                    </a:p>
                  </a:txBody>
                  <a:tcPr marL="72115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200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744626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3.2.2 Filter Media</a:t>
                      </a:r>
                    </a:p>
                  </a:txBody>
                  <a:tcPr marL="72115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5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861351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3.3 Coliscan MF Kit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144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11239"/>
                  </a:ext>
                </a:extLst>
              </a:tr>
              <a:tr h="17205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 Fees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Days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$/Day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753491"/>
                  </a:ext>
                </a:extLst>
              </a:tr>
              <a:tr h="178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 Laboratory Use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1,125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174153"/>
                  </a:ext>
                </a:extLst>
              </a:tr>
              <a:tr h="1787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Total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80,112 </a:t>
                      </a:r>
                    </a:p>
                  </a:txBody>
                  <a:tcPr marL="6010" marR="6010" marT="60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5770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311700" y="35127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311700" y="1009950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en-US" sz="1400" dirty="0"/>
              <a:t>[1] A. Taylor, A. Flatt, M. </a:t>
            </a:r>
            <a:r>
              <a:rPr lang="en-US" sz="1400" dirty="0" err="1"/>
              <a:t>Beutel</a:t>
            </a:r>
            <a:r>
              <a:rPr lang="en-US" sz="1400" dirty="0"/>
              <a:t>, M. Wolff, K. </a:t>
            </a:r>
            <a:r>
              <a:rPr lang="en-US" sz="1400" dirty="0" err="1"/>
              <a:t>Brownsen</a:t>
            </a:r>
            <a:r>
              <a:rPr lang="en-US" sz="1400" dirty="0"/>
              <a:t> and P. Stamets, "Removal of Escherichia coli from synthetic stormwater using mycofiltration," Ecological Engineering, vol. 78, pp. 78-86, May 2015. </a:t>
            </a:r>
          </a:p>
          <a:p>
            <a:pPr marL="0" lvl="0" indent="0">
              <a:buNone/>
            </a:pPr>
            <a:r>
              <a:rPr lang="en-US" sz="1400" dirty="0"/>
              <a:t>[2] S. Thomas, L. Aston, D. Woodruff and V. Cullinan, "Field Demonstrations of Mycoremediation for Removal of Fecal Coliform Bacteria and Nutrients in the Dungeness Watershed Washington," 2009.</a:t>
            </a:r>
          </a:p>
          <a:p>
            <a:pPr marL="0" lvl="0" indent="0">
              <a:buNone/>
            </a:pPr>
            <a:r>
              <a:rPr lang="en-US" sz="1400" dirty="0"/>
              <a:t>[3] S. </a:t>
            </a:r>
            <a:r>
              <a:rPr lang="en-US" sz="1400" dirty="0" err="1"/>
              <a:t>Tonevitskaya</a:t>
            </a:r>
            <a:r>
              <a:rPr lang="en-US" sz="1400" dirty="0"/>
              <a:t>, "When mushrooms go in the lab: growing design," </a:t>
            </a:r>
            <a:r>
              <a:rPr lang="en-US" sz="1400" dirty="0" err="1"/>
              <a:t>MycoTEX</a:t>
            </a:r>
            <a:r>
              <a:rPr lang="en-US" sz="1400" dirty="0"/>
              <a:t>, 3 </a:t>
            </a:r>
            <a:r>
              <a:rPr lang="en-US" sz="1400" dirty="0" err="1"/>
              <a:t>Deceber</a:t>
            </a:r>
            <a:r>
              <a:rPr lang="en-US" sz="1400" dirty="0"/>
              <a:t> 2018. [Online]. Available: https://</a:t>
            </a:r>
            <a:r>
              <a:rPr lang="en-US" sz="1400" dirty="0" err="1"/>
              <a:t>medium.com</a:t>
            </a:r>
            <a:r>
              <a:rPr lang="en-US" sz="1400" dirty="0"/>
              <a:t>/@</a:t>
            </a:r>
            <a:r>
              <a:rPr lang="en-US" sz="1400" dirty="0" err="1"/>
              <a:t>stonev</a:t>
            </a:r>
            <a:r>
              <a:rPr lang="en-US" sz="1400" dirty="0"/>
              <a:t>/when-mushrooms-go-in-the-lab-growing-design-882bff633aa8.</a:t>
            </a:r>
          </a:p>
          <a:p>
            <a:pPr marL="0" lvl="0" indent="0">
              <a:buNone/>
            </a:pPr>
            <a:r>
              <a:rPr lang="en-US" sz="1400" dirty="0"/>
              <a:t>[4] American Public Health Association, "9222 MEMBRANE FILTER TECHNIQUE FOR MEMBERS OF THE COLIFORM GROUP," Standard Methods For the Examination of Water and Wastewater, 27 August 2018. [Online]. Available: https://</a:t>
            </a:r>
            <a:r>
              <a:rPr lang="en-US" sz="1400" dirty="0" err="1"/>
              <a:t>www.standardmethods.org</a:t>
            </a:r>
            <a:r>
              <a:rPr lang="en-US" sz="1400" dirty="0"/>
              <a:t>/</a:t>
            </a:r>
            <a:r>
              <a:rPr lang="en-US" sz="1400" dirty="0" err="1"/>
              <a:t>doi</a:t>
            </a:r>
            <a:r>
              <a:rPr lang="en-US" sz="1400" dirty="0"/>
              <a:t>/abs/10.2105/SMWW.2882.193. [Accessed September 2019].</a:t>
            </a:r>
          </a:p>
          <a:p>
            <a:pPr marL="0" lvl="0" indent="0">
              <a:buNone/>
            </a:pPr>
            <a:r>
              <a:rPr lang="en-US" sz="1400" dirty="0"/>
              <a:t>[5] P. Stamets, "Mycofiltration for Urban Storm Water Treatment Receives EPA Research and Development Funding," Fungi </a:t>
            </a:r>
            <a:r>
              <a:rPr lang="en-US" sz="1400" dirty="0" err="1"/>
              <a:t>Perfecti</a:t>
            </a:r>
            <a:r>
              <a:rPr lang="en-US" sz="1400" dirty="0"/>
              <a:t>, 20 May 2013. [Online]. Available: https://</a:t>
            </a:r>
            <a:r>
              <a:rPr lang="en-US" sz="1400" dirty="0" err="1"/>
              <a:t>fungi.com</a:t>
            </a:r>
            <a:r>
              <a:rPr lang="en-US" sz="1400" dirty="0"/>
              <a:t>/blogs/articles/mycofiltration-for-urban-storm-water-treatment-receives-epa-research-and-development-funding. [Accessed 2019]</a:t>
            </a: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C880E-DF79-B04B-8A53-03A84B1B33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311700" y="35127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</a:t>
            </a:r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420"/>
              </a:spcBef>
              <a:spcAft>
                <a:spcPts val="600"/>
              </a:spcAft>
              <a:buSzPts val="2100"/>
              <a:buChar char="●"/>
            </a:pPr>
            <a:r>
              <a:rPr lang="en" b="1" dirty="0"/>
              <a:t>Purpose: </a:t>
            </a:r>
            <a:r>
              <a:rPr lang="en" dirty="0"/>
              <a:t>Quantify the capability of Arizona native fungi to remediate E. coli from water using biofilters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600"/>
              </a:spcAft>
              <a:buSzPts val="2100"/>
              <a:buChar char="●"/>
            </a:pPr>
            <a:r>
              <a:rPr lang="en" b="1" dirty="0"/>
              <a:t>Client &amp; Stakeholder:</a:t>
            </a:r>
            <a:r>
              <a:rPr lang="en" dirty="0"/>
              <a:t> Dr. Wilbert Odem &amp; Hooper Undergraduate Research Award (HURA)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600"/>
              </a:spcAft>
              <a:buSzPts val="2100"/>
              <a:buChar char="●"/>
            </a:pPr>
            <a:r>
              <a:rPr lang="en" b="1" dirty="0"/>
              <a:t>Location:</a:t>
            </a:r>
            <a:r>
              <a:rPr lang="en" dirty="0"/>
              <a:t> Research Performed in the NAU Environmental (EnE) Lab &amp;  Science Lab Facility (SLF) Mycology Lab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600"/>
              </a:spcAft>
              <a:buSzPts val="2100"/>
              <a:buChar char="●"/>
            </a:pPr>
            <a:r>
              <a:rPr lang="en" b="1" dirty="0"/>
              <a:t>Background:</a:t>
            </a:r>
            <a:r>
              <a:rPr lang="en" dirty="0"/>
              <a:t> Past research proved fungi, including King Stropharia and Oyster Mushrooms, remediate E. coli from synthetic storm water in the Northwest </a:t>
            </a:r>
            <a:r>
              <a:rPr lang="en" sz="1800" dirty="0"/>
              <a:t>[1,2]</a:t>
            </a:r>
            <a:r>
              <a:rPr lang="en" dirty="0"/>
              <a:t>.</a:t>
            </a:r>
            <a:endParaRPr sz="1200" dirty="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472458" y="4795843"/>
            <a:ext cx="548700" cy="34765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812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176100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1.0 Constraints &amp; Criteria</a:t>
            </a:r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311700" y="1245325"/>
            <a:ext cx="4260300" cy="331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b="1" dirty="0"/>
              <a:t>1.1 Timing</a:t>
            </a:r>
            <a:endParaRPr b="1" dirty="0"/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Time of Growth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HURA Cutoff: April 30th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b="1" dirty="0"/>
              <a:t>1.2 Native Fungi</a:t>
            </a:r>
            <a:endParaRPr b="1" dirty="0"/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Successful Growth Of Fungi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b="1" dirty="0"/>
              <a:t>1.3 Contamination</a:t>
            </a:r>
            <a:endParaRPr b="1" dirty="0"/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Keeping Lab Samples Pure &amp; Uncontaminated By Other Microorganisms</a:t>
            </a:r>
            <a:endParaRPr b="1" dirty="0"/>
          </a:p>
        </p:txBody>
      </p:sp>
      <p:sp>
        <p:nvSpPr>
          <p:cNvPr id="139" name="Google Shape;139;p21"/>
          <p:cNvSpPr txBox="1"/>
          <p:nvPr/>
        </p:nvSpPr>
        <p:spPr>
          <a:xfrm>
            <a:off x="4883700" y="1245325"/>
            <a:ext cx="4260300" cy="29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1B203D"/>
                </a:solidFill>
              </a:rPr>
              <a:t>1.4 Budget </a:t>
            </a:r>
            <a:endParaRPr sz="2100" b="1" dirty="0">
              <a:solidFill>
                <a:srgbClr val="1B203D"/>
              </a:solidFill>
            </a:endParaRPr>
          </a:p>
          <a:p>
            <a:pPr marL="457200" lvl="0" indent="-361950" algn="l" rtl="0">
              <a:spcBef>
                <a:spcPts val="420"/>
              </a:spcBef>
              <a:spcAft>
                <a:spcPts val="600"/>
              </a:spcAft>
              <a:buClr>
                <a:srgbClr val="003264"/>
              </a:buClr>
              <a:buSzPts val="2100"/>
              <a:buChar char="•"/>
            </a:pPr>
            <a:r>
              <a:rPr lang="en" sz="2100" dirty="0">
                <a:solidFill>
                  <a:srgbClr val="1B203D"/>
                </a:solidFill>
              </a:rPr>
              <a:t>Available Personnel To Complete Large Data Pool</a:t>
            </a:r>
            <a:endParaRPr sz="2100" dirty="0">
              <a:solidFill>
                <a:srgbClr val="1B203D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600"/>
              </a:spcAft>
              <a:buClr>
                <a:srgbClr val="003264"/>
              </a:buClr>
              <a:buSzPts val="2100"/>
              <a:buChar char="•"/>
            </a:pPr>
            <a:r>
              <a:rPr lang="en" sz="2100" dirty="0">
                <a:solidFill>
                  <a:srgbClr val="1B203D"/>
                </a:solidFill>
              </a:rPr>
              <a:t>Equipment Funding: Signal Electron Microscope (SEM), Microphotography, Laminar Flow Hood, &amp; lab use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6129D8-C611-474E-A63A-4DDD8414127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49900"/>
            <a:ext cx="5487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311700" y="1974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2.0 Project Scope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792FD-7E46-994B-B1A9-5D7A3ECD57C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749275"/>
            <a:ext cx="5487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sp>
        <p:nvSpPr>
          <p:cNvPr id="9" name="Google Shape;135;p21">
            <a:extLst>
              <a:ext uri="{FF2B5EF4-FFF2-40B4-BE49-F238E27FC236}">
                <a16:creationId xmlns:a16="http://schemas.microsoft.com/office/drawing/2014/main" id="{2753673C-BA9D-9D4E-9C3B-5BE2D5625CCF}"/>
              </a:ext>
            </a:extLst>
          </p:cNvPr>
          <p:cNvSpPr txBox="1">
            <a:spLocks/>
          </p:cNvSpPr>
          <p:nvPr/>
        </p:nvSpPr>
        <p:spPr>
          <a:xfrm>
            <a:off x="311700" y="799586"/>
            <a:ext cx="4260300" cy="380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3264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Font typeface="Arial"/>
              <a:buChar char="–"/>
              <a:defRPr sz="1800" b="1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B203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1B203D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B203D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1B20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D7C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rgbClr val="003D7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2400" b="1" u="sng" dirty="0"/>
              <a:t>Task 1: Select Fungi</a:t>
            </a:r>
            <a:endParaRPr lang="en-US" b="1" dirty="0"/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b="1" dirty="0"/>
              <a:t>1.1 literature review:</a:t>
            </a:r>
          </a:p>
          <a:p>
            <a:pPr>
              <a:buFont typeface="Arial"/>
              <a:buChar char="-"/>
            </a:pPr>
            <a:r>
              <a:rPr lang="en-US" dirty="0"/>
              <a:t>Determine Adequate Fungal Candidates</a:t>
            </a:r>
          </a:p>
          <a:p>
            <a:pPr marL="0" indent="0">
              <a:buFont typeface="Arial"/>
              <a:buNone/>
            </a:pPr>
            <a:r>
              <a:rPr lang="en-US" b="1" dirty="0"/>
              <a:t>1.2: Interview  A Mycologist</a:t>
            </a:r>
          </a:p>
          <a:p>
            <a:pPr>
              <a:buFont typeface="Arial"/>
              <a:buChar char="-"/>
            </a:pPr>
            <a:r>
              <a:rPr lang="en-US" dirty="0"/>
              <a:t>Gain Scientist Perspective &amp; Guidance</a:t>
            </a:r>
          </a:p>
          <a:p>
            <a:pPr marL="0" indent="0">
              <a:buFont typeface="Arial"/>
              <a:buNone/>
            </a:pPr>
            <a:r>
              <a:rPr lang="en-US" b="1" dirty="0"/>
              <a:t>1.3 Decision Matrix</a:t>
            </a:r>
          </a:p>
          <a:p>
            <a:pPr>
              <a:buFont typeface="Arial"/>
              <a:buChar char="-"/>
            </a:pPr>
            <a:r>
              <a:rPr lang="en-US" dirty="0"/>
              <a:t>Select Four Amongst Determined Fungi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10" name="Google Shape;137;p21">
            <a:extLst>
              <a:ext uri="{FF2B5EF4-FFF2-40B4-BE49-F238E27FC236}">
                <a16:creationId xmlns:a16="http://schemas.microsoft.com/office/drawing/2014/main" id="{C558C820-5E92-0D44-AD81-054E690783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36" t="-6970" r="28933" b="6970"/>
          <a:stretch/>
        </p:blipFill>
        <p:spPr>
          <a:xfrm>
            <a:off x="5097475" y="1082800"/>
            <a:ext cx="3734826" cy="2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8;p21">
            <a:extLst>
              <a:ext uri="{FF2B5EF4-FFF2-40B4-BE49-F238E27FC236}">
                <a16:creationId xmlns:a16="http://schemas.microsoft.com/office/drawing/2014/main" id="{FC572B92-F9C7-224D-B59D-47D26F202221}"/>
              </a:ext>
            </a:extLst>
          </p:cNvPr>
          <p:cNvSpPr txBox="1"/>
          <p:nvPr/>
        </p:nvSpPr>
        <p:spPr>
          <a:xfrm>
            <a:off x="5195550" y="3745100"/>
            <a:ext cx="37533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1. Schematic illustrating mycelium at different scales [3].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311700" y="176100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2.0 Project Scope Cont’d</a:t>
            </a:r>
            <a:endParaRPr dirty="0"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201900" y="1331225"/>
            <a:ext cx="4370100" cy="331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2.1 Laboratory Access</a:t>
            </a:r>
            <a:endParaRPr b="1" dirty="0"/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Compile Protocol Binder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2.2 Obtain Fungal Spawn</a:t>
            </a:r>
            <a:endParaRPr b="1" dirty="0"/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Purchase Spawn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2.3 Fungal Growth</a:t>
            </a:r>
            <a:endParaRPr b="1" dirty="0"/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20-30 Days To Reach Maturity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4320" y="4749900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146" name="Google Shape;146;p22"/>
          <p:cNvSpPr txBox="1"/>
          <p:nvPr/>
        </p:nvSpPr>
        <p:spPr>
          <a:xfrm>
            <a:off x="311700" y="748800"/>
            <a:ext cx="876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sz="2100" b="1" u="sng" dirty="0">
                <a:solidFill>
                  <a:srgbClr val="1B203D"/>
                </a:solidFill>
              </a:rPr>
              <a:t>Task 2: Cultivate Fungi</a:t>
            </a:r>
            <a:endParaRPr dirty="0"/>
          </a:p>
        </p:txBody>
      </p:sp>
      <p:sp>
        <p:nvSpPr>
          <p:cNvPr id="147" name="Google Shape;147;p22"/>
          <p:cNvSpPr txBox="1"/>
          <p:nvPr/>
        </p:nvSpPr>
        <p:spPr>
          <a:xfrm>
            <a:off x="4671841" y="1331225"/>
            <a:ext cx="4583400" cy="3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1000"/>
              </a:spcAft>
              <a:buNone/>
            </a:pPr>
            <a:r>
              <a:rPr lang="en" sz="2100" b="1" dirty="0">
                <a:solidFill>
                  <a:srgbClr val="1B203D"/>
                </a:solidFill>
              </a:rPr>
              <a:t>2.3.1 Sterilization </a:t>
            </a:r>
            <a:endParaRPr sz="2100" b="1" dirty="0">
              <a:solidFill>
                <a:srgbClr val="1B203D"/>
              </a:solidFill>
            </a:endParaRPr>
          </a:p>
          <a:p>
            <a:pPr marL="457200" lvl="0" indent="-361950" algn="l" rtl="0">
              <a:spcBef>
                <a:spcPts val="420"/>
              </a:spcBef>
              <a:spcAft>
                <a:spcPts val="1000"/>
              </a:spcAft>
              <a:buClr>
                <a:srgbClr val="003264"/>
              </a:buClr>
              <a:buSzPts val="2100"/>
              <a:buChar char="-"/>
            </a:pPr>
            <a:r>
              <a:rPr lang="en" sz="2100" dirty="0">
                <a:solidFill>
                  <a:srgbClr val="1B203D"/>
                </a:solidFill>
              </a:rPr>
              <a:t>Substrate Media</a:t>
            </a:r>
            <a:endParaRPr sz="2100" dirty="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420"/>
              </a:spcBef>
              <a:spcAft>
                <a:spcPts val="1000"/>
              </a:spcAft>
              <a:buNone/>
            </a:pPr>
            <a:r>
              <a:rPr lang="en" sz="2100" b="1" dirty="0">
                <a:solidFill>
                  <a:srgbClr val="1B203D"/>
                </a:solidFill>
              </a:rPr>
              <a:t>2.3.2 Inoculation</a:t>
            </a:r>
            <a:endParaRPr sz="2100" b="1" dirty="0">
              <a:solidFill>
                <a:srgbClr val="1B203D"/>
              </a:solidFill>
            </a:endParaRPr>
          </a:p>
          <a:p>
            <a:pPr marL="457200" lvl="0" indent="-361950" algn="l" rtl="0">
              <a:spcBef>
                <a:spcPts val="420"/>
              </a:spcBef>
              <a:spcAft>
                <a:spcPts val="1000"/>
              </a:spcAft>
              <a:buClr>
                <a:srgbClr val="003264"/>
              </a:buClr>
              <a:buSzPts val="2100"/>
              <a:buChar char="-"/>
            </a:pPr>
            <a:r>
              <a:rPr lang="en" sz="2100" dirty="0">
                <a:solidFill>
                  <a:srgbClr val="1B203D"/>
                </a:solidFill>
              </a:rPr>
              <a:t>Aseptic Technique</a:t>
            </a:r>
            <a:endParaRPr sz="2100" dirty="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420"/>
              </a:spcBef>
              <a:spcAft>
                <a:spcPts val="1000"/>
              </a:spcAft>
              <a:buNone/>
            </a:pPr>
            <a:r>
              <a:rPr lang="en" sz="2100" b="1" dirty="0">
                <a:solidFill>
                  <a:srgbClr val="1B203D"/>
                </a:solidFill>
              </a:rPr>
              <a:t>2.4: Sustain Fungi Until Testing Phase</a:t>
            </a:r>
            <a:endParaRPr sz="2100" b="1" dirty="0">
              <a:solidFill>
                <a:srgbClr val="1B203D"/>
              </a:solidFill>
            </a:endParaRPr>
          </a:p>
          <a:p>
            <a:pPr marL="457200" lvl="0" indent="-361950" algn="l" rtl="0">
              <a:spcBef>
                <a:spcPts val="420"/>
              </a:spcBef>
              <a:spcAft>
                <a:spcPts val="1000"/>
              </a:spcAft>
              <a:buClr>
                <a:srgbClr val="003264"/>
              </a:buClr>
              <a:buSzPts val="2100"/>
              <a:buChar char="-"/>
            </a:pPr>
            <a:r>
              <a:rPr lang="en" sz="2100" dirty="0">
                <a:solidFill>
                  <a:srgbClr val="1B203D"/>
                </a:solidFill>
              </a:rPr>
              <a:t>Storage Within Lab</a:t>
            </a:r>
            <a:endParaRPr sz="2100" b="1" dirty="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48" name="Google Shape;148;p22"/>
          <p:cNvCxnSpPr>
            <a:cxnSpLocks/>
          </p:cNvCxnSpPr>
          <p:nvPr/>
        </p:nvCxnSpPr>
        <p:spPr>
          <a:xfrm>
            <a:off x="4572000" y="1408619"/>
            <a:ext cx="0" cy="316021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1502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311700" y="17607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2.0 Project Scope Cont’d</a:t>
            </a:r>
            <a:endParaRPr dirty="0"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1"/>
          </p:nvPr>
        </p:nvSpPr>
        <p:spPr>
          <a:xfrm>
            <a:off x="311700" y="784328"/>
            <a:ext cx="7460700" cy="453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600"/>
              </a:spcAft>
              <a:buNone/>
            </a:pPr>
            <a:r>
              <a:rPr lang="en" sz="2400" b="1" u="sng" dirty="0"/>
              <a:t>Task 3:</a:t>
            </a:r>
            <a:r>
              <a:rPr lang="en" sz="2400" u="sng" dirty="0"/>
              <a:t> </a:t>
            </a:r>
            <a:r>
              <a:rPr lang="en-US" sz="2400" b="1" u="sng" dirty="0"/>
              <a:t>Design and Construction of Biofilters</a:t>
            </a:r>
            <a:endParaRPr sz="2400" b="1" u="sng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000" b="1" dirty="0"/>
              <a:t>3.1 Fabricate Biofilter Apparatuses </a:t>
            </a:r>
            <a:endParaRPr sz="20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dirty="0"/>
              <a:t>3.1.1 Biofilter Design</a:t>
            </a:r>
            <a:endParaRPr sz="2000" b="1" dirty="0"/>
          </a:p>
          <a:p>
            <a:pPr marL="457200" lvl="0" indent="-361950" algn="l" rtl="0"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n" sz="2000" dirty="0"/>
              <a:t>Design Parameters, Dimensions, </a:t>
            </a:r>
          </a:p>
          <a:p>
            <a:pPr marL="95250" lvl="0" indent="0" algn="l" rtl="0"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rPr lang="en" sz="2000" dirty="0"/>
              <a:t>     Shape, &amp; Material</a:t>
            </a:r>
            <a:endParaRPr sz="2000" dirty="0"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000" b="1" dirty="0"/>
              <a:t>3.1.2 Purchase Supplies </a:t>
            </a:r>
            <a:endParaRPr sz="20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dirty="0"/>
              <a:t>3.2 Integrate Fungal Biomass Into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dirty="0"/>
              <a:t>      Biofilter Apparatuses </a:t>
            </a:r>
            <a:endParaRPr sz="2000" b="1" dirty="0"/>
          </a:p>
          <a:p>
            <a:pPr marL="457200" lvl="0" indent="-361950" algn="l" rtl="0"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n" sz="2000" dirty="0"/>
              <a:t>Experimental Control</a:t>
            </a:r>
            <a:endParaRPr sz="2000" dirty="0"/>
          </a:p>
        </p:txBody>
      </p:sp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8472458" y="4770625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481" y="1640886"/>
            <a:ext cx="2609296" cy="2352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5517154" y="4050375"/>
            <a:ext cx="3315146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Figure 2. Natural mycelium of King Stropharia [1].</a:t>
            </a: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9011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235500" y="2159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2.0 Project Scope Cont’d</a:t>
            </a:r>
            <a:endParaRPr dirty="0"/>
          </a:p>
        </p:txBody>
      </p:sp>
      <p:sp>
        <p:nvSpPr>
          <p:cNvPr id="163" name="Google Shape;163;p24"/>
          <p:cNvSpPr txBox="1">
            <a:spLocks noGrp="1"/>
          </p:cNvSpPr>
          <p:nvPr>
            <p:ph type="body" idx="1"/>
          </p:nvPr>
        </p:nvSpPr>
        <p:spPr>
          <a:xfrm>
            <a:off x="153750" y="1361325"/>
            <a:ext cx="4437300" cy="396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b="1" dirty="0"/>
              <a:t>4.1 Create E. coli Contaminated Water Supply </a:t>
            </a:r>
            <a:endParaRPr b="1" dirty="0"/>
          </a:p>
          <a:p>
            <a:pPr lvl="0" indent="-361950" algn="l" rtl="0">
              <a:spcBef>
                <a:spcPts val="6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Water With Known E.coli Concentration</a:t>
            </a:r>
            <a:endParaRPr dirty="0"/>
          </a:p>
          <a:p>
            <a:pPr lvl="0" indent="-361950" algn="l" rtl="0">
              <a:spcBef>
                <a:spcPts val="1200"/>
              </a:spcBef>
              <a:spcAft>
                <a:spcPts val="600"/>
              </a:spcAft>
              <a:buSzPts val="2100"/>
              <a:buChar char="-"/>
            </a:pPr>
            <a:r>
              <a:rPr lang="en" dirty="0"/>
              <a:t>Units: Colony Forming Units (CFU) Per 100 mL 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b="1" dirty="0"/>
              <a:t>4.1.1 Cultivate E. coli</a:t>
            </a:r>
            <a:endParaRPr b="1" dirty="0"/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Culture Plate &amp; Agar Broth</a:t>
            </a:r>
            <a:endParaRPr dirty="0"/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8481750" y="4749900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>
                <a:solidFill>
                  <a:srgbClr val="1B203D"/>
                </a:solidFill>
              </a:rPr>
              <a:t>7</a:t>
            </a:fld>
            <a:endParaRPr sz="900" b="1" dirty="0">
              <a:solidFill>
                <a:srgbClr val="1B203D"/>
              </a:solidFill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4572000" y="1361325"/>
            <a:ext cx="4406400" cy="3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1B203D"/>
                </a:solidFill>
              </a:rPr>
              <a:t>4.1.2 E. coli Concentration Testing</a:t>
            </a:r>
            <a:endParaRPr sz="2100" b="1" dirty="0">
              <a:solidFill>
                <a:srgbClr val="1B203D"/>
              </a:solidFill>
            </a:endParaRPr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Clr>
                <a:srgbClr val="003264"/>
              </a:buClr>
              <a:buSzPts val="2100"/>
              <a:buChar char="-"/>
            </a:pPr>
            <a:r>
              <a:rPr lang="en" sz="2100" dirty="0">
                <a:solidFill>
                  <a:srgbClr val="1B203D"/>
                </a:solidFill>
              </a:rPr>
              <a:t>EPA Standard Method 9222: </a:t>
            </a:r>
            <a:r>
              <a:rPr lang="en" sz="2100" i="1" dirty="0">
                <a:solidFill>
                  <a:srgbClr val="1B203D"/>
                </a:solidFill>
              </a:rPr>
              <a:t>Membrane Filter Technique For Members Of The Coliform Group </a:t>
            </a:r>
            <a:r>
              <a:rPr lang="en" dirty="0">
                <a:solidFill>
                  <a:srgbClr val="1B203D"/>
                </a:solidFill>
              </a:rPr>
              <a:t>[4]</a:t>
            </a:r>
            <a:endParaRPr dirty="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1B203D"/>
                </a:solidFill>
              </a:rPr>
              <a:t>4.2 Test Biofilters</a:t>
            </a:r>
            <a:endParaRPr sz="2100" b="1" dirty="0">
              <a:solidFill>
                <a:srgbClr val="1B203D"/>
              </a:solidFill>
            </a:endParaRPr>
          </a:p>
          <a:p>
            <a:pPr marL="457200" lvl="0" indent="-361950" algn="l" rtl="0">
              <a:spcBef>
                <a:spcPts val="420"/>
              </a:spcBef>
              <a:spcAft>
                <a:spcPts val="0"/>
              </a:spcAft>
              <a:buClr>
                <a:srgbClr val="003264"/>
              </a:buClr>
              <a:buSzPts val="2100"/>
              <a:buChar char="-"/>
            </a:pPr>
            <a:r>
              <a:rPr lang="en" sz="2100" dirty="0">
                <a:solidFill>
                  <a:srgbClr val="1B203D"/>
                </a:solidFill>
              </a:rPr>
              <a:t>5 to 10 Trials Per Biofilter</a:t>
            </a:r>
            <a:endParaRPr sz="2100" dirty="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 dirty="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sz="2100" b="1" dirty="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 sz="2100" dirty="0">
              <a:solidFill>
                <a:srgbClr val="1B203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24"/>
          <p:cNvSpPr txBox="1"/>
          <p:nvPr/>
        </p:nvSpPr>
        <p:spPr>
          <a:xfrm>
            <a:off x="153750" y="788625"/>
            <a:ext cx="883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r>
              <a:rPr lang="en" sz="2400" b="1" u="sng" dirty="0">
                <a:solidFill>
                  <a:srgbClr val="1B203D"/>
                </a:solidFill>
              </a:rPr>
              <a:t>Task 4: Biofilter Analysis</a:t>
            </a:r>
            <a:endParaRPr sz="2400" dirty="0"/>
          </a:p>
        </p:txBody>
      </p:sp>
      <p:cxnSp>
        <p:nvCxnSpPr>
          <p:cNvPr id="167" name="Google Shape;167;p24"/>
          <p:cNvCxnSpPr/>
          <p:nvPr/>
        </p:nvCxnSpPr>
        <p:spPr>
          <a:xfrm>
            <a:off x="4416500" y="1699450"/>
            <a:ext cx="14100" cy="29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3937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311700" y="32447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2.0 Project Scope Cont’d</a:t>
            </a:r>
            <a:endParaRPr dirty="0"/>
          </a:p>
        </p:txBody>
      </p:sp>
      <p:sp>
        <p:nvSpPr>
          <p:cNvPr id="182" name="Google Shape;182;p26"/>
          <p:cNvSpPr txBox="1">
            <a:spLocks noGrp="1"/>
          </p:cNvSpPr>
          <p:nvPr>
            <p:ph type="sldNum" idx="12"/>
          </p:nvPr>
        </p:nvSpPr>
        <p:spPr>
          <a:xfrm>
            <a:off x="8472458" y="4749900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>
                <a:solidFill>
                  <a:srgbClr val="1B203D"/>
                </a:solidFill>
              </a:rPr>
              <a:t>8</a:t>
            </a:fld>
            <a:endParaRPr sz="900" b="1" dirty="0">
              <a:solidFill>
                <a:srgbClr val="1B203D"/>
              </a:solidFill>
            </a:endParaRPr>
          </a:p>
        </p:txBody>
      </p:sp>
      <p:sp>
        <p:nvSpPr>
          <p:cNvPr id="184" name="Google Shape;184;p26"/>
          <p:cNvSpPr txBox="1"/>
          <p:nvPr/>
        </p:nvSpPr>
        <p:spPr>
          <a:xfrm>
            <a:off x="4701600" y="1433785"/>
            <a:ext cx="4442400" cy="33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250" lvl="0">
              <a:spcBef>
                <a:spcPts val="100"/>
              </a:spcBef>
              <a:spcAft>
                <a:spcPts val="600"/>
              </a:spcAft>
              <a:buSzPts val="2100"/>
            </a:pPr>
            <a:r>
              <a:rPr lang="en-US" sz="2000" b="1" dirty="0"/>
              <a:t>6.3 Environment</a:t>
            </a:r>
          </a:p>
          <a:p>
            <a:pPr marL="457200" lvl="0" indent="-361950">
              <a:spcBef>
                <a:spcPts val="100"/>
              </a:spcBef>
              <a:spcAft>
                <a:spcPts val="600"/>
              </a:spcAft>
              <a:buSzPts val="2100"/>
              <a:buChar char="-"/>
            </a:pPr>
            <a:r>
              <a:rPr lang="en-US" sz="2000" dirty="0"/>
              <a:t>Contamination Reduction</a:t>
            </a:r>
          </a:p>
          <a:p>
            <a:pPr marL="0" lvl="0" indent="0" algn="l" rtl="0">
              <a:spcBef>
                <a:spcPts val="100"/>
              </a:spcBef>
              <a:spcAft>
                <a:spcPts val="600"/>
              </a:spcAft>
              <a:buNone/>
            </a:pPr>
            <a:r>
              <a:rPr lang="en" sz="2100" b="1" dirty="0">
                <a:solidFill>
                  <a:srgbClr val="1B203D"/>
                </a:solidFill>
              </a:rPr>
              <a:t> </a:t>
            </a:r>
            <a:r>
              <a:rPr lang="en" sz="2000" b="1" dirty="0">
                <a:solidFill>
                  <a:srgbClr val="1B203D"/>
                </a:solidFill>
              </a:rPr>
              <a:t>6.4 Socioeconomic</a:t>
            </a:r>
          </a:p>
          <a:p>
            <a:pPr marL="342900" lvl="0" indent="-342900" algn="l" rtl="0">
              <a:spcBef>
                <a:spcPts val="100"/>
              </a:spcBef>
              <a:spcAft>
                <a:spcPts val="600"/>
              </a:spcAft>
              <a:buFontTx/>
              <a:buChar char="-"/>
            </a:pPr>
            <a:r>
              <a:rPr lang="en" sz="2000" dirty="0">
                <a:solidFill>
                  <a:srgbClr val="1B203D"/>
                </a:solidFill>
              </a:rPr>
              <a:t>Research, Learning &amp; Cost</a:t>
            </a:r>
          </a:p>
          <a:p>
            <a:pPr lvl="0">
              <a:spcAft>
                <a:spcPts val="600"/>
              </a:spcAft>
            </a:pPr>
            <a:r>
              <a:rPr lang="en-US" sz="2000" b="1" dirty="0"/>
              <a:t> 6.1 Regulations</a:t>
            </a:r>
          </a:p>
          <a:p>
            <a:pPr marL="457200" lvl="0" indent="-361950">
              <a:spcAft>
                <a:spcPts val="600"/>
              </a:spcAft>
              <a:buSzPts val="2100"/>
              <a:buChar char="-"/>
            </a:pPr>
            <a:r>
              <a:rPr lang="en-US" sz="2000" dirty="0"/>
              <a:t>Stormwater </a:t>
            </a:r>
          </a:p>
          <a:p>
            <a:pPr marL="95250" lvl="0">
              <a:spcAft>
                <a:spcPts val="600"/>
              </a:spcAft>
              <a:buSzPts val="2100"/>
            </a:pPr>
            <a:r>
              <a:rPr lang="en-US" sz="2000" b="1" dirty="0"/>
              <a:t>6.2 Public Health</a:t>
            </a:r>
          </a:p>
          <a:p>
            <a:pPr marL="457200" lvl="0" indent="-361950">
              <a:spcAft>
                <a:spcPts val="600"/>
              </a:spcAft>
              <a:buSzPts val="2100"/>
              <a:buChar char="-"/>
            </a:pPr>
            <a:r>
              <a:rPr lang="en-US" sz="2000" dirty="0"/>
              <a:t>Recreation In Surface Water </a:t>
            </a:r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2100" dirty="0">
              <a:solidFill>
                <a:srgbClr val="1B203D"/>
              </a:solidFill>
            </a:endParaRPr>
          </a:p>
        </p:txBody>
      </p:sp>
      <p:cxnSp>
        <p:nvCxnSpPr>
          <p:cNvPr id="185" name="Google Shape;185;p26"/>
          <p:cNvCxnSpPr>
            <a:cxnSpLocks/>
          </p:cNvCxnSpPr>
          <p:nvPr/>
        </p:nvCxnSpPr>
        <p:spPr>
          <a:xfrm>
            <a:off x="4565242" y="1115454"/>
            <a:ext cx="13517" cy="35683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83;p26">
            <a:extLst>
              <a:ext uri="{FF2B5EF4-FFF2-40B4-BE49-F238E27FC236}">
                <a16:creationId xmlns:a16="http://schemas.microsoft.com/office/drawing/2014/main" id="{2EA77D8A-BD6E-B542-AC62-5E004ABE830F}"/>
              </a:ext>
            </a:extLst>
          </p:cNvPr>
          <p:cNvSpPr txBox="1"/>
          <p:nvPr/>
        </p:nvSpPr>
        <p:spPr>
          <a:xfrm>
            <a:off x="237888" y="863140"/>
            <a:ext cx="3634791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/>
              <a:t>Task 5: Data Analysis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C81DC-D28C-8D44-9AE3-AB3F11D611E7}"/>
              </a:ext>
            </a:extLst>
          </p:cNvPr>
          <p:cNvSpPr txBox="1"/>
          <p:nvPr/>
        </p:nvSpPr>
        <p:spPr>
          <a:xfrm>
            <a:off x="567233" y="2888593"/>
            <a:ext cx="297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Equation 1. Percent removal </a:t>
            </a:r>
          </a:p>
          <a:p>
            <a:pPr algn="ctr"/>
            <a:r>
              <a:rPr lang="en-US" sz="1600" i="1" dirty="0"/>
              <a:t>equation [1]</a:t>
            </a:r>
          </a:p>
        </p:txBody>
      </p:sp>
      <p:pic>
        <p:nvPicPr>
          <p:cNvPr id="14" name="Google Shape;175;p25">
            <a:extLst>
              <a:ext uri="{FF2B5EF4-FFF2-40B4-BE49-F238E27FC236}">
                <a16:creationId xmlns:a16="http://schemas.microsoft.com/office/drawing/2014/main" id="{11E00E33-F7F3-E440-8EA9-5408FACB9F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719" y="3521798"/>
            <a:ext cx="2143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83;p26">
            <a:extLst>
              <a:ext uri="{FF2B5EF4-FFF2-40B4-BE49-F238E27FC236}">
                <a16:creationId xmlns:a16="http://schemas.microsoft.com/office/drawing/2014/main" id="{0C5ACE36-09B7-0B47-B5DA-E0E3F4F3A21D}"/>
              </a:ext>
            </a:extLst>
          </p:cNvPr>
          <p:cNvSpPr txBox="1"/>
          <p:nvPr/>
        </p:nvSpPr>
        <p:spPr>
          <a:xfrm>
            <a:off x="4701600" y="863140"/>
            <a:ext cx="375843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/>
              <a:t>Task 6: Project Impacts</a:t>
            </a:r>
            <a:endParaRPr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B5920B-35F3-5F43-9063-D1393E8B4056}"/>
              </a:ext>
            </a:extLst>
          </p:cNvPr>
          <p:cNvSpPr txBox="1"/>
          <p:nvPr/>
        </p:nvSpPr>
        <p:spPr>
          <a:xfrm>
            <a:off x="311292" y="1398197"/>
            <a:ext cx="3684228" cy="157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/>
              <a:t>Quantify E. Coli Removal For Each Biofilter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0845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311700" y="31107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2.0 Project Scope Cont’d</a:t>
            </a:r>
            <a:endParaRPr dirty="0"/>
          </a:p>
        </p:txBody>
      </p:sp>
      <p:sp>
        <p:nvSpPr>
          <p:cNvPr id="191" name="Google Shape;191;p27"/>
          <p:cNvSpPr txBox="1">
            <a:spLocks noGrp="1"/>
          </p:cNvSpPr>
          <p:nvPr>
            <p:ph type="body" idx="1"/>
          </p:nvPr>
        </p:nvSpPr>
        <p:spPr>
          <a:xfrm>
            <a:off x="311700" y="1446698"/>
            <a:ext cx="42603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7.1 CENE 486 Deliverables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30, 60, 90 Reports &amp;        Presentations 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Final Report, Website, &amp; UGRADS Presentation</a:t>
            </a:r>
          </a:p>
          <a:p>
            <a:pPr marL="0" lvl="0" indent="0" algn="l" rtl="0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92" name="Google Shape;192;p27"/>
          <p:cNvSpPr txBox="1">
            <a:spLocks noGrp="1"/>
          </p:cNvSpPr>
          <p:nvPr>
            <p:ph type="sldNum" idx="12"/>
          </p:nvPr>
        </p:nvSpPr>
        <p:spPr>
          <a:xfrm>
            <a:off x="8417400" y="4749900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1">
                <a:solidFill>
                  <a:srgbClr val="1B203D"/>
                </a:solidFill>
              </a:rPr>
              <a:t>9</a:t>
            </a:fld>
            <a:endParaRPr sz="900" b="1" dirty="0">
              <a:solidFill>
                <a:srgbClr val="1B203D"/>
              </a:solidFill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4572000" y="1446698"/>
            <a:ext cx="3845400" cy="3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>
              <a:spcAft>
                <a:spcPts val="600"/>
              </a:spcAft>
            </a:pPr>
            <a:r>
              <a:rPr lang="en-US" sz="2000" b="1" dirty="0"/>
              <a:t>7.2 HURA Deliverables </a:t>
            </a:r>
          </a:p>
          <a:p>
            <a:pPr marL="342900" indent="-342900" fontAlgn="base">
              <a:spcAft>
                <a:spcPts val="600"/>
              </a:spcAft>
              <a:buFontTx/>
              <a:buChar char="-"/>
            </a:pPr>
            <a:r>
              <a:rPr lang="en-US" sz="2000" dirty="0"/>
              <a:t>Interim &amp; Final Reports, HURA Poster Presentations, &amp; UGRADS Presentation     Presentations </a:t>
            </a:r>
          </a:p>
          <a:p>
            <a:pPr fontAlgn="base">
              <a:spcAft>
                <a:spcPts val="600"/>
              </a:spcAft>
            </a:pPr>
            <a:r>
              <a:rPr lang="en-US" sz="2000" b="1" dirty="0"/>
              <a:t>7.3 Publication</a:t>
            </a:r>
          </a:p>
          <a:p>
            <a:pPr marL="342900" indent="-342900" fontAlgn="base">
              <a:spcAft>
                <a:spcPts val="600"/>
              </a:spcAft>
              <a:buFontTx/>
              <a:buChar char="-"/>
            </a:pPr>
            <a:r>
              <a:rPr lang="en-US" sz="2000" dirty="0"/>
              <a:t>Prepare Manuscript</a:t>
            </a:r>
          </a:p>
          <a:p>
            <a:pPr fontAlgn="base"/>
            <a:endParaRPr lang="en-US" sz="2100" dirty="0"/>
          </a:p>
        </p:txBody>
      </p:sp>
      <p:sp>
        <p:nvSpPr>
          <p:cNvPr id="194" name="Google Shape;194;p27"/>
          <p:cNvSpPr txBox="1"/>
          <p:nvPr/>
        </p:nvSpPr>
        <p:spPr>
          <a:xfrm>
            <a:off x="285450" y="916309"/>
            <a:ext cx="857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/>
              <a:t>Task 7: Project Deliverables</a:t>
            </a:r>
            <a:endParaRPr sz="2400" dirty="0"/>
          </a:p>
        </p:txBody>
      </p:sp>
      <p:cxnSp>
        <p:nvCxnSpPr>
          <p:cNvPr id="195" name="Google Shape;195;p27"/>
          <p:cNvCxnSpPr>
            <a:cxnSpLocks/>
          </p:cNvCxnSpPr>
          <p:nvPr/>
        </p:nvCxnSpPr>
        <p:spPr>
          <a:xfrm>
            <a:off x="4405250" y="1609344"/>
            <a:ext cx="0" cy="286207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71962550"/>
      </p:ext>
    </p:extLst>
  </p:cSld>
  <p:clrMapOvr>
    <a:masterClrMapping/>
  </p:clrMapOvr>
</p:sld>
</file>

<file path=ppt/theme/theme1.xml><?xml version="1.0" encoding="utf-8"?>
<a:theme xmlns:a="http://schemas.openxmlformats.org/drawingml/2006/main" name="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1216</Words>
  <Application>Microsoft Macintosh PowerPoint</Application>
  <PresentationFormat>On-screen Show (16:9)</PresentationFormat>
  <Paragraphs>334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Dark-Blue-Vertical-PPT-Template</vt:lpstr>
      <vt:lpstr>Remediation of E. Coli Contaminated Surface Water in Arizona Via Fungi    </vt:lpstr>
      <vt:lpstr>Introduction </vt:lpstr>
      <vt:lpstr>1.0 Constraints &amp; Criteria</vt:lpstr>
      <vt:lpstr>2.0 Project Scope</vt:lpstr>
      <vt:lpstr>2.0 Project Scope Cont’d</vt:lpstr>
      <vt:lpstr>2.0 Project Scope Cont’d</vt:lpstr>
      <vt:lpstr>2.0 Project Scope Cont’d</vt:lpstr>
      <vt:lpstr>2.0 Project Scope Cont’d</vt:lpstr>
      <vt:lpstr>2.0 Project Scope Cont’d</vt:lpstr>
      <vt:lpstr>2.0 Project Scope Cont’d</vt:lpstr>
      <vt:lpstr>Exclusions</vt:lpstr>
      <vt:lpstr>3.0 Project Schedule Hours</vt:lpstr>
      <vt:lpstr>PowerPoint Presentation</vt:lpstr>
      <vt:lpstr>3.0 Project Schedule Critical Path</vt:lpstr>
      <vt:lpstr>4.0 Cost of Engineerings Services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Remediation of E. Coli Contaminated Surface Water in Arizona Via Fungi </dc:title>
  <cp:lastModifiedBy>Umlor, Mishael</cp:lastModifiedBy>
  <cp:revision>41</cp:revision>
  <dcterms:modified xsi:type="dcterms:W3CDTF">2019-12-04T02:36:43Z</dcterms:modified>
</cp:coreProperties>
</file>