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1" d="100"/>
          <a:sy n="141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F4FB1A-A53D-4B51-A9E2-AD555AD88443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C723C1-959C-4432-AE19-2A2B2B373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89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  <a:endParaRPr lang="en" sz="10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fns.nau.edu/capstone/projects/CENE/2017/ConcreteCano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hyperlink" Target="https://nau.edu/cefns/engineering/orgs/asce/officers/faculty-advisor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525575" y="667375"/>
            <a:ext cx="5177100" cy="1489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 dirty="0" smtClean="0">
                <a:latin typeface="Georgia"/>
                <a:ea typeface="Georgia"/>
                <a:cs typeface="Georgia"/>
                <a:sym typeface="Georgia"/>
              </a:rPr>
              <a:t>Northern </a:t>
            </a:r>
            <a:r>
              <a:rPr lang="en" sz="3000" dirty="0">
                <a:latin typeface="Georgia"/>
                <a:ea typeface="Georgia"/>
                <a:cs typeface="Georgia"/>
                <a:sym typeface="Georgia"/>
              </a:rPr>
              <a:t>Arizona University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000" dirty="0">
                <a:latin typeface="Georgia"/>
                <a:ea typeface="Georgia"/>
                <a:cs typeface="Georgia"/>
                <a:sym typeface="Georgia"/>
              </a:rPr>
              <a:t>Concrete Canoe 2018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4505375" y="2851575"/>
            <a:ext cx="3217500" cy="1361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Katlynn </a:t>
            </a:r>
            <a:r>
              <a:rPr lang="en" sz="14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Adams</a:t>
            </a:r>
            <a:endParaRPr lang="en" sz="1400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Gina Boschetto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Joshua Leon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Branden Petersen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Zachary Radovich </a:t>
            </a:r>
          </a:p>
        </p:txBody>
      </p:sp>
      <p:sp>
        <p:nvSpPr>
          <p:cNvPr id="56" name="Shape 56"/>
          <p:cNvSpPr txBox="1"/>
          <p:nvPr/>
        </p:nvSpPr>
        <p:spPr>
          <a:xfrm>
            <a:off x="4172675" y="2277575"/>
            <a:ext cx="3882900" cy="4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dirty="0" smtClean="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rPr>
              <a:t>December 1, </a:t>
            </a:r>
            <a:r>
              <a:rPr lang="en" sz="1800" dirty="0">
                <a:solidFill>
                  <a:schemeClr val="accent4"/>
                </a:solidFill>
                <a:latin typeface="Georgia"/>
                <a:ea typeface="Georgia"/>
                <a:cs typeface="Georgia"/>
                <a:sym typeface="Georgia"/>
              </a:rPr>
              <a:t>2017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" sz="1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880" y="285666"/>
            <a:ext cx="3072665" cy="271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352213" y="24821"/>
            <a:ext cx="7541212" cy="78791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Project Staffing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8324850" y="4663225"/>
            <a:ext cx="696298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Gina </a:t>
            </a:r>
            <a:fld id="{00000000-1234-1234-1234-123412341234}" type="slidenum">
              <a:rPr lang="en" sz="1000">
                <a:solidFill>
                  <a:schemeClr val="bg1">
                    <a:lumMod val="25000"/>
                    <a:lumOff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" sz="1000" dirty="0">
              <a:solidFill>
                <a:schemeClr val="bg1">
                  <a:lumMod val="25000"/>
                  <a:lumOff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/>
          <p:nvPr/>
        </p:nvSpPr>
        <p:spPr>
          <a:xfrm>
            <a:off x="934506" y="574090"/>
            <a:ext cx="4206600" cy="4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dirty="0">
                <a:solidFill>
                  <a:schemeClr val="lt2"/>
                </a:solidFill>
              </a:rPr>
              <a:t>Table 1. Project Staffing Projected Hours of Work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934506" y="2848281"/>
            <a:ext cx="4853700" cy="4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dirty="0">
                <a:solidFill>
                  <a:schemeClr val="lt2"/>
                </a:solidFill>
              </a:rPr>
              <a:t>Table 2. Billing Rates for Engineering Project Positions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06" y="884709"/>
            <a:ext cx="7274985" cy="19635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06" y="3158900"/>
            <a:ext cx="7274985" cy="1839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94425" y="197875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Cost of Services</a:t>
            </a:r>
          </a:p>
        </p:txBody>
      </p:sp>
      <p:sp>
        <p:nvSpPr>
          <p:cNvPr id="158" name="Shape 158"/>
          <p:cNvSpPr txBox="1">
            <a:spLocks noGrp="1"/>
          </p:cNvSpPr>
          <p:nvPr>
            <p:ph type="sldNum" idx="12"/>
          </p:nvPr>
        </p:nvSpPr>
        <p:spPr>
          <a:xfrm>
            <a:off x="8272130" y="4663225"/>
            <a:ext cx="748918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Zach</a:t>
            </a:r>
            <a:r>
              <a:rPr lang="en" sz="1000" dirty="0"/>
              <a:t> </a:t>
            </a:r>
            <a:fld id="{00000000-1234-1234-1234-123412341234}" type="slidenum">
              <a:rPr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" sz="1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Shape 159"/>
          <p:cNvSpPr txBox="1"/>
          <p:nvPr/>
        </p:nvSpPr>
        <p:spPr>
          <a:xfrm>
            <a:off x="2006479" y="699475"/>
            <a:ext cx="3882900" cy="4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dirty="0">
                <a:solidFill>
                  <a:schemeClr val="lt2"/>
                </a:solidFill>
              </a:rPr>
              <a:t>Table 3. Projection of Staffing Costs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479" y="1022773"/>
            <a:ext cx="5217203" cy="3901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284726" y="174512"/>
            <a:ext cx="7505700" cy="954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References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284726" y="829150"/>
            <a:ext cx="5728800" cy="411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34950" lvl="0" indent="-23495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accent5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[</a:t>
            </a:r>
            <a:r>
              <a:rPr lang="en" sz="1400" dirty="0" smtClean="0">
                <a:solidFill>
                  <a:schemeClr val="accent5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1]</a:t>
            </a:r>
            <a:r>
              <a:rPr lang="en" sz="1400" dirty="0" smtClean="0">
                <a:solidFill>
                  <a:schemeClr val="accent5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Committee </a:t>
            </a:r>
            <a:r>
              <a:rPr lang="en" sz="1400" dirty="0">
                <a:solidFill>
                  <a:schemeClr val="accent5"/>
                </a:solidFill>
                <a:latin typeface="Georgia" panose="02040502050405020303" pitchFamily="18" charset="0"/>
                <a:ea typeface="Times New Roman"/>
                <a:cs typeface="Times New Roman"/>
                <a:sym typeface="Times New Roman"/>
              </a:rPr>
              <a:t>on National Concrete Canoe Competitions. (2017). “2018 ASCE National Concrete Canoe Competition: Rules and Regulations.” Pacific Southwest Conference 2018, ASCE, VA., 1-54.</a:t>
            </a:r>
          </a:p>
          <a:p>
            <a:pPr marL="234950" lvl="0" indent="-23495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accent5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[</a:t>
            </a:r>
            <a:r>
              <a:rPr lang="en" sz="1400" dirty="0" smtClean="0">
                <a:solidFill>
                  <a:schemeClr val="accent5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2]</a:t>
            </a:r>
            <a:r>
              <a:rPr lang="en" sz="1400" dirty="0" smtClean="0">
                <a:solidFill>
                  <a:schemeClr val="accent5"/>
                </a:solidFill>
                <a:latin typeface="Georgia" panose="02040502050405020303" pitchFamily="18" charset="0"/>
                <a:hlinkClick r:id="rId3"/>
              </a:rPr>
              <a:t>https</a:t>
            </a:r>
            <a:r>
              <a:rPr lang="en" sz="1400" dirty="0">
                <a:solidFill>
                  <a:schemeClr val="accent5"/>
                </a:solidFill>
                <a:latin typeface="Georgia" panose="02040502050405020303" pitchFamily="18" charset="0"/>
                <a:hlinkClick r:id="rId3"/>
              </a:rPr>
              <a:t>://www.cefns.nau.edu/capstone/projects/CENE/2017/ConcreteCanoe</a:t>
            </a:r>
            <a:r>
              <a:rPr lang="en" sz="1400" dirty="0" smtClean="0">
                <a:solidFill>
                  <a:schemeClr val="accent5"/>
                </a:solidFill>
                <a:latin typeface="Georgia" panose="02040502050405020303" pitchFamily="18" charset="0"/>
                <a:hlinkClick r:id="rId3"/>
              </a:rPr>
              <a:t>/  </a:t>
            </a:r>
            <a:endParaRPr lang="en" sz="1400" dirty="0">
              <a:solidFill>
                <a:schemeClr val="accent5"/>
              </a:solidFill>
              <a:latin typeface="Georgia" panose="02040502050405020303" pitchFamily="18" charset="0"/>
              <a:hlinkClick r:id="rId3"/>
            </a:endParaRPr>
          </a:p>
          <a:p>
            <a:pPr marL="234950" lvl="0" indent="-23495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accent5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[</a:t>
            </a:r>
            <a:r>
              <a:rPr lang="en" sz="1400" dirty="0" smtClean="0">
                <a:solidFill>
                  <a:schemeClr val="accent5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3]</a:t>
            </a:r>
            <a:r>
              <a:rPr lang="en" sz="1400" dirty="0" smtClean="0">
                <a:solidFill>
                  <a:schemeClr val="accent5"/>
                </a:solidFill>
                <a:latin typeface="Georgia" panose="02040502050405020303" pitchFamily="18" charset="0"/>
              </a:rPr>
              <a:t>http</a:t>
            </a:r>
            <a:r>
              <a:rPr lang="en" sz="1400" dirty="0">
                <a:solidFill>
                  <a:schemeClr val="accent5"/>
                </a:solidFill>
                <a:latin typeface="Georgia" panose="02040502050405020303" pitchFamily="18" charset="0"/>
              </a:rPr>
              <a:t>://knau.org/post/brain-food-arizonas-first-infrastructure-report-card </a:t>
            </a:r>
          </a:p>
          <a:p>
            <a:pPr marL="234950" lvl="0" indent="-234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accent5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[</a:t>
            </a:r>
            <a:r>
              <a:rPr lang="en" sz="1400" dirty="0" smtClean="0">
                <a:solidFill>
                  <a:schemeClr val="accent5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4]</a:t>
            </a:r>
            <a:r>
              <a:rPr lang="en" sz="1400" dirty="0" smtClean="0">
                <a:solidFill>
                  <a:schemeClr val="accent5"/>
                </a:solidFill>
                <a:latin typeface="Georgia" panose="02040502050405020303" pitchFamily="18" charset="0"/>
                <a:hlinkClick r:id="rId4"/>
              </a:rPr>
              <a:t>https</a:t>
            </a:r>
            <a:r>
              <a:rPr lang="en" sz="1400" dirty="0">
                <a:solidFill>
                  <a:schemeClr val="accent5"/>
                </a:solidFill>
                <a:latin typeface="Georgia" panose="02040502050405020303" pitchFamily="18" charset="0"/>
                <a:hlinkClick r:id="rId4"/>
              </a:rPr>
              <a:t>://</a:t>
            </a:r>
            <a:r>
              <a:rPr lang="en" sz="1400" dirty="0" smtClean="0">
                <a:solidFill>
                  <a:schemeClr val="accent5"/>
                </a:solidFill>
                <a:latin typeface="Georgia" panose="02040502050405020303" pitchFamily="18" charset="0"/>
                <a:hlinkClick r:id="rId4"/>
              </a:rPr>
              <a:t>nau.edu/cefns/engineering/orgs/asce/officers/faculty-advisors/ </a:t>
            </a:r>
            <a:endParaRPr lang="en" sz="1400" dirty="0">
              <a:solidFill>
                <a:schemeClr val="accent5"/>
              </a:solidFill>
              <a:latin typeface="Georgia" panose="02040502050405020303" pitchFamily="18" charset="0"/>
              <a:hlinkClick r:id="rId4"/>
            </a:endParaRPr>
          </a:p>
          <a:p>
            <a:pPr marL="234950" lvl="0" indent="-23495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>
                <a:solidFill>
                  <a:schemeClr val="accent5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[</a:t>
            </a:r>
            <a:r>
              <a:rPr lang="en" sz="1400" dirty="0" smtClean="0">
                <a:solidFill>
                  <a:schemeClr val="accent5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5]https</a:t>
            </a:r>
            <a:r>
              <a:rPr lang="en" sz="1400" dirty="0">
                <a:solidFill>
                  <a:schemeClr val="accent5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://www.cefns.nau.edu/capstone/projects/CENE/2016/ConcreteCanoe</a:t>
            </a:r>
            <a:r>
              <a:rPr lang="en" sz="1400" dirty="0" smtClean="0">
                <a:solidFill>
                  <a:schemeClr val="accent5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/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1400" dirty="0" smtClean="0">
                <a:solidFill>
                  <a:schemeClr val="accent6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endParaRPr lang="en" sz="1400" dirty="0">
              <a:solidFill>
                <a:schemeClr val="accent6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sz="900" dirty="0">
              <a:solidFill>
                <a:schemeClr val="tx1">
                  <a:lumMod val="75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endParaRPr dirty="0">
              <a:solidFill>
                <a:schemeClr val="tx1">
                  <a:lumMod val="75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en" sz="1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Shape 170"/>
          <p:cNvPicPr preferRelativeResize="0"/>
          <p:nvPr/>
        </p:nvPicPr>
        <p:blipFill rotWithShape="1">
          <a:blip r:embed="rId5">
            <a:alphaModFix/>
          </a:blip>
          <a:srcRect l="11576" t="7582" r="4410" b="10443"/>
          <a:stretch/>
        </p:blipFill>
        <p:spPr>
          <a:xfrm>
            <a:off x="6356195" y="494453"/>
            <a:ext cx="2453268" cy="166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56195" y="2640570"/>
            <a:ext cx="2464420" cy="18645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648314" y="4547801"/>
            <a:ext cx="18690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solidFill>
                  <a:schemeClr val="tx2"/>
                </a:solidFill>
                <a:latin typeface="+mn-lt"/>
              </a:rPr>
              <a:t>Figure </a:t>
            </a:r>
            <a:r>
              <a:rPr lang="pt-BR" sz="900" dirty="0" smtClean="0">
                <a:solidFill>
                  <a:schemeClr val="tx2"/>
                </a:solidFill>
                <a:latin typeface="+mn-lt"/>
              </a:rPr>
              <a:t>16. </a:t>
            </a:r>
            <a:r>
              <a:rPr lang="pt-BR" sz="900" dirty="0">
                <a:solidFill>
                  <a:schemeClr val="tx2"/>
                </a:solidFill>
                <a:latin typeface="+mn-lt"/>
              </a:rPr>
              <a:t>ASCE NCCC Logo [2]</a:t>
            </a:r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74221" y="2197978"/>
            <a:ext cx="20172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+mn-lt"/>
              </a:rPr>
              <a:t>Figure </a:t>
            </a:r>
            <a:r>
              <a:rPr lang="en-US" sz="900" dirty="0" smtClean="0">
                <a:solidFill>
                  <a:schemeClr val="tx2"/>
                </a:solidFill>
                <a:latin typeface="+mn-lt"/>
              </a:rPr>
              <a:t>15. </a:t>
            </a:r>
            <a:r>
              <a:rPr lang="en-US" sz="900" dirty="0">
                <a:solidFill>
                  <a:schemeClr val="tx2"/>
                </a:solidFill>
                <a:latin typeface="+mn-lt"/>
              </a:rPr>
              <a:t>Paddlegonia </a:t>
            </a:r>
            <a:r>
              <a:rPr lang="en-US" sz="900" dirty="0" smtClean="0">
                <a:solidFill>
                  <a:schemeClr val="tx2"/>
                </a:solidFill>
                <a:latin typeface="+mn-lt"/>
              </a:rPr>
              <a:t>Practice [2]</a:t>
            </a:r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562950" y="425925"/>
            <a:ext cx="8075528" cy="676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Concrete </a:t>
            </a: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Canoe 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Competition</a:t>
            </a:r>
            <a:endParaRPr lang="en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562950" y="1102124"/>
            <a:ext cx="3794300" cy="388982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 smtClean="0">
                <a:latin typeface="Georgia"/>
                <a:ea typeface="Georgia"/>
                <a:cs typeface="Georgia"/>
                <a:sym typeface="Georgia"/>
              </a:rPr>
              <a:t>ASCE hosts the concrete canoe competiton on a regional and a national level annually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 smtClean="0">
                <a:latin typeface="Georgia"/>
                <a:ea typeface="Georgia"/>
                <a:cs typeface="Georgia"/>
                <a:sym typeface="Georgia"/>
              </a:rPr>
              <a:t>ASU and NAU are co-hosting the PSWC regional conference for 2018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 dirty="0" smtClean="0">
                <a:latin typeface="Georgia"/>
                <a:ea typeface="Georgia"/>
                <a:cs typeface="Georgia"/>
                <a:sym typeface="Georgia"/>
              </a:rPr>
              <a:t>Location </a:t>
            </a: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and Date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Tempe, Arizona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April 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12-14, 2018</a:t>
            </a:r>
            <a:endParaRPr lang="en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 smtClean="0">
                <a:solidFill>
                  <a:schemeClr val="tx1">
                    <a:lumMod val="75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CNCCC </a:t>
            </a:r>
            <a:r>
              <a:rPr lang="en" sz="1400" dirty="0" smtClean="0">
                <a:latin typeface="Georgia"/>
                <a:ea typeface="Georgia"/>
                <a:cs typeface="Georgia"/>
                <a:sym typeface="Georgia"/>
              </a:rPr>
              <a:t>writes the rules and regulations for the competition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 smtClean="0">
                <a:latin typeface="Georgia"/>
                <a:ea typeface="Georgia"/>
                <a:cs typeface="Georgia"/>
                <a:sym typeface="Georgia"/>
              </a:rPr>
              <a:t>Judging </a:t>
            </a: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Criteria </a:t>
            </a:r>
            <a:r>
              <a:rPr lang="en" sz="1400" dirty="0" smtClean="0">
                <a:latin typeface="Georgia"/>
                <a:ea typeface="Georgia"/>
                <a:cs typeface="Georgia"/>
                <a:sym typeface="Georgia"/>
              </a:rPr>
              <a:t>(25</a:t>
            </a: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% each</a:t>
            </a:r>
            <a:r>
              <a:rPr lang="en" sz="1400" dirty="0" smtClean="0">
                <a:latin typeface="Georgia"/>
                <a:ea typeface="Georgia"/>
                <a:cs typeface="Georgia"/>
                <a:sym typeface="Georgia"/>
              </a:rPr>
              <a:t>) [1]</a:t>
            </a:r>
            <a:endParaRPr lang="en" sz="1400" dirty="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Final </a:t>
            </a: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p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roduct</a:t>
            </a:r>
            <a:endParaRPr lang="en" dirty="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Final 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design </a:t>
            </a: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r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eport</a:t>
            </a:r>
            <a:endParaRPr lang="en" dirty="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Oral 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presentation</a:t>
            </a:r>
            <a:endParaRPr lang="en" dirty="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rtl="0">
              <a:spcBef>
                <a:spcPts val="0"/>
              </a:spcBef>
              <a:buSzPts val="1400"/>
              <a:buFont typeface="Georgia"/>
              <a:buChar char="○"/>
            </a:pP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Racing</a:t>
            </a:r>
            <a:endParaRPr lang="en" dirty="0">
              <a:latin typeface="Georgia"/>
              <a:ea typeface="Georgia"/>
              <a:cs typeface="Georgia"/>
              <a:sym typeface="Georgia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7250" y="1102125"/>
            <a:ext cx="4391699" cy="254807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304028" y="4663225"/>
            <a:ext cx="717322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Katlynn</a:t>
            </a:r>
            <a:r>
              <a:rPr lang="en" sz="1000" dirty="0"/>
              <a:t> </a:t>
            </a:r>
            <a:fld id="{00000000-1234-1234-1234-123412341234}" type="slidenum">
              <a:rPr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" sz="1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5129450" y="3650200"/>
            <a:ext cx="2847300" cy="4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dirty="0">
                <a:solidFill>
                  <a:schemeClr val="lt2"/>
                </a:solidFill>
              </a:rPr>
              <a:t>Figure 1. Paddlegonia, 2017 Concrete Canoe [2]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83600" y="309925"/>
            <a:ext cx="4688400" cy="694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1.0 Project Understanding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83599" y="889525"/>
            <a:ext cx="5314773" cy="4016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Stakeholders</a:t>
            </a:r>
          </a:p>
          <a:p>
            <a: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Client: Mark Lamer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Technical Advisor: Taylor 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Layland</a:t>
            </a:r>
          </a:p>
          <a:p>
            <a:pPr marL="914400" lvl="1" indent="-317500">
              <a:spcAft>
                <a:spcPts val="0"/>
              </a:spcAft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ASCE NAU 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Chapter</a:t>
            </a:r>
            <a:endParaRPr lang="en" dirty="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Northern Arizona University (NAU)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CEMEX, Salt River Materials, BASF, and other private donors</a:t>
            </a:r>
            <a:endParaRPr lang="en" dirty="0">
              <a:latin typeface="Georgia"/>
              <a:ea typeface="Georgia"/>
              <a:cs typeface="Georgia"/>
              <a:sym typeface="Georgia"/>
            </a:endParaRPr>
          </a:p>
          <a:p>
            <a:pPr marL="596900" lvl="1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Major Design Rules </a:t>
            </a: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[1</a:t>
            </a:r>
            <a:r>
              <a:rPr lang="en" sz="1400" dirty="0" smtClean="0">
                <a:latin typeface="Georgia"/>
                <a:ea typeface="Georgia"/>
                <a:cs typeface="Georgia"/>
                <a:sym typeface="Georgia"/>
              </a:rPr>
              <a:t>]- Released on September 11, 2017</a:t>
            </a:r>
            <a:endParaRPr lang="en" sz="1400" dirty="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25% of the mix volume must be aggregate</a:t>
            </a:r>
          </a:p>
          <a:p>
            <a: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■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 25% of the aggregate by volume must be ASTM C330 compliant 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Reinforcement thickness shall not exceed  50% of the total canoe thickness </a:t>
            </a:r>
          </a:p>
          <a:p>
            <a: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Canoe envelope- 22 feet long and 3 feet wide</a:t>
            </a:r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3">
            <a:alphaModFix/>
          </a:blip>
          <a:srcRect l="44506"/>
          <a:stretch/>
        </p:blipFill>
        <p:spPr>
          <a:xfrm>
            <a:off x="6186000" y="458400"/>
            <a:ext cx="1738399" cy="18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9962" y="2878450"/>
            <a:ext cx="1710475" cy="15335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6155799" y="2300138"/>
            <a:ext cx="1798800" cy="30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chemeClr val="lt2"/>
                </a:solidFill>
              </a:rPr>
              <a:t>Figure 2. Client Mark Lamer [3] 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5888999" y="4411975"/>
            <a:ext cx="2420700" cy="30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dirty="0">
                <a:solidFill>
                  <a:schemeClr val="lt2"/>
                </a:solidFill>
              </a:rPr>
              <a:t>Figure 3. Tech. Advisor Taylor Layland [4]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309699" y="4663225"/>
            <a:ext cx="711499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Katlynn</a:t>
            </a:r>
            <a:r>
              <a:rPr lang="en" sz="1000" dirty="0"/>
              <a:t> </a:t>
            </a:r>
            <a:fld id="{00000000-1234-1234-1234-123412341234}" type="slidenum">
              <a:rPr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" sz="1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819150" y="309025"/>
            <a:ext cx="1850400" cy="516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2.0 Scope 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819150" y="825625"/>
            <a:ext cx="2295300" cy="3829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Scope Overview: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2.1 Fundraising 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2.2 Mix Design 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2.3 Hull Design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2.4 Reinforcement Design 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2.5 Construction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2.6 Competition 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2.7 Project Management 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2.8 Project Challenges</a:t>
            </a:r>
            <a:r>
              <a:rPr lang="en" sz="1400" dirty="0"/>
              <a:t>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304028" y="4663225"/>
            <a:ext cx="717021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 smtClean="0">
                <a:solidFill>
                  <a:schemeClr val="bg1">
                    <a:lumMod val="25000"/>
                    <a:lumOff val="75000"/>
                  </a:schemeClr>
                </a:solidFill>
              </a:rPr>
              <a:t>Josh</a:t>
            </a:r>
            <a:r>
              <a:rPr lang="en" sz="1000" dirty="0" smtClean="0"/>
              <a:t> </a:t>
            </a:r>
            <a:fld id="{00000000-1234-1234-1234-123412341234}" type="slidenum">
              <a:rPr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" sz="1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4194050" y="825625"/>
            <a:ext cx="3074100" cy="282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b="1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Major Design Tasks: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2.2 Mix </a:t>
            </a:r>
            <a:r>
              <a:rPr lang="en-US" dirty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D</a:t>
            </a:r>
            <a:r>
              <a:rPr lang="en" dirty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esign 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2.3 Hull Design</a:t>
            </a:r>
          </a:p>
          <a:p>
            <a:pPr lv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2.4 Reinforcement Design </a:t>
            </a:r>
          </a:p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2.5 Construction</a:t>
            </a:r>
          </a:p>
          <a:p>
            <a:pPr marL="0" lvl="0" indent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dirty="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dirty="0"/>
              <a:t> 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b="28109"/>
          <a:stretch/>
        </p:blipFill>
        <p:spPr>
          <a:xfrm>
            <a:off x="4194050" y="3062177"/>
            <a:ext cx="4440126" cy="16010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5779313" y="4654825"/>
            <a:ext cx="1269600" cy="39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dirty="0">
                <a:solidFill>
                  <a:schemeClr val="lt2"/>
                </a:solidFill>
              </a:rPr>
              <a:t>Figure 4. Paddling [5]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556175" y="210950"/>
            <a:ext cx="2665200" cy="60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2.2 Mix Design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556175" y="773725"/>
            <a:ext cx="5461500" cy="4283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Research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Rules that apply to mix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Previous years’ concrete canoe mixes</a:t>
            </a:r>
            <a:endParaRPr lang="en" dirty="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Different materials 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used to make the mix </a:t>
            </a: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stronger and lighter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Developing Mix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Use material in proportions 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compliant </a:t>
            </a: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with rules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Determine minimal amount of material needed for testing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Change proportions based on testing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Testing</a:t>
            </a: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 [1]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Slump (ASTM C143)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Unit Weight (ASTM C138) </a:t>
            </a:r>
          </a:p>
          <a:p>
            <a:pPr marL="914400" lvl="1" indent="-317500" rtl="0">
              <a:spcBef>
                <a:spcPts val="0"/>
              </a:spcBef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Strength (Compressive and Tensile) (ASTM C39 and ASTM C496)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700" dirty="0"/>
          </a:p>
          <a:p>
            <a:pPr marL="0" lvl="0" indent="0" rtl="0">
              <a:spcBef>
                <a:spcPts val="0"/>
              </a:spcBef>
              <a:buNone/>
            </a:pPr>
            <a:endParaRPr sz="700" dirty="0"/>
          </a:p>
          <a:p>
            <a:pPr marL="457200" lvl="0" indent="0" rt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95" name="Shape 95"/>
          <p:cNvSpPr txBox="1"/>
          <p:nvPr/>
        </p:nvSpPr>
        <p:spPr>
          <a:xfrm>
            <a:off x="6100900" y="2195895"/>
            <a:ext cx="266520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00" dirty="0">
                <a:solidFill>
                  <a:schemeClr val="lt2"/>
                </a:solidFill>
              </a:rPr>
              <a:t>Figure 5. Split Tensile Test [2] 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229600" y="4663225"/>
            <a:ext cx="79142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Branden</a:t>
            </a:r>
            <a:r>
              <a:rPr lang="en" sz="1000" dirty="0"/>
              <a:t> </a:t>
            </a:r>
            <a:fld id="{00000000-1234-1234-1234-123412341234}" type="slidenum">
              <a:rPr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" sz="1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 txBox="1"/>
          <p:nvPr/>
        </p:nvSpPr>
        <p:spPr>
          <a:xfrm>
            <a:off x="6237450" y="4240041"/>
            <a:ext cx="2458500" cy="27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00" dirty="0">
                <a:solidFill>
                  <a:schemeClr val="lt2"/>
                </a:solidFill>
              </a:rPr>
              <a:t>Figure 6. Compression Test [2]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l="2482" t="3381" r="2785" b="8311"/>
          <a:stretch/>
        </p:blipFill>
        <p:spPr>
          <a:xfrm>
            <a:off x="6171050" y="813650"/>
            <a:ext cx="2524900" cy="139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4">
            <a:alphaModFix/>
          </a:blip>
          <a:srcRect l="3961" t="5128" r="2824" b="5564"/>
          <a:stretch/>
        </p:blipFill>
        <p:spPr>
          <a:xfrm>
            <a:off x="6171050" y="2892679"/>
            <a:ext cx="2497925" cy="1347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542750" y="237325"/>
            <a:ext cx="2693100" cy="674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2.3 Hull Design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542750" y="911425"/>
            <a:ext cx="5166900" cy="3751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Design envelope </a:t>
            </a: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[1]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Maximum length of 22 feet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Maximum width of </a:t>
            </a:r>
            <a:r>
              <a:rPr lang="en" dirty="0" smtClean="0">
                <a:latin typeface="Georgia"/>
                <a:ea typeface="Georgia"/>
                <a:cs typeface="Georgia"/>
                <a:sym typeface="Georgia"/>
              </a:rPr>
              <a:t>3 feet </a:t>
            </a:r>
            <a:endParaRPr lang="en" dirty="0"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Determine the shape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Bottom shape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Curve of walls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Keel design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Create a 3-D model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Complete structural analysis for the design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Hand calculations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Software modeling </a:t>
            </a:r>
          </a:p>
          <a:p>
            <a:pPr marL="457200" lvl="0" indent="-317500" rtl="0">
              <a:spcBef>
                <a:spcPts val="0"/>
              </a:spcBef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Design a mold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337600" y="4663225"/>
            <a:ext cx="683474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Zach</a:t>
            </a:r>
            <a:r>
              <a:rPr lang="en" sz="1000" dirty="0"/>
              <a:t> </a:t>
            </a:r>
            <a:fld id="{00000000-1234-1234-1234-123412341234}" type="slidenum">
              <a:rPr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" sz="1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275" y="318347"/>
            <a:ext cx="3564874" cy="1937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7275" y="2744712"/>
            <a:ext cx="3564874" cy="1582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5168648" y="2196264"/>
            <a:ext cx="3462128" cy="30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00" dirty="0">
                <a:solidFill>
                  <a:schemeClr val="lt2"/>
                </a:solidFill>
              </a:rPr>
              <a:t>Figure 7.</a:t>
            </a:r>
            <a:r>
              <a:rPr lang="en" dirty="0">
                <a:solidFill>
                  <a:schemeClr val="lt2"/>
                </a:solidFill>
              </a:rPr>
              <a:t> </a:t>
            </a:r>
            <a:r>
              <a:rPr lang="en" sz="900" dirty="0">
                <a:solidFill>
                  <a:schemeClr val="lt2"/>
                </a:solidFill>
              </a:rPr>
              <a:t>Delftship Side View, Created By: Zachary Radovich</a:t>
            </a:r>
          </a:p>
        </p:txBody>
      </p:sp>
      <p:sp>
        <p:nvSpPr>
          <p:cNvPr id="110" name="Shape 110"/>
          <p:cNvSpPr txBox="1"/>
          <p:nvPr/>
        </p:nvSpPr>
        <p:spPr>
          <a:xfrm>
            <a:off x="5203669" y="4329310"/>
            <a:ext cx="3359212" cy="24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00" dirty="0">
                <a:solidFill>
                  <a:schemeClr val="lt2"/>
                </a:solidFill>
              </a:rPr>
              <a:t>Figure 8. Delftship Front View, Created By: Zachary Radovich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583225" y="195950"/>
            <a:ext cx="4516800" cy="774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2.4 Reinforcement Design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583225" y="815800"/>
            <a:ext cx="4620900" cy="3329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Research</a:t>
            </a: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NCCC permitted materials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Previous reinforcement materials used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Testing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Tension 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Flexural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Decision Matrix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Comparison of material performance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Determine reinforcement required 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Layers of mesh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Fibers</a:t>
            </a:r>
          </a:p>
          <a:p>
            <a:pPr marL="914400" lvl="1" indent="-317500" rtl="0">
              <a:spcBef>
                <a:spcPts val="0"/>
              </a:spcBef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Number of cables 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440675" y="4663225"/>
            <a:ext cx="580473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Josh</a:t>
            </a:r>
            <a:r>
              <a:rPr lang="en" sz="1000" dirty="0"/>
              <a:t> </a:t>
            </a:r>
            <a:fld id="{00000000-1234-1234-1234-123412341234}" type="slidenum">
              <a:rPr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" sz="1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l="5094" t="6312" r="4441" b="6962"/>
          <a:stretch/>
        </p:blipFill>
        <p:spPr>
          <a:xfrm>
            <a:off x="5621867" y="2716108"/>
            <a:ext cx="2373908" cy="166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l="2936" t="2979" r="2847" b="5154"/>
          <a:stretch/>
        </p:blipFill>
        <p:spPr>
          <a:xfrm>
            <a:off x="5621867" y="480275"/>
            <a:ext cx="2373908" cy="182943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5005825" y="2288083"/>
            <a:ext cx="3643200" cy="4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dirty="0">
                <a:solidFill>
                  <a:schemeClr val="lt2"/>
                </a:solidFill>
              </a:rPr>
              <a:t>Figure 9. Cable Reinforcement being Applied to Paddlegonia [2] </a:t>
            </a:r>
          </a:p>
        </p:txBody>
      </p:sp>
      <p:sp>
        <p:nvSpPr>
          <p:cNvPr id="121" name="Shape 121"/>
          <p:cNvSpPr txBox="1"/>
          <p:nvPr/>
        </p:nvSpPr>
        <p:spPr>
          <a:xfrm>
            <a:off x="5214175" y="4382348"/>
            <a:ext cx="3226500" cy="4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 dirty="0">
                <a:solidFill>
                  <a:schemeClr val="lt2"/>
                </a:solidFill>
              </a:rPr>
              <a:t>Figure 10. Flexural testing failure of concrete and mesh [2]</a:t>
            </a:r>
            <a:r>
              <a:rPr lang="en" sz="9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550875" y="235925"/>
            <a:ext cx="2826300" cy="664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2.5 Construction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550875" y="818225"/>
            <a:ext cx="5413800" cy="3649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Two major subtasks:</a:t>
            </a: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400" dirty="0">
                <a:latin typeface="Georgia"/>
                <a:ea typeface="Georgia"/>
                <a:cs typeface="Georgia"/>
                <a:sym typeface="Georgia"/>
              </a:rPr>
              <a:t>c</a:t>
            </a: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onstruction plan and </a:t>
            </a:r>
            <a:r>
              <a:rPr lang="en-US" sz="1400" dirty="0">
                <a:latin typeface="Georgia"/>
                <a:ea typeface="Georgia"/>
                <a:cs typeface="Georgia"/>
                <a:sym typeface="Georgia"/>
              </a:rPr>
              <a:t>p</a:t>
            </a: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our day 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Shaping Mold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Method for shaping canoe into desired shape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●"/>
            </a:pPr>
            <a:r>
              <a:rPr lang="en" sz="14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Casting </a:t>
            </a:r>
            <a:r>
              <a:rPr lang="en" sz="1400" dirty="0" smtClean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Canoe </a:t>
            </a:r>
            <a:r>
              <a:rPr lang="en" sz="1400" dirty="0" smtClean="0">
                <a:latin typeface="Georgia"/>
                <a:ea typeface="Georgia"/>
                <a:cs typeface="Georgia"/>
                <a:sym typeface="Georgia"/>
              </a:rPr>
              <a:t>(Pour </a:t>
            </a:r>
            <a:r>
              <a:rPr lang="en" sz="1400" dirty="0">
                <a:latin typeface="Georgia"/>
                <a:ea typeface="Georgia"/>
                <a:cs typeface="Georgia"/>
                <a:sym typeface="Georgia"/>
              </a:rPr>
              <a:t>D</a:t>
            </a:r>
            <a:r>
              <a:rPr lang="en" sz="1400" dirty="0" smtClean="0">
                <a:latin typeface="Georgia"/>
                <a:ea typeface="Georgia"/>
                <a:cs typeface="Georgia"/>
                <a:sym typeface="Georgia"/>
              </a:rPr>
              <a:t>ay)</a:t>
            </a:r>
            <a:endParaRPr lang="en" sz="1400" dirty="0"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Method for applying concrete on mold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Constructing a curing chamber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Removing mold</a:t>
            </a:r>
          </a:p>
          <a:p>
            <a:pPr marL="914400" lvl="1" indent="-317500">
              <a:spcBef>
                <a:spcPts val="0"/>
              </a:spcBef>
              <a:buSzPts val="1400"/>
              <a:buFont typeface="Georgia"/>
              <a:buChar char="○"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Finishing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8205125" y="4663225"/>
            <a:ext cx="81617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Branden</a:t>
            </a:r>
            <a:r>
              <a:rPr lang="en" sz="1000" dirty="0"/>
              <a:t> </a:t>
            </a:r>
            <a:fld id="{00000000-1234-1234-1234-123412341234}" type="slidenum">
              <a:rPr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" sz="1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 txBox="1"/>
          <p:nvPr/>
        </p:nvSpPr>
        <p:spPr>
          <a:xfrm>
            <a:off x="5964675" y="2628050"/>
            <a:ext cx="2076300" cy="26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00" dirty="0">
                <a:solidFill>
                  <a:schemeClr val="lt2"/>
                </a:solidFill>
              </a:rPr>
              <a:t>Figure 11. Shotcrete Placing [5]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5844738" y="4625757"/>
            <a:ext cx="2400000" cy="29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00" dirty="0">
                <a:solidFill>
                  <a:schemeClr val="lt2"/>
                </a:solidFill>
              </a:rPr>
              <a:t>Figure 13. Placing Concrete [2]</a:t>
            </a:r>
          </a:p>
        </p:txBody>
      </p:sp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l="3195" t="3139" r="2562" b="5505"/>
          <a:stretch/>
        </p:blipFill>
        <p:spPr>
          <a:xfrm>
            <a:off x="1354666" y="3064463"/>
            <a:ext cx="2663583" cy="155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l="4689" t="2620" r="4482" b="6003"/>
          <a:stretch/>
        </p:blipFill>
        <p:spPr>
          <a:xfrm>
            <a:off x="5924513" y="3064463"/>
            <a:ext cx="2240450" cy="155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31200" y="191925"/>
            <a:ext cx="1827077" cy="243612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Shape 134"/>
          <p:cNvSpPr txBox="1"/>
          <p:nvPr/>
        </p:nvSpPr>
        <p:spPr>
          <a:xfrm>
            <a:off x="1461350" y="4582325"/>
            <a:ext cx="2556900" cy="32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00">
                <a:solidFill>
                  <a:schemeClr val="lt2"/>
                </a:solidFill>
              </a:rPr>
              <a:t>Figure 12.</a:t>
            </a:r>
            <a:r>
              <a:rPr lang="en"/>
              <a:t> </a:t>
            </a:r>
            <a:r>
              <a:rPr lang="en" sz="900">
                <a:solidFill>
                  <a:schemeClr val="lt2"/>
                </a:solidFill>
              </a:rPr>
              <a:t>Shaping Mold [2]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367400" y="-29225"/>
            <a:ext cx="1803000" cy="590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>
                <a:latin typeface="Georgia"/>
                <a:ea typeface="Georgia"/>
                <a:cs typeface="Georgia"/>
                <a:sym typeface="Georgia"/>
              </a:rPr>
              <a:t>Schedule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8406299" y="4663225"/>
            <a:ext cx="614873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 dirty="0">
                <a:solidFill>
                  <a:schemeClr val="bg1">
                    <a:lumMod val="25000"/>
                    <a:lumOff val="75000"/>
                  </a:schemeClr>
                </a:solidFill>
              </a:rPr>
              <a:t>Gina</a:t>
            </a:r>
            <a:r>
              <a:rPr lang="en" sz="1000" dirty="0"/>
              <a:t> </a:t>
            </a:r>
            <a:fld id="{00000000-1234-1234-1234-123412341234}" type="slidenum">
              <a:rPr lang="en" sz="1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" sz="1000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2766" y="4871929"/>
            <a:ext cx="281297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tx2"/>
                </a:solidFill>
                <a:latin typeface="+mn-lt"/>
              </a:rPr>
              <a:t>Figure 14. Gantt Chart, Created By: Gina Boschetto</a:t>
            </a:r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27899" y="508000"/>
            <a:ext cx="6642713" cy="4352025"/>
            <a:chOff x="1268900" y="561475"/>
            <a:chExt cx="6527208" cy="42985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900" y="810575"/>
              <a:ext cx="6527208" cy="40494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30" b="9983"/>
            <a:stretch/>
          </p:blipFill>
          <p:spPr>
            <a:xfrm>
              <a:off x="1268900" y="561475"/>
              <a:ext cx="6527208" cy="2491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673</Words>
  <Application>Microsoft Office PowerPoint</Application>
  <PresentationFormat>On-screen Show (16:9)</PresentationFormat>
  <Paragraphs>141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Georgia</vt:lpstr>
      <vt:lpstr>Times New Roman</vt:lpstr>
      <vt:lpstr>Simple Dark</vt:lpstr>
      <vt:lpstr>Northern Arizona University  Concrete Canoe 2018</vt:lpstr>
      <vt:lpstr>Concrete Canoe Competition</vt:lpstr>
      <vt:lpstr>1.0 Project Understanding</vt:lpstr>
      <vt:lpstr>2.0 Scope </vt:lpstr>
      <vt:lpstr>2.2 Mix Design</vt:lpstr>
      <vt:lpstr>2.3 Hull Design</vt:lpstr>
      <vt:lpstr>2.4 Reinforcement Design</vt:lpstr>
      <vt:lpstr>2.5 Construction </vt:lpstr>
      <vt:lpstr>Schedule</vt:lpstr>
      <vt:lpstr>Project Staffing</vt:lpstr>
      <vt:lpstr>Cost of Services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Canoopa Northern Arizona University  Concrete Canoe 2018</dc:title>
  <dc:creator>Zachary Radovich</dc:creator>
  <cp:lastModifiedBy>NAU Student</cp:lastModifiedBy>
  <cp:revision>33</cp:revision>
  <cp:lastPrinted>2017-12-01T04:51:20Z</cp:lastPrinted>
  <dcterms:modified xsi:type="dcterms:W3CDTF">2017-12-01T05:08:52Z</dcterms:modified>
</cp:coreProperties>
</file>