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ey Michael" initials="HE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10T12:44:37.11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0D140-D1C6-6C44-A316-D2E399659C6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013F5-D949-9547-B9DC-938D7793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3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27ED6-64E7-4005-96A7-C0BBD645C5EC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E154-1A16-4FEA-BEDC-4F0D25548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iris/basic-information-about-integrated-risk-information-system#sel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Taylor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Kelsey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Kelsey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9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Hailey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9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Taylor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Oral slope factor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(OSF)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estimate of the increased cancer risk from oral exposure to a dose of 1 mg/kg-day for a lifetime. The OSF can be multiplied by an estimate of lifetime exposure (in mg/kg-day) to estimate the lifetime cancer risk.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 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reference 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dose</a:t>
            </a:r>
            <a:r>
              <a:rPr lang="en-US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reference</a:t>
            </a:r>
            <a:r>
              <a:rPr lang="en-US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dose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estimate (with uncertainty spanning perhaps an order of magnitude) of a daily oral exposure to the human population (including sensitive subgroups) that is likely to be without an appreciable risk of deleterious effects during a lifetime. It can be derived from a NOAEL, LOAEL, or benchmark dose, with uncertainty factors generally applied to reflect limitations of the data used. Generally used in EPA's 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noncancer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health assessments. [Durations include acute, short-term, 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subchronic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and chronic and are defined individually in this glossary].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RfD</a:t>
            </a:r>
            <a:r>
              <a:rPr lang="en-US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RfD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estimate (with uncertainty spanning perhaps an order of magnitude) of a daily oral exposure to the human population (including sensitive subgroups) that is likely to be without an appreciable risk of deleterious effects during a lifetime. It can be derived from a NOAEL, LOAEL, or benchmark dose, with uncertainty factors generally applied to reflect limitations of the data used. Generally used in EPA's 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noncancer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health assessments. [Durations include acute, short-term, 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subchronic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and chronic and are defined individually in this glossary].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dirty="0" smtClean="0">
                <a:effectLst/>
              </a:rPr>
              <a:t>is the amount of a chemical that one can ingest every day for a lifetime that is not anticipated to cause harmful </a:t>
            </a:r>
            <a:r>
              <a:rPr lang="en-US" dirty="0" err="1" smtClean="0">
                <a:effectLst/>
              </a:rPr>
              <a:t>noncancer</a:t>
            </a:r>
            <a:r>
              <a:rPr lang="en-US" dirty="0" smtClean="0">
                <a:effectLst/>
              </a:rPr>
              <a:t> health effects. The </a:t>
            </a:r>
            <a:r>
              <a:rPr lang="en-US" dirty="0" err="1" smtClean="0">
                <a:effectLst/>
              </a:rPr>
              <a:t>RfD</a:t>
            </a:r>
            <a:r>
              <a:rPr lang="en-US" dirty="0" smtClean="0">
                <a:effectLst/>
              </a:rPr>
              <a:t> can be compared to an estimate of exposure in mg/kg-day.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Inhalation 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reference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concentration</a:t>
            </a:r>
            <a:r>
              <a:rPr lang="en-US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reference</a:t>
            </a:r>
            <a:r>
              <a:rPr lang="en-US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concentration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estimate (with uncertainty spanning perhaps an order of magnitude) of a continuous inhalation exposure to the human population (including sensitive subgroups) that is likely to be without an appreciable risk of deleterious effects during a lifetime. It can be derived from a NOAEL, LOAEL, or benchmark concentration, with uncertainty factors generally applied to reflect limitations of the data used. Generally used in EPA's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noncancer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health assessments. [Durations include acute, short-term,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subchronic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and chronic and are defined individually in this glossary].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RfC</a:t>
            </a:r>
            <a:r>
              <a:rPr lang="en-US" sz="1200" b="1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RfC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estimate (with uncertainty spanning perhaps an order of magnitude) of a continuous inhalation exposure to the human population (including sensitive subgroups) that is likely to be without an appreciable risk of deleterious effects during a lifetime. It can be derived from a NOAEL, LOAEL, or benchmark concentration, with uncertainty factors generally applied to reflect limitations of the data used. Generally used in EPA's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noncancer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health assessments. [Durations include acute, short-term,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subchronic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and chronic and are defined individually in this glossary].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concentration of a chemical that one can breathe every day for a lifetime that is not anticipated to cause harmful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noncancer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effects.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compared to an estimate of exposure concentration in mg/m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7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Kelsey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Taylor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E154-1A16-4FEA-BEDC-4F0D255487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105E-061E-2F43-A31E-ED61D335C8B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128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FDE7-4D88-E041-AE8C-DE3AB0385E7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1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05B5-445F-8D4D-93F0-FF7F9BE2E63F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6A0-C39F-504D-92AB-B3CF2C891F6F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C5A5-24C8-DC4D-8EFF-A521F6B0A6E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19BF-6C14-3743-805B-E2AACD92E7ED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8AFA-F6C4-4449-B306-65326F8167E8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CB92-684A-5A48-9782-96FF51554563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4BF4-5683-4E48-8A20-C7F66F58C5CE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00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3AD0D2-B681-F149-91D6-49C75C49A8E4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D3DF-EF36-7C4A-8101-4978A25A4A83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31E41D-92FA-284A-A5AD-73060D047CC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EC8380-1349-4A86-A3B8-7351DF8B9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Wulfenite-27136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Dani Halloran </a:t>
            </a:r>
            <a:br>
              <a:rPr lang="en-US" sz="2400" dirty="0" smtClean="0"/>
            </a:br>
            <a:r>
              <a:rPr lang="en-US" sz="2400" dirty="0" smtClean="0"/>
              <a:t>Kelsey Hammond </a:t>
            </a:r>
            <a:br>
              <a:rPr lang="en-US" sz="2400" dirty="0" smtClean="0"/>
            </a:br>
            <a:r>
              <a:rPr lang="en-US" sz="2400" dirty="0" smtClean="0"/>
              <a:t>Haley Michael</a:t>
            </a:r>
            <a:br>
              <a:rPr lang="en-US" sz="2400" dirty="0" smtClean="0"/>
            </a:br>
            <a:r>
              <a:rPr lang="en-US" sz="2400" dirty="0" smtClean="0"/>
              <a:t>Taylor </a:t>
            </a:r>
            <a:r>
              <a:rPr lang="en-US" sz="2400" dirty="0" err="1" smtClean="0"/>
              <a:t>Oster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Robert </a:t>
            </a:r>
            <a:r>
              <a:rPr lang="en-US" sz="2400" dirty="0" err="1" smtClean="0"/>
              <a:t>Reny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Red Cloud Mine Site assessment 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85" y="512499"/>
            <a:ext cx="4505378" cy="33722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17" y="51324"/>
            <a:ext cx="10058400" cy="1450757"/>
          </a:xfrm>
        </p:spPr>
        <p:txBody>
          <a:bodyPr/>
          <a:lstStyle/>
          <a:p>
            <a:r>
              <a:rPr lang="en-US" dirty="0" smtClean="0"/>
              <a:t>Project Management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63399" y="-1546710"/>
            <a:ext cx="4241656" cy="10922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084" y="6035278"/>
            <a:ext cx="955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1: Critical Paths and project Deadlines </a:t>
            </a:r>
            <a:r>
              <a:rPr lang="en-US" sz="1200" i="1" dirty="0" smtClean="0"/>
              <a:t>(created in Microsoft Project by Dani Halloran and Taylor Oster) 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7" y="313764"/>
            <a:ext cx="10360836" cy="1259313"/>
          </a:xfrm>
        </p:spPr>
        <p:txBody>
          <a:bodyPr/>
          <a:lstStyle/>
          <a:p>
            <a:r>
              <a:rPr lang="en-US" dirty="0" smtClean="0"/>
              <a:t>Staffing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388" y="6015902"/>
            <a:ext cx="6435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2: Project Staffing breakdown </a:t>
            </a:r>
            <a:r>
              <a:rPr lang="en-US" sz="1200" i="1" dirty="0" smtClean="0"/>
              <a:t>(created by Robert </a:t>
            </a:r>
            <a:r>
              <a:rPr lang="en-US" sz="1200" i="1" dirty="0" err="1" smtClean="0"/>
              <a:t>Reny</a:t>
            </a:r>
            <a:r>
              <a:rPr lang="en-US" sz="1200" i="1" dirty="0" smtClean="0"/>
              <a:t>) 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91892"/>
              </p:ext>
            </p:extLst>
          </p:nvPr>
        </p:nvGraphicFramePr>
        <p:xfrm>
          <a:off x="1061633" y="1841160"/>
          <a:ext cx="10011366" cy="423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723"/>
                <a:gridCol w="1739927"/>
                <a:gridCol w="1174929"/>
                <a:gridCol w="1174929"/>
                <a:gridCol w="1174929"/>
                <a:gridCol w="1174929"/>
              </a:tblGrid>
              <a:tr h="50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Task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Total Hours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SENG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LAB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INT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Task 1.0 WORK PLAN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1.1 Sampling and Analysis Plan 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1.2 Health </a:t>
                      </a:r>
                      <a:r>
                        <a:rPr lang="en-US" sz="1800" b="0" i="1" dirty="0">
                          <a:effectLst/>
                        </a:rPr>
                        <a:t>and </a:t>
                      </a:r>
                      <a:r>
                        <a:rPr lang="en-US" sz="1800" b="0" i="1" dirty="0" smtClean="0">
                          <a:effectLst/>
                        </a:rPr>
                        <a:t>Safety </a:t>
                      </a:r>
                      <a:r>
                        <a:rPr lang="en-US" sz="1800" b="0" i="1" dirty="0">
                          <a:effectLst/>
                        </a:rPr>
                        <a:t>Plan 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TASK 2.0 SAMPLING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TASK 3.0 ANALYSIS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3.1 Sample </a:t>
                      </a:r>
                      <a:r>
                        <a:rPr lang="en-US" sz="1800" b="0" i="1" dirty="0" smtClean="0">
                          <a:effectLst/>
                        </a:rPr>
                        <a:t>Preparation 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3.2 XRF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3.3 Sample </a:t>
                      </a:r>
                      <a:r>
                        <a:rPr lang="en-US" sz="1800" b="0" i="1" dirty="0" smtClean="0">
                          <a:effectLst/>
                        </a:rPr>
                        <a:t>Preparation </a:t>
                      </a:r>
                      <a:r>
                        <a:rPr lang="en-US" sz="1800" b="0" i="1" dirty="0">
                          <a:effectLst/>
                        </a:rPr>
                        <a:t>for AA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TASK 4.0 RISK ASSESSMENT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4.1 Human Health 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5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4.2 Ecological Health </a:t>
                      </a:r>
                      <a:endParaRPr lang="en-US" sz="180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0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TASK 5.0 PA/SI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TASK 6.0 PROJECT MANAGEMENT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47" y="283883"/>
            <a:ext cx="10462116" cy="1237362"/>
          </a:xfrm>
        </p:spPr>
        <p:txBody>
          <a:bodyPr/>
          <a:lstStyle/>
          <a:p>
            <a:r>
              <a:rPr lang="en-US" dirty="0" smtClean="0"/>
              <a:t>Total Project Cost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9726" y="5958260"/>
            <a:ext cx="5736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3: Total Project Cost breakdown </a:t>
            </a:r>
            <a:r>
              <a:rPr lang="en-US" sz="1200" i="1" dirty="0" smtClean="0"/>
              <a:t>(created by Robert </a:t>
            </a:r>
            <a:r>
              <a:rPr lang="en-US" sz="1200" i="1" dirty="0" err="1" smtClean="0"/>
              <a:t>Reny</a:t>
            </a:r>
            <a:r>
              <a:rPr lang="en-US" sz="1200" i="1" dirty="0" smtClean="0"/>
              <a:t>) 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36414"/>
              </p:ext>
            </p:extLst>
          </p:nvPr>
        </p:nvGraphicFramePr>
        <p:xfrm>
          <a:off x="1092632" y="1782305"/>
          <a:ext cx="10484604" cy="417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442"/>
                <a:gridCol w="2818442"/>
                <a:gridCol w="1580833"/>
                <a:gridCol w="1801297"/>
                <a:gridCol w="1465590"/>
              </a:tblGrid>
              <a:tr h="3665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Personnel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Classification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Hours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Rate, $/hr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Cost, $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Senior Engineer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Engineer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18157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 Technician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13440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Personnel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-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49815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 Travel Expenses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1764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 Hotel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days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2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 Per Diem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days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 Rental Vehicle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days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3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 Travel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Travel for sampling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660 miles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$0.40/mi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45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3.0 Subcontract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Analytical Chemistry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 samples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5$/sample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38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 Total Cost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53493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434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Fall Semester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Sampling and Analysis Plan (SAP)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Health and Safety Plan (HASP)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40740" y="1845734"/>
            <a:ext cx="41434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Spring Semester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Field Sampling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Lab Analysis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PA/SI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0059" y="2639289"/>
            <a:ext cx="2478135" cy="44055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98" y="696037"/>
            <a:ext cx="10058400" cy="973085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098" y="1842448"/>
            <a:ext cx="9152189" cy="26613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/>
              <a:t>BKERSHAW</a:t>
            </a:r>
            <a:r>
              <a:rPr lang="en-US" sz="600" dirty="0"/>
              <a:t>, "Bureau of Land Management Protection and Response Information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	System Live Site Summary Report," Bureau of Land Management, Yuma, Arizona, 2003 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[2]	 “Arizona’s Classic Red Cloud Mine,” Treasure Mountain Mining. November 30, 2011. 	From: http://www.treasuremountainmining.com/index.php?route=pavblog/blog&amp;id=20 </a:t>
            </a:r>
            <a:endParaRPr lang="en-US" sz="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[3] 	P. D. C. M. W. P. R. O. Dr. Larry P. Wilding, "Caliche Soils as a Filter Medium </a:t>
            </a:r>
            <a:r>
              <a:rPr lang="en-US" sz="600" dirty="0" smtClean="0"/>
              <a:t>for Treatment </a:t>
            </a:r>
            <a:r>
              <a:rPr lang="en-US" sz="600" dirty="0"/>
              <a:t>and Disposal of Wastewater," Texas Natural Resource </a:t>
            </a:r>
            <a:r>
              <a:rPr lang="en-US" sz="600" dirty="0" smtClean="0"/>
              <a:t>Conservation Commission</a:t>
            </a:r>
            <a:r>
              <a:rPr lang="en-US" sz="600" dirty="0"/>
              <a:t>, Austin, TX, 2001.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[4] 	"City-Data.com," Onboard Informatics, 2015. [Online]. Available: </a:t>
            </a:r>
            <a:r>
              <a:rPr lang="en-US" sz="600" u="sng" dirty="0">
                <a:hlinkClick r:id="rId2"/>
              </a:rPr>
              <a:t>http://www.city</a:t>
            </a:r>
            <a:r>
              <a:rPr lang="en-US" sz="600" dirty="0"/>
              <a:t> data.com/city/Quartzsite-Arizona.html. [Accessed 7 October 2015].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[5] 	O. Cruz, "2014 Drinking Water Consumer Confidence Report," Quartzsite Water	Department , Quartzsite, AZ, 2014 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[6] 	"United States Census," U.S. Department of Commerce, 2014. [Online]. Available:	http://quickfacts.census.gov/qfd/states/04/04027.html. [Accessed 7 October 2015].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[7] 	J. S. M.P.A, "Annual Water Quality Report," City of Yuma, Yuma, AZ, 2014.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[8]	Title 18: Environmental Quality. Department of Environmental Quality. Print.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[9] 	Person, Carl, “Field Sampling Plan and Quality Assurance Project Plan, Red Cloud Mine Tailings,” Yuma, AZ: U.S Department of Interior Bureau of Land Management, 2009.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[10]	 Environmental Protection Agency. (1995) </a:t>
            </a:r>
            <a:r>
              <a:rPr lang="en-US" sz="600" i="1" dirty="0"/>
              <a:t>Contaminated Sites Sampling Design Guidelines. </a:t>
            </a:r>
            <a:r>
              <a:rPr lang="en-US" sz="600" dirty="0"/>
              <a:t>Sydney, Australia. pp. 1-44.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[11] 	</a:t>
            </a:r>
            <a:r>
              <a:rPr lang="en-US" sz="600" dirty="0" err="1"/>
              <a:t>Amptek</a:t>
            </a:r>
            <a:r>
              <a:rPr lang="en-US" sz="600" dirty="0"/>
              <a:t>. (2015) </a:t>
            </a:r>
            <a:r>
              <a:rPr lang="en-US" sz="600" i="1" dirty="0"/>
              <a:t>What is XRF?</a:t>
            </a:r>
            <a:r>
              <a:rPr lang="en-US" sz="600" dirty="0"/>
              <a:t> [Online]. Retrieved Sept. 27, 2015 </a:t>
            </a:r>
            <a:r>
              <a:rPr lang="en-US" sz="600" dirty="0" smtClean="0"/>
              <a:t>from								</a:t>
            </a:r>
            <a:r>
              <a:rPr lang="en-US" sz="400" dirty="0" smtClean="0"/>
              <a:t>. </a:t>
            </a:r>
            <a:endParaRPr lang="en-US" sz="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[12] 	Gideon Labs. </a:t>
            </a:r>
            <a:r>
              <a:rPr lang="en-US" sz="600" i="1" dirty="0"/>
              <a:t>Inductive Coupled Plasma and Atomic Absorption.</a:t>
            </a:r>
            <a:r>
              <a:rPr lang="en-US" sz="600" dirty="0"/>
              <a:t> [Online]. Retrieved Sept 28, 2015 from: http://www.gideonlabs.com/inductive-coupled-plasma-and-atomic-absorption-icp-and-aa/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[13]	Environmental Protection Agency. </a:t>
            </a:r>
            <a:r>
              <a:rPr lang="en-US" sz="600" i="1" dirty="0"/>
              <a:t>Method 7000B Flame Atomic Absorption </a:t>
            </a:r>
            <a:br>
              <a:rPr lang="en-US" sz="600" i="1" dirty="0"/>
            </a:br>
            <a:r>
              <a:rPr lang="en-US" sz="600" i="1" dirty="0" smtClean="0"/>
              <a:t>	Spectrophotometry</a:t>
            </a:r>
            <a:r>
              <a:rPr lang="en-US" sz="600" i="1" dirty="0"/>
              <a:t>. </a:t>
            </a:r>
            <a:r>
              <a:rPr lang="en-US" sz="600" dirty="0"/>
              <a:t>[Online]. Retrieved October 3, 2015 from:  http://www3.epa.gov/epawaste/hazard/testmethods/sw846/pdfs/7000b.pdf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[14]	 Environmental Protection Agency. </a:t>
            </a:r>
            <a:r>
              <a:rPr lang="en-US" sz="600" i="1" dirty="0"/>
              <a:t>Method 6010B Inductively Coupled Plasma-Atomic Emission Spectrometry. </a:t>
            </a:r>
            <a:r>
              <a:rPr lang="en-US" sz="600" dirty="0"/>
              <a:t>[Online]. Retrieved October 3, 2015 from:  http://www2.epa.gov/sites/production/files/documents/6010b.pdf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[15]	 Arizona Department of Environmental Quality. </a:t>
            </a:r>
            <a:r>
              <a:rPr lang="en-US" sz="600" i="1" dirty="0"/>
              <a:t>Title 18. Environmental Quality Chapter 7. Department of Environmental Quality Remedial Action. </a:t>
            </a:r>
            <a:r>
              <a:rPr lang="en-US" sz="600" dirty="0"/>
              <a:t>[Online]. Retrieved October 3, 2015 from: http://apps.azsos.gov/public_services/Title_18/18-07.pdf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[16] 	M. </a:t>
            </a:r>
            <a:r>
              <a:rPr lang="en-US" sz="600" dirty="0" err="1"/>
              <a:t>Lagrega</a:t>
            </a:r>
            <a:r>
              <a:rPr lang="en-US" sz="600" dirty="0"/>
              <a:t> et al. “Quantitative Risk Assessment,” in </a:t>
            </a:r>
            <a:r>
              <a:rPr lang="en-US" sz="600" i="1" dirty="0"/>
              <a:t>Hazardous Waste Management. </a:t>
            </a:r>
            <a:r>
              <a:rPr lang="en-US" sz="600" dirty="0"/>
              <a:t>2</a:t>
            </a:r>
            <a:r>
              <a:rPr lang="en-US" sz="600" baseline="30000" dirty="0"/>
              <a:t>nd</a:t>
            </a:r>
            <a:r>
              <a:rPr lang="en-US" sz="600" dirty="0"/>
              <a:t> ed. Long Grove, IL: Waveland Press </a:t>
            </a:r>
            <a:r>
              <a:rPr lang="en-US" sz="600" dirty="0" err="1"/>
              <a:t>Inc</a:t>
            </a:r>
            <a:r>
              <a:rPr lang="en-US" sz="600" dirty="0"/>
              <a:t>, 2010, </a:t>
            </a:r>
            <a:r>
              <a:rPr lang="en-US" sz="600" dirty="0" err="1"/>
              <a:t>ch.</a:t>
            </a:r>
            <a:r>
              <a:rPr lang="en-US" sz="600" dirty="0"/>
              <a:t> 14, pp. 865-910.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[17] 	Environmental Protection Agency. </a:t>
            </a:r>
            <a:r>
              <a:rPr lang="en-US" sz="600" i="1" dirty="0"/>
              <a:t>EPA’s Stochastic Human Exposure and Dose Simulation (SHEDS) Model </a:t>
            </a:r>
            <a:r>
              <a:rPr lang="en-US" sz="600" dirty="0"/>
              <a:t>[Online]. Retrieved Sept 29, 2015 from: http://www.epa.gov/heasd/research/sheds.html.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793850" cy="1330403"/>
          </a:xfrm>
        </p:spPr>
        <p:txBody>
          <a:bodyPr/>
          <a:lstStyle/>
          <a:p>
            <a:r>
              <a:rPr lang="en-US" dirty="0" smtClean="0"/>
              <a:t>Project 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23659" cy="438532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Bureau of Land Management (BLM)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Client: Eric </a:t>
            </a:r>
            <a:r>
              <a:rPr lang="en-US" sz="1900" dirty="0" err="1" smtClean="0"/>
              <a:t>Zielske</a:t>
            </a:r>
            <a:r>
              <a:rPr lang="en-US" sz="1900" dirty="0" smtClean="0"/>
              <a:t>, Professional Environmental Engineer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Stake Holders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Primary: BLM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Secondary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Community (recreational use)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Quechan and Cocopah tribe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Yuma Proving Ground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Mine located on private land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Preliminary Assessment and Site Inspection (PA/SI)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Contaminants of Concern (COCs)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C00000"/>
                </a:solidFill>
              </a:rPr>
              <a:t>Lead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Zinc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Iron 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90899" y="5707837"/>
            <a:ext cx="560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Figure 1: Location of Red Cloud Mine </a:t>
            </a:r>
            <a:r>
              <a:rPr lang="en-US" sz="1100" i="1" dirty="0"/>
              <a:t>(created in Google Earth by Kelsey </a:t>
            </a:r>
            <a:r>
              <a:rPr lang="en-US" sz="1100" i="1" dirty="0" smtClean="0"/>
              <a:t>    Hammond</a:t>
            </a:r>
            <a:r>
              <a:rPr lang="en-US" sz="1100" i="1" dirty="0"/>
              <a:t>)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0" y="1842949"/>
            <a:ext cx="4451991" cy="38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5461"/>
            <a:ext cx="10058400" cy="1450757"/>
          </a:xfrm>
        </p:spPr>
        <p:txBody>
          <a:bodyPr/>
          <a:lstStyle/>
          <a:p>
            <a:r>
              <a:rPr lang="en-US" dirty="0" smtClean="0"/>
              <a:t>Red Cloud Mine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79277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La Paz County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50 miles </a:t>
            </a:r>
            <a:r>
              <a:rPr lang="en-US" sz="2200" dirty="0"/>
              <a:t>s</a:t>
            </a:r>
            <a:r>
              <a:rPr lang="en-US" sz="2200" dirty="0" smtClean="0"/>
              <a:t>outh of Quartzite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23 miles north of Yuma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Colorado River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5 miles south fed by Black Rock Wash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Non-residential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nearest community 20 miles away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1566" y="6006431"/>
            <a:ext cx="699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Figure 2: Colorado River and Black Rock Wash. </a:t>
            </a:r>
            <a:r>
              <a:rPr lang="en-US" sz="1200" i="1" dirty="0" smtClean="0"/>
              <a:t>(created in Google Earth by Kelsey Hammond)  </a:t>
            </a:r>
            <a:endParaRPr lang="en-US" sz="12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59" y="1849839"/>
            <a:ext cx="4720199" cy="41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1878-1890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Silver 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1890-1950 </a:t>
            </a:r>
            <a:r>
              <a:rPr lang="en-US" sz="2200" dirty="0" smtClean="0"/>
              <a:t>(WWI &amp; WWII)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 Government owned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1950-Current 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Different owners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Wulfenite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Tailings pile south of the mine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50" y="2002217"/>
            <a:ext cx="4665515" cy="3351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250" y="5510074"/>
            <a:ext cx="358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3: Wulfenite Crystal </a:t>
            </a:r>
            <a:r>
              <a:rPr lang="en-US" sz="800" dirty="0" smtClean="0">
                <a:hlinkClick r:id="rId4"/>
              </a:rPr>
              <a:t>https</a:t>
            </a:r>
            <a:r>
              <a:rPr lang="en-US" sz="800" dirty="0">
                <a:hlinkClick r:id="rId4"/>
              </a:rPr>
              <a:t>://</a:t>
            </a:r>
            <a:r>
              <a:rPr lang="en-US" sz="800" dirty="0" smtClean="0">
                <a:hlinkClick r:id="rId4"/>
              </a:rPr>
              <a:t>commons.wikimedia.org/wiki/File:Wulfenite-271366.jpg</a:t>
            </a:r>
            <a:endParaRPr lang="en-US" sz="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1615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Tailings &amp; Black Rock Wash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301"/>
            <a:ext cx="5826034" cy="438345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Previous </a:t>
            </a:r>
            <a:r>
              <a:rPr lang="en-US" sz="2200" dirty="0" smtClean="0"/>
              <a:t>Investigation (2003)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1.3 acres, 10-12 feet deep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Black Rock Wash follows tailings pond for 376 feet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water migration from tailings into wash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Annual </a:t>
            </a:r>
            <a:r>
              <a:rPr lang="en-US" sz="1700" dirty="0"/>
              <a:t>Precipitation 3.57 inches </a:t>
            </a:r>
            <a:endParaRPr lang="en-US" sz="17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Caliche soil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Concentration levels of Lead are above the Arizona Soil Remediation Levels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Lead Concentration: 4,428 mg/kg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 smtClean="0"/>
              <a:t>AZ Standards: 800 mg/kg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Water </a:t>
            </a:r>
            <a:r>
              <a:rPr lang="en-US" sz="2200" dirty="0"/>
              <a:t>table 500 feet below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Colorado River is the only surface water source in the area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Yuma’s main source of water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520" y="1893214"/>
            <a:ext cx="3769179" cy="3769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23314" y="5662393"/>
            <a:ext cx="5112589" cy="33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4: Tailings Piles </a:t>
            </a:r>
            <a:r>
              <a:rPr lang="en-US" sz="1200" i="1" dirty="0" smtClean="0"/>
              <a:t>(created </a:t>
            </a:r>
            <a:r>
              <a:rPr lang="en-US" sz="1200" i="1" dirty="0"/>
              <a:t>by </a:t>
            </a:r>
            <a:r>
              <a:rPr lang="en-US" sz="1200" i="1" dirty="0" smtClean="0"/>
              <a:t>Kelsey Hammond </a:t>
            </a:r>
            <a:r>
              <a:rPr lang="en-US" sz="1200" i="1" dirty="0"/>
              <a:t>in Google Earth)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265152"/>
            <a:ext cx="10058400" cy="1450757"/>
          </a:xfrm>
        </p:spPr>
        <p:txBody>
          <a:bodyPr/>
          <a:lstStyle/>
          <a:p>
            <a:r>
              <a:rPr lang="en-US" dirty="0" smtClean="0"/>
              <a:t>Field Sampling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1974569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Determine extent </a:t>
            </a:r>
            <a:r>
              <a:rPr lang="en-US" dirty="0"/>
              <a:t>and </a:t>
            </a:r>
            <a:r>
              <a:rPr lang="en-US" dirty="0" smtClean="0"/>
              <a:t>toxicity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mine </a:t>
            </a:r>
            <a:r>
              <a:rPr lang="en-US" dirty="0" smtClean="0"/>
              <a:t>tailings</a:t>
            </a:r>
          </a:p>
          <a:p>
            <a:pPr lvl="1">
              <a:buNone/>
            </a:pPr>
            <a:r>
              <a:rPr lang="en-US" dirty="0" smtClean="0"/>
              <a:t>	in </a:t>
            </a:r>
            <a:r>
              <a:rPr lang="en-US" dirty="0"/>
              <a:t>Black Rock </a:t>
            </a:r>
            <a:r>
              <a:rPr lang="en-US" dirty="0" smtClean="0"/>
              <a:t>Wash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Sample collection will take place on</a:t>
            </a:r>
          </a:p>
          <a:p>
            <a:pPr>
              <a:buNone/>
            </a:pPr>
            <a:r>
              <a:rPr lang="en-US" dirty="0" smtClean="0"/>
              <a:t>  January 30</a:t>
            </a:r>
            <a:r>
              <a:rPr lang="en-US" baseline="30000" dirty="0" smtClean="0"/>
              <a:t>th</a:t>
            </a:r>
            <a:r>
              <a:rPr lang="en-US" dirty="0" smtClean="0"/>
              <a:t>, 2016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Sampling Approach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Grid </a:t>
            </a:r>
            <a:r>
              <a:rPr lang="en-US" dirty="0" smtClean="0"/>
              <a:t>(80 samples)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Hot Spots (30 Samples)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Background (10 Samples)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030" y="286603"/>
            <a:ext cx="5654116" cy="545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0139" y="5736319"/>
            <a:ext cx="515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5: Example of Grid sampling </a:t>
            </a:r>
            <a:r>
              <a:rPr lang="en-US" sz="1200" i="1" dirty="0" smtClean="0"/>
              <a:t>(created by Robert </a:t>
            </a:r>
            <a:r>
              <a:rPr lang="en-US" sz="1200" i="1" dirty="0" err="1" smtClean="0"/>
              <a:t>Reny</a:t>
            </a:r>
            <a:r>
              <a:rPr lang="en-US" sz="1200" i="1" dirty="0" smtClean="0"/>
              <a:t> in Google Earth) </a:t>
            </a:r>
            <a:endParaRPr 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58" y="1933745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Drying and Sieving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EPA method 6200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Homogenize the sample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X-Ray Fluorescence (XRF)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Concentrations (broad average)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9 quadrants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Atomic Absorption (AA)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EPA method 3050b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Concentrations (specific concentration)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NAU Chemistry lab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91" y="1933745"/>
            <a:ext cx="5984486" cy="3579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106" y="5364243"/>
            <a:ext cx="581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6: X-Ray </a:t>
            </a:r>
            <a:r>
              <a:rPr lang="en-US" sz="1600" dirty="0"/>
              <a:t>Fluorescence machine </a:t>
            </a:r>
            <a:endParaRPr lang="en-US" sz="1600" dirty="0" smtClean="0"/>
          </a:p>
          <a:p>
            <a:r>
              <a:rPr lang="en-US" sz="1200" i="1" dirty="0" smtClean="0"/>
              <a:t>(</a:t>
            </a:r>
            <a:r>
              <a:rPr lang="en-US" sz="1200" i="1" dirty="0"/>
              <a:t>http://www.olympus-ims.com/vi/xrf-xrd/delta-handheld/delta-lead-paint</a:t>
            </a:r>
            <a:r>
              <a:rPr lang="en-US" sz="1200" i="1" dirty="0" smtClean="0"/>
              <a:t>/)   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9628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Arizona Department of Quality Soil Remediation (ADEQ) Levels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Evaluation of risk to public health and ecosystem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Carcinogenic and Non-carcinogenic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Adult Lead Methodology (ALM)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Blood Lead levels in adults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https://yt3.ggpht.com/-WrcQ5X62-i0/AAAAAAAAAAI/AAAAAAAAAAA/CZRS293L0Ak/s900-c-k-no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22" y="1673637"/>
            <a:ext cx="4195457" cy="41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5722" y="5515151"/>
            <a:ext cx="581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7: ADEQ Logo </a:t>
            </a:r>
          </a:p>
          <a:p>
            <a:r>
              <a:rPr lang="en-US" sz="1200" i="1" dirty="0" smtClean="0"/>
              <a:t>(https://yt3.ggpht.com/-WrcQ5X62-i0/AAAAAAAAAAI/AAAAAAAAAAA/CZRS293L0Ak/s900-c-k-no/photo.jpg)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464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96" y="286603"/>
            <a:ext cx="10213984" cy="1450757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33607" cy="43541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HAZWOPER (Hazardous Waste Operations and Emergency Response)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XRF License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NAU Field Safety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NAU Chemical Hygiene Training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91701" y="5434740"/>
            <a:ext cx="445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/>
              <a:t> </a:t>
            </a:r>
            <a:r>
              <a:rPr lang="en-US" sz="1600" dirty="0">
                <a:solidFill>
                  <a:prstClr val="black"/>
                </a:solidFill>
              </a:rPr>
              <a:t>Figure </a:t>
            </a:r>
            <a:r>
              <a:rPr lang="en-US" sz="1600" dirty="0" smtClean="0">
                <a:solidFill>
                  <a:prstClr val="black"/>
                </a:solidFill>
              </a:rPr>
              <a:t>8: HAZWOPER Training </a:t>
            </a:r>
            <a:r>
              <a:rPr lang="en-US" sz="1600" dirty="0">
                <a:solidFill>
                  <a:prstClr val="black"/>
                </a:solidFill>
              </a:rPr>
              <a:t>Logo </a:t>
            </a:r>
            <a:endParaRPr lang="en-US" sz="1200" i="1" dirty="0" smtClean="0"/>
          </a:p>
          <a:p>
            <a:r>
              <a:rPr lang="en-US" sz="1200" i="1" dirty="0" smtClean="0"/>
              <a:t>(http</a:t>
            </a:r>
            <a:r>
              <a:rPr lang="en-US" sz="1200" i="1" dirty="0"/>
              <a:t>://</a:t>
            </a:r>
            <a:r>
              <a:rPr lang="en-US" sz="1200" i="1" dirty="0" smtClean="0"/>
              <a:t>www.hazwopertraining.com/img/logocircle.png)</a:t>
            </a:r>
            <a:endParaRPr lang="en-US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8380-1349-4A86-A3B8-7351DF8B9DF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http://www.hazwopertraining.com/img/logo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01" y="2014388"/>
            <a:ext cx="3402369" cy="34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</TotalTime>
  <Words>755</Words>
  <Application>Microsoft Office PowerPoint</Application>
  <PresentationFormat>Widescreen</PresentationFormat>
  <Paragraphs>333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Retrospect</vt:lpstr>
      <vt:lpstr>Dani Halloran  Kelsey Hammond  Haley Michael Taylor Oster  Robert Reny   </vt:lpstr>
      <vt:lpstr>Project Purpose </vt:lpstr>
      <vt:lpstr>Red Cloud Mine </vt:lpstr>
      <vt:lpstr>History </vt:lpstr>
      <vt:lpstr>Tailings &amp; Black Rock Wash </vt:lpstr>
      <vt:lpstr>Field Sampling </vt:lpstr>
      <vt:lpstr>Lab Analysis </vt:lpstr>
      <vt:lpstr>Risk </vt:lpstr>
      <vt:lpstr>Training</vt:lpstr>
      <vt:lpstr>Project Management  </vt:lpstr>
      <vt:lpstr>Staffing </vt:lpstr>
      <vt:lpstr>Total Project Cost </vt:lpstr>
      <vt:lpstr>Conclusion 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Halloran  Taylor Oster Kelsey Hammond  Haley Michael  Robert Reny</dc:title>
  <dc:creator>kelsey hammond</dc:creator>
  <cp:lastModifiedBy>Taylor Nicole Oster</cp:lastModifiedBy>
  <cp:revision>30</cp:revision>
  <dcterms:created xsi:type="dcterms:W3CDTF">2015-12-10T19:42:21Z</dcterms:created>
  <dcterms:modified xsi:type="dcterms:W3CDTF">2015-12-10T20:51:36Z</dcterms:modified>
</cp:coreProperties>
</file>